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docProps/core.xml" Id="rId3" /><Relationship Type="http://schemas.openxmlformats.org/package/2006/relationships/metadata/thumbnail" Target="docProps/thumbnail.jpeg" Id="rId2" /><Relationship Type="http://schemas.openxmlformats.org/officeDocument/2006/relationships/officeDocument" Target="ppt/presentation.xml" Id="rId1" /><Relationship Type="http://schemas.openxmlformats.org/officeDocument/2006/relationships/extended-properties" Target="docProps/app.xml" Id="rId4" /><Relationship Type="http://schemas.openxmlformats.org/officeDocument/2006/relationships/custom-properties" Target="/docProps/custom.xml" Id="R5ca68492c4084c48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56" r:id="rId2"/>
    <p:sldId id="374" r:id="rId3"/>
    <p:sldId id="385" r:id="rId4"/>
    <p:sldId id="386" r:id="rId5"/>
    <p:sldId id="387" r:id="rId6"/>
    <p:sldId id="388" r:id="rId7"/>
    <p:sldId id="392" r:id="rId8"/>
    <p:sldId id="393" r:id="rId9"/>
    <p:sldId id="390" r:id="rId10"/>
    <p:sldId id="399" r:id="rId11"/>
    <p:sldId id="407" r:id="rId12"/>
    <p:sldId id="373" r:id="rId13"/>
    <p:sldId id="403" r:id="rId14"/>
    <p:sldId id="394" r:id="rId15"/>
    <p:sldId id="400" r:id="rId16"/>
    <p:sldId id="397" r:id="rId17"/>
    <p:sldId id="406" r:id="rId18"/>
    <p:sldId id="395" r:id="rId19"/>
    <p:sldId id="404" r:id="rId20"/>
    <p:sldId id="40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96"/>
    <a:srgbClr val="3A3839"/>
    <a:srgbClr val="BDD6E8"/>
    <a:srgbClr val="A7D7B2"/>
    <a:srgbClr val="F29E7D"/>
    <a:srgbClr val="FFC000"/>
    <a:srgbClr val="FFF2CC"/>
    <a:srgbClr val="000000"/>
    <a:srgbClr val="565656"/>
    <a:srgbClr val="BA4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13" autoAdjust="0"/>
    <p:restoredTop sz="94660"/>
  </p:normalViewPr>
  <p:slideViewPr>
    <p:cSldViewPr snapToGrid="0">
      <p:cViewPr varScale="1">
        <p:scale>
          <a:sx n="68" d="100"/>
          <a:sy n="68" d="100"/>
        </p:scale>
        <p:origin x="11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0D3B1-3AE1-41C7-8B2F-CD1C506EFEF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04CB8-C9B7-4E38-BC67-C3798356A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45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04CB8-C9B7-4E38-BC67-C3798356A9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96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55CE6-8109-EE8F-09AF-1B8847905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AAEEA8-70A2-1445-A828-30B533084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E1EDBA-3F04-E2AA-DE58-E46EB5DB34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38F11-69C5-A59B-7653-AED087BB50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04CB8-C9B7-4E38-BC67-C3798356A9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89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98398-C68B-2DE1-2ED3-D53ECBF32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98250B-19DA-8183-1AC4-95E53E0C1B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6CC70F-7F84-88FD-48A0-73FCAA576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EE8A0-B2BE-6168-03F2-F060F3241B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04CB8-C9B7-4E38-BC67-C3798356A9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12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F1E92-A985-3866-D370-6C9B5678D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598465-7035-0105-27C2-0A3C0A0329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53EA8F-8A87-1AA9-BE31-EC38DB133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6F718-2378-45F4-3D3E-27BE0FB291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04CB8-C9B7-4E38-BC67-C3798356A9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39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D12B0-704A-C842-3DCB-8A09D1BB1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665B7B-0A7B-787E-ECD5-30B74E6D41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CF4255-68BB-00C5-66F3-6BF2CC0F51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8836C-4D86-8BFB-3A0D-16546063D3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04CB8-C9B7-4E38-BC67-C3798356A9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57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BBFBE-C4FB-5903-F84B-71B23D224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A28998-B0BF-6375-3838-5673C832F5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1B814C-D1A2-27E7-ACE9-5CB60E994E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516A5-7D7B-BE6A-9348-17149DE19C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04CB8-C9B7-4E38-BC67-C3798356A9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21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FE7FF-86F3-F054-55C4-883747490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BCF421-89DB-D43E-28B4-C61FD0B6C3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7C21ED-1D51-7A37-DA9D-760286B29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91320-09A2-69C4-7F31-CDCC50FF2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04CB8-C9B7-4E38-BC67-C3798356A98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62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F886F-8270-AF1B-099E-814FE524C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6FC214-A785-5BF0-9BB4-6A60216A84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7155F1-CCE2-C206-8DE5-C621AF669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8DBD2-390C-9A77-28EC-7FAC111B49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04CB8-C9B7-4E38-BC67-C3798356A9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61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8E61D-E63C-14BA-88AB-1E286982D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2A2674-DCE8-8FFE-491C-9C1308D903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3B7132-0AC1-CB60-483D-080B75BED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719B3-A4F8-6892-8D99-4E57FDE11E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04CB8-C9B7-4E38-BC67-C3798356A9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0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C1E02-9908-5060-8C7F-3368AEBDE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1926D5-A709-3066-2DB9-57DF168C01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0DA0EA-7170-9A26-96EA-46D5882D3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84890-EB23-D6A8-20E5-1C29517A89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04CB8-C9B7-4E38-BC67-C3798356A9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33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AA5E3-06FA-FA01-C420-CF5E83D00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E3A375-0422-E10A-E112-DD323610AC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A139BD-2A0A-BFAB-8C11-46301ABFA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C0E36-F761-96ED-0C75-CF2BBBCCC9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04CB8-C9B7-4E38-BC67-C3798356A9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37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DFAD3-07D4-A3B2-0EA9-09E2F9855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61D9D1-09AB-0BCA-799E-ED1DA7FDF5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6C959E-D33B-7B85-85CE-28F0C7F538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866FA-6E82-5C56-C35E-3C6C8EFED8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04CB8-C9B7-4E38-BC67-C3798356A9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79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A4EAF-8D99-9DCB-3F43-AF126D4A5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89626C-CC5E-1CD5-C897-84AB615DB5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F4F5DF-6DFE-B6A5-7019-E39F61A6C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7A66C-2483-3D78-0031-46EECDBCA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04CB8-C9B7-4E38-BC67-C3798356A9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35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3ADFB-7794-7349-50D3-DC2F82709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AC38CF-4EAD-3694-5D43-39D013D8A7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4711E3-1C2E-8B97-9894-DD0AB193C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09602-11C3-900B-453F-8C6BCCB483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04CB8-C9B7-4E38-BC67-C3798356A9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65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79F7F-794D-533F-231C-6E059DEEC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15FD5D-3804-E3A7-A946-0B930877A3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BA67AF-F232-C0EC-916A-885510CDCE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9CB98-2734-1C6A-BEC8-ADC8208A4C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04CB8-C9B7-4E38-BC67-C3798356A9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34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6D722-7F73-E4C2-273F-1EA23450B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5E0D19-F1CE-C6C0-AC8E-64E7AE1D95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9273E-540F-0A4A-97DA-29859BD548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A612C-D741-7A3A-4A7C-C782B664D2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04CB8-C9B7-4E38-BC67-C3798356A9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593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A6B62-41A4-70B0-7FA6-46AFE86EF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E35FEC-1D1F-ADB6-21CE-AA9C82B108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D1B2CB-0F23-7797-5589-72BCD228C6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C21D4-5F41-94BD-E977-7E8A04AC2C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04CB8-C9B7-4E38-BC67-C3798356A9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66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C4D38-599F-2A5B-D6CE-378CEBAB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D1F569-6C6B-F726-3D3A-270BB94054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AC5DE1-D3CC-4FCF-CCB3-E2956E16BF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C7193-FFC9-7225-938B-8184E6279A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04CB8-C9B7-4E38-BC67-C3798356A9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21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64914-448D-617E-51E6-C960BE719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DEF507-D720-AABD-0D3B-5F163895C8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AE5C35-EEA6-60EE-9751-D1BE743E7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DF6D3-D5EF-DEAE-97E1-F848FF0E2F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04CB8-C9B7-4E38-BC67-C3798356A9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0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889F-5F7C-157A-F9AA-4A4874BE0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55B94F-7715-ED1C-EED1-E25FFFE51C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DF106-D0BF-89A9-985C-A65A504A5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E657-7B55-4C98-B616-B77E5E8D4E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38EC6-11EC-0555-7AD4-AB64F46D9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ED225-8314-5BC1-C68B-6D7CBFD4A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34A7-98D9-44B3-9D12-89DF3188C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82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D5A38-6DAC-E532-0BA9-B36C4EF2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0EB43-8A74-E1F0-A451-A0813CA2A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4DEBE-217C-6C66-21B2-424673DAB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E657-7B55-4C98-B616-B77E5E8D4E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BB481-663D-1145-2F3B-5098E1CFC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7EBE9-54B3-22D3-EC66-91B165120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34A7-98D9-44B3-9D12-89DF3188C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1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10AE1-6C08-1E49-6D95-E7F2291F04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20B96C-D6B7-22A4-71EB-3EF39BEE6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900FE-C075-7199-39E2-2A64854E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E657-7B55-4C98-B616-B77E5E8D4E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9C56C-C349-5807-D40C-E10A7CD9E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EA3BF-93AB-3007-A9BF-2751EBB3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34A7-98D9-44B3-9D12-89DF3188C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61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D0E1A-5B1D-3B82-099B-413BF4548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05AB9-A717-BF30-B9B8-F44EC7187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D052-1D0A-A968-2092-566A08CCC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E657-7B55-4C98-B616-B77E5E8D4E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4782A-F2C6-3E6E-1261-743B74FD2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04DEF-4494-E0C1-B5DF-A4DF925A6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34A7-98D9-44B3-9D12-89DF3188C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70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3885B-6F89-0BBF-1BAC-9A5572265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69500-0603-5824-83D6-0E9C69ECA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4E9DD-4EC7-23C2-E02A-4B0EA144F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E657-7B55-4C98-B616-B77E5E8D4E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7690-1CBF-188A-40F6-C661CC744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6AAFE-FAA6-236F-784D-A9893D745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34A7-98D9-44B3-9D12-89DF3188C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95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DF6C2-7296-BDE8-9282-55F07F2D0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375F2-ABB4-E595-8637-E9DB7234E4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8BDAB9-A3FB-1948-6E20-EEAFB00BF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07233-A0C4-1D01-D25B-03C329F4E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E657-7B55-4C98-B616-B77E5E8D4E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B1AA9-09C9-447D-4582-2A0714685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6E34C3-A783-4792-34B2-14E96AFCF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34A7-98D9-44B3-9D12-89DF3188C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02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C64AD-D688-B873-862B-40B9F580C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A36D7-6D50-D457-839E-70F96C0C2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B9991F-014C-6932-4D1C-178F31523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CFEB77-1539-F5A9-15C2-86102CD579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233D3F-33EE-739E-E9B4-A316B50991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B3A2BC-00B9-4152-F907-C00D1F5C3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E657-7B55-4C98-B616-B77E5E8D4E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7B046E-4D22-3C0D-AEC5-42751E1C3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EC3406-8D89-F3B1-5098-AAA0771D4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34A7-98D9-44B3-9D12-89DF3188C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7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1C9EC-9FD9-6862-F4D0-C0188678F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E6D9E2-02AA-4AE7-1169-DDCF6038E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E657-7B55-4C98-B616-B77E5E8D4E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E30586-47F0-1CEE-165A-4F91C5DD4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D6A45F-E79A-48E5-612C-DF87E263E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34A7-98D9-44B3-9D12-89DF3188C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1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0EB8DD-A5A7-3A26-9D27-5AC756E71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E657-7B55-4C98-B616-B77E5E8D4E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8F018-DC65-8DB2-BA40-FB62C015D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367BA-1F9C-63B3-3285-411809189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34A7-98D9-44B3-9D12-89DF3188C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29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CDD52-66AF-BD13-9AA6-20380EA74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8A518-36DF-1A15-3625-0C5D7C2F1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C1151D-9E72-BA52-E8AD-9290CE292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43B39-DBE1-D804-2296-7767B90DC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E657-7B55-4C98-B616-B77E5E8D4E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1867A-D8CD-0918-F619-F40635A57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E66B5-0BC1-15DC-1E68-5123C32C7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34A7-98D9-44B3-9D12-89DF3188C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08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5BDC8-C06B-7514-9AB2-65FAEF7B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E182FE-5137-9734-D76B-93BBA85329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36AB3-A94F-E41B-D795-FA81E27D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0ABC9-A930-64F6-ACF8-E7D411579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E657-7B55-4C98-B616-B77E5E8D4E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EAFB8-E5F3-73DB-BD6D-650EA0CB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F05D01-670F-34A7-5C39-2E31A04ED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34A7-98D9-44B3-9D12-89DF3188C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17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011C8E-6A07-EE3F-D4D9-5F0D694B4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0F8EB-6ADF-6E42-9EA4-7928F3E9D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72F45-90BD-1D5E-D0CA-3E590A0412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BE657-7B55-4C98-B616-B77E5E8D4E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B2C1D-A23D-370F-7AB4-4291EC843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700E9-EB2E-4F0D-41F4-2E9F4E58C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934A7-98D9-44B3-9D12-89DF3188C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microsoft.com/office/2007/relationships/hdphoto" Target="../media/hdphoto12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2.svg"/><Relationship Id="rId5" Type="http://schemas.openxmlformats.org/officeDocument/2006/relationships/image" Target="../media/image27.sv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18" Type="http://schemas.openxmlformats.org/officeDocument/2006/relationships/image" Target="../media/image48.png"/><Relationship Id="rId3" Type="http://schemas.openxmlformats.org/officeDocument/2006/relationships/image" Target="../media/image4.png"/><Relationship Id="rId21" Type="http://schemas.openxmlformats.org/officeDocument/2006/relationships/image" Target="../media/image51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45.svg"/><Relationship Id="rId23" Type="http://schemas.openxmlformats.org/officeDocument/2006/relationships/image" Target="../media/image53.svg"/><Relationship Id="rId10" Type="http://schemas.openxmlformats.org/officeDocument/2006/relationships/image" Target="../media/image40.png"/><Relationship Id="rId19" Type="http://schemas.openxmlformats.org/officeDocument/2006/relationships/image" Target="../media/image49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13.wdp"/><Relationship Id="rId7" Type="http://schemas.openxmlformats.org/officeDocument/2006/relationships/image" Target="../media/image58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orange background&#10;&#10;Description automatically generated">
            <a:extLst>
              <a:ext uri="{FF2B5EF4-FFF2-40B4-BE49-F238E27FC236}">
                <a16:creationId xmlns:a16="http://schemas.microsoft.com/office/drawing/2014/main" id="{EE7318D4-46F6-79B8-7E3A-B589160E4E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t="-1" r="21983" b="20"/>
          <a:stretch/>
        </p:blipFill>
        <p:spPr>
          <a:xfrm>
            <a:off x="5384800" y="0"/>
            <a:ext cx="680720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7F1494-D245-452C-010B-AC0250CD8E82}"/>
              </a:ext>
            </a:extLst>
          </p:cNvPr>
          <p:cNvSpPr/>
          <p:nvPr/>
        </p:nvSpPr>
        <p:spPr>
          <a:xfrm>
            <a:off x="279402" y="2765425"/>
            <a:ext cx="386080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F42817-2E73-5F55-9A4E-2592C0695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8" y="649257"/>
            <a:ext cx="1956794" cy="18500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221A56F-342A-1A22-7D84-D6D02CFB0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675" y="893763"/>
            <a:ext cx="10220325" cy="2535237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896"/>
                </a:solidFill>
                <a:latin typeface="Georgia" panose="02040502050405020303" pitchFamily="18" charset="0"/>
              </a:rPr>
              <a:t>ABA: Looking Ahead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037C76D-4DB0-5781-01DD-6691ABFAF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528" y="3428359"/>
            <a:ext cx="4867272" cy="863446"/>
          </a:xfrm>
        </p:spPr>
        <p:txBody>
          <a:bodyPr>
            <a:noAutofit/>
          </a:bodyPr>
          <a:lstStyle/>
          <a:p>
            <a:pPr algn="l">
              <a:lnSpc>
                <a:spcPts val="2400"/>
              </a:lnSpc>
              <a:spcBef>
                <a:spcPts val="600"/>
              </a:spcBef>
            </a:pPr>
            <a:r>
              <a:rPr lang="en-US" sz="2000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ABA President-Elect Candidate</a:t>
            </a:r>
          </a:p>
          <a:p>
            <a:pPr algn="l">
              <a:lnSpc>
                <a:spcPts val="2400"/>
              </a:lnSpc>
              <a:spcBef>
                <a:spcPts val="600"/>
              </a:spcBef>
            </a:pPr>
            <a:r>
              <a:rPr lang="en-US" sz="2000" dirty="0">
                <a:solidFill>
                  <a:srgbClr val="002896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Laura V. Farber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D928CB1-CDB3-7E98-61FA-613F83A7B4C0}"/>
              </a:ext>
            </a:extLst>
          </p:cNvPr>
          <p:cNvSpPr txBox="1">
            <a:spLocks/>
          </p:cNvSpPr>
          <p:nvPr/>
        </p:nvSpPr>
        <p:spPr>
          <a:xfrm>
            <a:off x="517528" y="6208743"/>
            <a:ext cx="10150472" cy="384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1">
                <a:solidFill>
                  <a:srgbClr val="3A38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November 8, </a:t>
            </a:r>
            <a:r>
              <a:rPr lang="en-US" sz="1400" i="1" dirty="0">
                <a:solidFill>
                  <a:srgbClr val="3A38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2025</a:t>
            </a:r>
            <a:endParaRPr lang="en-US" sz="1400" i="1" dirty="0">
              <a:solidFill>
                <a:srgbClr val="3A3839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14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90E25-5F36-2315-DF51-4827FCF43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B55EE11-AF6C-1913-436F-57BB3D9C3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46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3886B5-40B6-BC0D-044C-B771B2A79FBA}"/>
              </a:ext>
            </a:extLst>
          </p:cNvPr>
          <p:cNvSpPr/>
          <p:nvPr/>
        </p:nvSpPr>
        <p:spPr>
          <a:xfrm>
            <a:off x="279402" y="2765425"/>
            <a:ext cx="386080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B8B614-BC6D-190A-F142-C5CC09428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90" y="2740025"/>
            <a:ext cx="10414014" cy="1257300"/>
          </a:xfrm>
        </p:spPr>
        <p:txBody>
          <a:bodyPr wrap="square" lIns="0" rIns="0">
            <a:normAutofit fontScale="90000"/>
          </a:bodyPr>
          <a:lstStyle/>
          <a:p>
            <a:pPr algn="l"/>
            <a:r>
              <a:rPr lang="en-US">
                <a:solidFill>
                  <a:srgbClr val="002896"/>
                </a:solidFill>
                <a:latin typeface="Georgia" panose="02040502050405020303" pitchFamily="18" charset="0"/>
              </a:rPr>
              <a:t>Experience in </a:t>
            </a:r>
            <a:r>
              <a:rPr lang="en-US">
                <a:solidFill>
                  <a:srgbClr val="00289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Leading with </a:t>
            </a:r>
            <a:r>
              <a:rPr lang="en-US">
                <a:solidFill>
                  <a:srgbClr val="002896"/>
                </a:solidFill>
                <a:latin typeface="Georgia" panose="02040502050405020303" pitchFamily="18" charset="0"/>
              </a:rPr>
              <a:t>Existential Chal</a:t>
            </a:r>
            <a:r>
              <a:rPr lang="en-US">
                <a:solidFill>
                  <a:srgbClr val="00289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lenges</a:t>
            </a:r>
            <a:endParaRPr lang="en-US" dirty="0">
              <a:solidFill>
                <a:srgbClr val="002896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eorgia" panose="02040502050405020303" pitchFamily="18" charset="0"/>
            </a:endParaRPr>
          </a:p>
        </p:txBody>
      </p:sp>
      <p:pic>
        <p:nvPicPr>
          <p:cNvPr id="9" name="Picture 8" descr="A blue and black sign&#10;&#10;Description automatically generated">
            <a:extLst>
              <a:ext uri="{FF2B5EF4-FFF2-40B4-BE49-F238E27FC236}">
                <a16:creationId xmlns:a16="http://schemas.microsoft.com/office/drawing/2014/main" id="{899291D9-D840-C390-CA8B-CE3104A0E492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9" y="6301059"/>
            <a:ext cx="457200" cy="185006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B1FC37B7-B2EF-D39B-F132-A83ED52B0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989" y="3997325"/>
            <a:ext cx="6153161" cy="863446"/>
          </a:xfrm>
        </p:spPr>
        <p:txBody>
          <a:bodyPr lIns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00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Rose Bowl Game</a:t>
            </a:r>
            <a:endParaRPr lang="en-US" sz="2000" dirty="0">
              <a:solidFill>
                <a:srgbClr val="3A3839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1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B395DA-2682-2B25-BC9A-F52DB648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football stadium with a jet flying over it&#10;&#10;AI-generated content may be incorrect.">
            <a:extLst>
              <a:ext uri="{FF2B5EF4-FFF2-40B4-BE49-F238E27FC236}">
                <a16:creationId xmlns:a16="http://schemas.microsoft.com/office/drawing/2014/main" id="{96E5CF2E-34E0-480A-CD83-354824F3C6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612" y="0"/>
            <a:ext cx="12553224" cy="70611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F28EFF7-0978-3618-4F03-C3D4D6027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5000" y="5193355"/>
            <a:ext cx="8547100" cy="1441507"/>
          </a:xfrm>
        </p:spPr>
        <p:txBody>
          <a:bodyPr lIns="0" rIns="0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Negotiation of College Football Playoff Expansion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7AB6EF-9029-C0BF-08AC-4D24AF44A0DD}"/>
              </a:ext>
            </a:extLst>
          </p:cNvPr>
          <p:cNvSpPr/>
          <p:nvPr/>
        </p:nvSpPr>
        <p:spPr>
          <a:xfrm>
            <a:off x="279402" y="2765425"/>
            <a:ext cx="386080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and black sign&#10;&#10;Description automatically generated">
            <a:extLst>
              <a:ext uri="{FF2B5EF4-FFF2-40B4-BE49-F238E27FC236}">
                <a16:creationId xmlns:a16="http://schemas.microsoft.com/office/drawing/2014/main" id="{027CAFCB-C1A6-F664-73AC-27A25E8CCC70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9" y="6301059"/>
            <a:ext cx="457200" cy="18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09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8E9B5-D195-DF77-9F2D-1EDFD73DA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pictures of people&#10;&#10;AI-generated content may be incorrect.">
            <a:extLst>
              <a:ext uri="{FF2B5EF4-FFF2-40B4-BE49-F238E27FC236}">
                <a16:creationId xmlns:a16="http://schemas.microsoft.com/office/drawing/2014/main" id="{A7D1F94E-C92F-D523-D65D-0FF2B6110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" r="21805"/>
          <a:stretch>
            <a:fillRect/>
          </a:stretch>
        </p:blipFill>
        <p:spPr>
          <a:xfrm>
            <a:off x="5384800" y="0"/>
            <a:ext cx="68072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751B5B-CA2E-4745-51FF-5A16058888ED}"/>
              </a:ext>
            </a:extLst>
          </p:cNvPr>
          <p:cNvSpPr/>
          <p:nvPr/>
        </p:nvSpPr>
        <p:spPr>
          <a:xfrm>
            <a:off x="279402" y="2765425"/>
            <a:ext cx="386080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and black sign&#10;&#10;Description automatically generated">
            <a:extLst>
              <a:ext uri="{FF2B5EF4-FFF2-40B4-BE49-F238E27FC236}">
                <a16:creationId xmlns:a16="http://schemas.microsoft.com/office/drawing/2014/main" id="{634C0471-CDFE-B118-E55F-A0199D878383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9" y="6301059"/>
            <a:ext cx="457200" cy="18500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6E353D6-DBA3-6EE1-351C-03BB5AD51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90" y="2740025"/>
            <a:ext cx="5880110" cy="1257300"/>
          </a:xfrm>
        </p:spPr>
        <p:txBody>
          <a:bodyPr wrap="square" lIns="0" rIns="0">
            <a:normAutofit fontScale="90000"/>
          </a:bodyPr>
          <a:lstStyle/>
          <a:p>
            <a:pPr algn="l"/>
            <a:r>
              <a:rPr lang="en-US" dirty="0">
                <a:solidFill>
                  <a:srgbClr val="002896"/>
                </a:solidFill>
                <a:latin typeface="Georgia" panose="02040502050405020303" pitchFamily="18" charset="0"/>
              </a:rPr>
              <a:t>Constitutional Crisis</a:t>
            </a:r>
            <a:endParaRPr lang="en-US" dirty="0">
              <a:solidFill>
                <a:srgbClr val="002896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eorgia" panose="02040502050405020303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58C1109-43DB-63E7-F6F4-FA0E13E39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989" y="3997325"/>
            <a:ext cx="6153161" cy="863446"/>
          </a:xfrm>
        </p:spPr>
        <p:txBody>
          <a:bodyPr lIns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Happening Now</a:t>
            </a:r>
          </a:p>
        </p:txBody>
      </p:sp>
    </p:spTree>
    <p:extLst>
      <p:ext uri="{BB962C8B-B14F-4D97-AF65-F5344CB8AC3E}">
        <p14:creationId xmlns:p14="http://schemas.microsoft.com/office/powerpoint/2010/main" val="19221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EF930-7353-3B90-B104-124377BC9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white building with columns with United States Supreme Court Building in the background&#10;&#10;AI-generated content may be incorrect.">
            <a:extLst>
              <a:ext uri="{FF2B5EF4-FFF2-40B4-BE49-F238E27FC236}">
                <a16:creationId xmlns:a16="http://schemas.microsoft.com/office/drawing/2014/main" id="{821CCCEF-996F-7656-983C-40992DDC45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3"/>
          <a:stretch>
            <a:fillRect/>
          </a:stretch>
        </p:blipFill>
        <p:spPr>
          <a:xfrm>
            <a:off x="0" y="-12702"/>
            <a:ext cx="6096000" cy="34248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EA796C-4102-4BCF-23D6-1F3B4B57F4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403599"/>
            <a:ext cx="6099048" cy="3467101"/>
          </a:xfrm>
          <a:prstGeom prst="rect">
            <a:avLst/>
          </a:prstGeom>
        </p:spPr>
      </p:pic>
      <p:pic>
        <p:nvPicPr>
          <p:cNvPr id="21" name="Picture 20" descr="A brick building with columns&#10;&#10;AI-generated content may be incorrect.">
            <a:extLst>
              <a:ext uri="{FF2B5EF4-FFF2-40B4-BE49-F238E27FC236}">
                <a16:creationId xmlns:a16="http://schemas.microsoft.com/office/drawing/2014/main" id="{F0F4D1D2-4044-DA44-BD21-0CDC708BA63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2" b="4318"/>
          <a:stretch>
            <a:fillRect/>
          </a:stretch>
        </p:blipFill>
        <p:spPr>
          <a:xfrm>
            <a:off x="6086851" y="3416300"/>
            <a:ext cx="6114491" cy="3454401"/>
          </a:xfrm>
          <a:prstGeom prst="rect">
            <a:avLst/>
          </a:prstGeom>
        </p:spPr>
      </p:pic>
      <p:pic>
        <p:nvPicPr>
          <p:cNvPr id="15" name="Picture 14" descr="A shelf of books with many books&#10;&#10;AI-generated content may be incorrect.">
            <a:extLst>
              <a:ext uri="{FF2B5EF4-FFF2-40B4-BE49-F238E27FC236}">
                <a16:creationId xmlns:a16="http://schemas.microsoft.com/office/drawing/2014/main" id="{B1C438BB-56E0-4E9A-3BD0-AA85D0B2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" t="9536" b="15982"/>
          <a:stretch>
            <a:fillRect/>
          </a:stretch>
        </p:blipFill>
        <p:spPr>
          <a:xfrm>
            <a:off x="6089903" y="-12699"/>
            <a:ext cx="6099048" cy="3424804"/>
          </a:xfrm>
          <a:prstGeom prst="rect">
            <a:avLst/>
          </a:prstGeom>
        </p:spPr>
      </p:pic>
      <p:pic>
        <p:nvPicPr>
          <p:cNvPr id="8" name="Picture 7" descr="A blue and black sign&#10;&#10;Description automatically generated">
            <a:extLst>
              <a:ext uri="{FF2B5EF4-FFF2-40B4-BE49-F238E27FC236}">
                <a16:creationId xmlns:a16="http://schemas.microsoft.com/office/drawing/2014/main" id="{AA755BDA-3D6E-8B96-69BB-BD8E1CE1CFDB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9" y="6301059"/>
            <a:ext cx="457200" cy="1850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7C65F3-1EDC-F93F-CA5D-C1FBF4F7A1F2}"/>
              </a:ext>
            </a:extLst>
          </p:cNvPr>
          <p:cNvSpPr txBox="1"/>
          <p:nvPr/>
        </p:nvSpPr>
        <p:spPr>
          <a:xfrm>
            <a:off x="0" y="1438093"/>
            <a:ext cx="6096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JUDICIAL BRANCH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1A4A5D-56BC-C8F7-1523-2D71B41F09B5}"/>
              </a:ext>
            </a:extLst>
          </p:cNvPr>
          <p:cNvSpPr txBox="1"/>
          <p:nvPr/>
        </p:nvSpPr>
        <p:spPr>
          <a:xfrm>
            <a:off x="6086853" y="1438093"/>
            <a:ext cx="6096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LAW FIRMS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9715D1-58F5-2CC9-C203-1CC1A0A5B2A9}"/>
              </a:ext>
            </a:extLst>
          </p:cNvPr>
          <p:cNvSpPr txBox="1"/>
          <p:nvPr/>
        </p:nvSpPr>
        <p:spPr>
          <a:xfrm>
            <a:off x="888999" y="4873442"/>
            <a:ext cx="431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HUMAN RIGHTS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4A5E95-DF09-7D02-9C6C-3344D30D2A9B}"/>
              </a:ext>
            </a:extLst>
          </p:cNvPr>
          <p:cNvSpPr txBox="1"/>
          <p:nvPr/>
        </p:nvSpPr>
        <p:spPr>
          <a:xfrm>
            <a:off x="6086852" y="4873442"/>
            <a:ext cx="6096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UNIVERSITIES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494580C-0FFB-1446-5786-E97AC2499957}"/>
              </a:ext>
            </a:extLst>
          </p:cNvPr>
          <p:cNvSpPr txBox="1"/>
          <p:nvPr/>
        </p:nvSpPr>
        <p:spPr>
          <a:xfrm>
            <a:off x="-25764" y="2828720"/>
            <a:ext cx="12227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3A383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oppins SemiBold" panose="00000700000000000000" pitchFamily="2" charset="0"/>
                <a:cs typeface="Poppins SemiBold" panose="00000700000000000000" pitchFamily="2" charset="0"/>
              </a:rPr>
              <a:t>UNDER ATTACK</a:t>
            </a:r>
          </a:p>
        </p:txBody>
      </p:sp>
    </p:spTree>
    <p:extLst>
      <p:ext uri="{BB962C8B-B14F-4D97-AF65-F5344CB8AC3E}">
        <p14:creationId xmlns:p14="http://schemas.microsoft.com/office/powerpoint/2010/main" val="396793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9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2" grpId="0"/>
      <p:bldP spid="42" grpId="0"/>
      <p:bldP spid="4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9BD21-1B27-F298-0C11-AE5EAFD61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4CCA5B-659C-610B-32FD-C217E03D2645}"/>
              </a:ext>
            </a:extLst>
          </p:cNvPr>
          <p:cNvSpPr/>
          <p:nvPr/>
        </p:nvSpPr>
        <p:spPr>
          <a:xfrm>
            <a:off x="279402" y="2765425"/>
            <a:ext cx="386080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and black sign&#10;&#10;Description automatically generated">
            <a:extLst>
              <a:ext uri="{FF2B5EF4-FFF2-40B4-BE49-F238E27FC236}">
                <a16:creationId xmlns:a16="http://schemas.microsoft.com/office/drawing/2014/main" id="{D55FEF79-D2BC-8A1F-F483-7598BC85C36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9" y="6301059"/>
            <a:ext cx="457200" cy="185006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5501F219-1EA4-8D8C-C925-14552B77A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989" y="3428359"/>
            <a:ext cx="6153161" cy="86344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Why does this matter?</a:t>
            </a:r>
          </a:p>
        </p:txBody>
      </p:sp>
      <p:pic>
        <p:nvPicPr>
          <p:cNvPr id="16" name="Picture 15" descr="A statue of a person holding a scale and sword&#10;&#10;AI-generated content may be incorrect.">
            <a:extLst>
              <a:ext uri="{FF2B5EF4-FFF2-40B4-BE49-F238E27FC236}">
                <a16:creationId xmlns:a16="http://schemas.microsoft.com/office/drawing/2014/main" id="{9F1491AD-08DC-C63B-6BEF-E08D17E62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0"/>
            <a:ext cx="6858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83BDC35-D8E7-00D5-6C67-AEF2A198F21F}"/>
              </a:ext>
            </a:extLst>
          </p:cNvPr>
          <p:cNvSpPr txBox="1">
            <a:spLocks/>
          </p:cNvSpPr>
          <p:nvPr/>
        </p:nvSpPr>
        <p:spPr>
          <a:xfrm>
            <a:off x="380990" y="2171059"/>
            <a:ext cx="1028701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002896"/>
                </a:solidFill>
                <a:latin typeface="Georgia" panose="02040502050405020303" pitchFamily="18" charset="0"/>
              </a:rPr>
              <a:t>Attacks on the </a:t>
            </a:r>
            <a:r>
              <a:rPr lang="en-US" dirty="0">
                <a:solidFill>
                  <a:srgbClr val="00289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Rule of Law</a:t>
            </a:r>
          </a:p>
        </p:txBody>
      </p:sp>
    </p:spTree>
    <p:extLst>
      <p:ext uri="{BB962C8B-B14F-4D97-AF65-F5344CB8AC3E}">
        <p14:creationId xmlns:p14="http://schemas.microsoft.com/office/powerpoint/2010/main" val="42135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FB11C-E522-253D-257C-64B576890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4752D39-C7B9-E8FF-215F-6FB3C0E9AA20}"/>
              </a:ext>
            </a:extLst>
          </p:cNvPr>
          <p:cNvSpPr/>
          <p:nvPr/>
        </p:nvSpPr>
        <p:spPr>
          <a:xfrm>
            <a:off x="7250703" y="2131429"/>
            <a:ext cx="4489704" cy="987552"/>
          </a:xfrm>
          <a:prstGeom prst="rect">
            <a:avLst/>
          </a:prstGeom>
          <a:solidFill>
            <a:schemeClr val="bg1"/>
          </a:solidFill>
          <a:ln w="38100">
            <a:solidFill>
              <a:srgbClr val="0028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E2371E-1D9C-036F-409A-469EA9417CCF}"/>
              </a:ext>
            </a:extLst>
          </p:cNvPr>
          <p:cNvSpPr/>
          <p:nvPr/>
        </p:nvSpPr>
        <p:spPr>
          <a:xfrm>
            <a:off x="7250704" y="997596"/>
            <a:ext cx="4484963" cy="984981"/>
          </a:xfrm>
          <a:prstGeom prst="rect">
            <a:avLst/>
          </a:prstGeom>
          <a:solidFill>
            <a:schemeClr val="bg1"/>
          </a:solidFill>
          <a:ln w="38100">
            <a:solidFill>
              <a:srgbClr val="0028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874456-55FE-075B-35C3-F961F5CA05D7}"/>
              </a:ext>
            </a:extLst>
          </p:cNvPr>
          <p:cNvSpPr/>
          <p:nvPr/>
        </p:nvSpPr>
        <p:spPr>
          <a:xfrm>
            <a:off x="-1" y="0"/>
            <a:ext cx="3025767" cy="6858000"/>
          </a:xfrm>
          <a:prstGeom prst="rect">
            <a:avLst/>
          </a:prstGeom>
          <a:solidFill>
            <a:srgbClr val="94BC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lue and black sign&#10;&#10;Description automatically generated">
            <a:extLst>
              <a:ext uri="{FF2B5EF4-FFF2-40B4-BE49-F238E27FC236}">
                <a16:creationId xmlns:a16="http://schemas.microsoft.com/office/drawing/2014/main" id="{CCA49C34-529D-EB36-E309-9FCBC8DECA5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9" y="6301059"/>
            <a:ext cx="457200" cy="185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D981DE-3143-097A-1698-154A07C0DB9E}"/>
              </a:ext>
            </a:extLst>
          </p:cNvPr>
          <p:cNvSpPr txBox="1"/>
          <p:nvPr/>
        </p:nvSpPr>
        <p:spPr>
          <a:xfrm>
            <a:off x="304801" y="305098"/>
            <a:ext cx="2392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896"/>
                </a:solidFill>
                <a:latin typeface="Georgia" panose="02040502050405020303" pitchFamily="18" charset="0"/>
              </a:rPr>
              <a:t>Why the </a:t>
            </a:r>
            <a:br>
              <a:rPr lang="en-US" sz="2800" dirty="0">
                <a:solidFill>
                  <a:srgbClr val="002896"/>
                </a:solidFill>
                <a:latin typeface="Georgia" panose="02040502050405020303" pitchFamily="18" charset="0"/>
              </a:rPr>
            </a:br>
            <a:r>
              <a:rPr lang="en-US" sz="2800" dirty="0">
                <a:solidFill>
                  <a:srgbClr val="002896"/>
                </a:solidFill>
                <a:latin typeface="Georgia" panose="02040502050405020303" pitchFamily="18" charset="0"/>
              </a:rPr>
              <a:t>Rule of Law Matters</a:t>
            </a:r>
          </a:p>
        </p:txBody>
      </p:sp>
      <p:pic>
        <p:nvPicPr>
          <p:cNvPr id="6" name="Graphic 5" descr="Building Brick Wall with solid fill">
            <a:extLst>
              <a:ext uri="{FF2B5EF4-FFF2-40B4-BE49-F238E27FC236}">
                <a16:creationId xmlns:a16="http://schemas.microsoft.com/office/drawing/2014/main" id="{B6CA675D-D880-A79A-61D4-421BAB2A6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46169" y="1106230"/>
            <a:ext cx="781055" cy="78105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180687F-AFB1-9C29-3322-EE2B9B11D16A}"/>
              </a:ext>
            </a:extLst>
          </p:cNvPr>
          <p:cNvSpPr/>
          <p:nvPr/>
        </p:nvSpPr>
        <p:spPr>
          <a:xfrm>
            <a:off x="3647404" y="997595"/>
            <a:ext cx="3426495" cy="3447789"/>
          </a:xfrm>
          <a:prstGeom prst="rect">
            <a:avLst/>
          </a:prstGeom>
          <a:solidFill>
            <a:schemeClr val="bg1"/>
          </a:solidFill>
          <a:ln w="38100">
            <a:solidFill>
              <a:srgbClr val="0028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05BF7C-59A6-45F5-E715-F8BFB8D4372E}"/>
              </a:ext>
            </a:extLst>
          </p:cNvPr>
          <p:cNvSpPr/>
          <p:nvPr/>
        </p:nvSpPr>
        <p:spPr>
          <a:xfrm>
            <a:off x="7250703" y="3272189"/>
            <a:ext cx="4484964" cy="1173196"/>
          </a:xfrm>
          <a:prstGeom prst="rect">
            <a:avLst/>
          </a:prstGeom>
          <a:solidFill>
            <a:schemeClr val="bg1"/>
          </a:solidFill>
          <a:ln w="38100">
            <a:solidFill>
              <a:srgbClr val="0028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EEEF0D-0155-5F32-FAB9-F4F0091B674C}"/>
              </a:ext>
            </a:extLst>
          </p:cNvPr>
          <p:cNvSpPr/>
          <p:nvPr/>
        </p:nvSpPr>
        <p:spPr>
          <a:xfrm>
            <a:off x="3652973" y="4629544"/>
            <a:ext cx="8082694" cy="964192"/>
          </a:xfrm>
          <a:prstGeom prst="rect">
            <a:avLst/>
          </a:prstGeom>
          <a:solidFill>
            <a:schemeClr val="bg1"/>
          </a:solidFill>
          <a:ln w="38100">
            <a:solidFill>
              <a:srgbClr val="0028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World Justice Project · GitHub">
            <a:extLst>
              <a:ext uri="{FF2B5EF4-FFF2-40B4-BE49-F238E27FC236}">
                <a16:creationId xmlns:a16="http://schemas.microsoft.com/office/drawing/2014/main" id="{D2E4B3FE-0B2E-ADBA-1F4A-7DC115435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09" y="1159075"/>
            <a:ext cx="723900" cy="7239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BCE96D-20C6-85CB-667B-8A063E953521}"/>
              </a:ext>
            </a:extLst>
          </p:cNvPr>
          <p:cNvSpPr txBox="1"/>
          <p:nvPr/>
        </p:nvSpPr>
        <p:spPr>
          <a:xfrm>
            <a:off x="8123410" y="1123245"/>
            <a:ext cx="3155554" cy="708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Foundational</a:t>
            </a:r>
            <a:r>
              <a:rPr lang="en-US" sz="1400" dirty="0">
                <a:solidFill>
                  <a:srgbClr val="3A38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principle for our </a:t>
            </a:r>
            <a:r>
              <a:rPr lang="en-US" sz="1400" b="1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democracy</a:t>
            </a:r>
            <a:r>
              <a:rPr lang="en-US" sz="1400" dirty="0">
                <a:solidFill>
                  <a:srgbClr val="3A38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and our </a:t>
            </a:r>
            <a:r>
              <a:rPr lang="en-US" sz="1400" b="1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country</a:t>
            </a:r>
          </a:p>
        </p:txBody>
      </p:sp>
      <p:pic>
        <p:nvPicPr>
          <p:cNvPr id="12" name="Graphic 11" descr="Court with solid fill">
            <a:extLst>
              <a:ext uri="{FF2B5EF4-FFF2-40B4-BE49-F238E27FC236}">
                <a16:creationId xmlns:a16="http://schemas.microsoft.com/office/drawing/2014/main" id="{640E6CE3-A39C-65CF-45F7-B69DFA8BE3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46169" y="2241835"/>
            <a:ext cx="777240" cy="7772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CBBBE40-3359-C18C-3229-80DD8B719DD5}"/>
              </a:ext>
            </a:extLst>
          </p:cNvPr>
          <p:cNvSpPr txBox="1"/>
          <p:nvPr/>
        </p:nvSpPr>
        <p:spPr>
          <a:xfrm>
            <a:off x="8123410" y="2248417"/>
            <a:ext cx="3585999" cy="708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3A38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Country ruled by </a:t>
            </a:r>
            <a:r>
              <a:rPr lang="en-US" sz="1400" b="1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enacted laws</a:t>
            </a:r>
            <a:r>
              <a:rPr lang="en-US" sz="1400" dirty="0">
                <a:solidFill>
                  <a:srgbClr val="3A38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br>
              <a:rPr lang="en-US" sz="1400" dirty="0">
                <a:solidFill>
                  <a:srgbClr val="3A3839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400" i="1" dirty="0">
                <a:solidFill>
                  <a:srgbClr val="3A38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not by </a:t>
            </a:r>
            <a:r>
              <a:rPr lang="en-US" sz="1400" dirty="0">
                <a:solidFill>
                  <a:srgbClr val="3A38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whims of men and women </a:t>
            </a:r>
          </a:p>
        </p:txBody>
      </p:sp>
      <p:pic>
        <p:nvPicPr>
          <p:cNvPr id="14" name="Graphic 13" descr="Scales of justice with solid fill">
            <a:extLst>
              <a:ext uri="{FF2B5EF4-FFF2-40B4-BE49-F238E27FC236}">
                <a16:creationId xmlns:a16="http://schemas.microsoft.com/office/drawing/2014/main" id="{98EF97D5-9196-6AC2-528D-9C05035377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46168" y="3468985"/>
            <a:ext cx="777240" cy="77724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43E828A-81DA-BFB0-7544-1E769AE76114}"/>
              </a:ext>
            </a:extLst>
          </p:cNvPr>
          <p:cNvSpPr txBox="1"/>
          <p:nvPr/>
        </p:nvSpPr>
        <p:spPr>
          <a:xfrm>
            <a:off x="8123409" y="3341951"/>
            <a:ext cx="3627558" cy="1031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3A38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Laws apply </a:t>
            </a:r>
            <a:r>
              <a:rPr lang="en-US" sz="1400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equally</a:t>
            </a:r>
            <a:r>
              <a:rPr lang="en-US" sz="1400" dirty="0">
                <a:solidFill>
                  <a:srgbClr val="3A38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to all people and institutions, ensuring </a:t>
            </a:r>
            <a:r>
              <a:rPr lang="en-US" sz="1400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fairness</a:t>
            </a:r>
            <a:r>
              <a:rPr lang="en-US" sz="1400" dirty="0">
                <a:solidFill>
                  <a:srgbClr val="3A38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1400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justice</a:t>
            </a:r>
            <a:r>
              <a:rPr lang="en-US" sz="1400" dirty="0">
                <a:solidFill>
                  <a:srgbClr val="3A38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and </a:t>
            </a:r>
            <a:r>
              <a:rPr lang="en-US" sz="1400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stability</a:t>
            </a:r>
            <a:r>
              <a:rPr lang="en-US" sz="1400" dirty="0">
                <a:solidFill>
                  <a:srgbClr val="3A38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in society.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FB0531-463B-FFFA-476E-1C00ABF50F5A}"/>
              </a:ext>
            </a:extLst>
          </p:cNvPr>
          <p:cNvSpPr txBox="1"/>
          <p:nvPr/>
        </p:nvSpPr>
        <p:spPr>
          <a:xfrm>
            <a:off x="4641742" y="1159075"/>
            <a:ext cx="2673827" cy="708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002896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World Justice Project </a:t>
            </a:r>
            <a:r>
              <a:rPr lang="en-US" sz="1400" dirty="0">
                <a:solidFill>
                  <a:srgbClr val="3A38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defines “Rule of Law” as: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4A3C1E-8F31-C439-CC34-515BCC6B3DDD}"/>
              </a:ext>
            </a:extLst>
          </p:cNvPr>
          <p:cNvSpPr txBox="1"/>
          <p:nvPr/>
        </p:nvSpPr>
        <p:spPr>
          <a:xfrm>
            <a:off x="3879415" y="4860169"/>
            <a:ext cx="7755303" cy="468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solidFill>
                  <a:srgbClr val="002896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“</a:t>
            </a:r>
            <a:r>
              <a:rPr lang="en-US" u="sng" dirty="0">
                <a:solidFill>
                  <a:srgbClr val="002896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No one</a:t>
            </a:r>
            <a:r>
              <a:rPr lang="en-US" dirty="0">
                <a:solidFill>
                  <a:srgbClr val="002896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is above the law, and </a:t>
            </a:r>
            <a:r>
              <a:rPr lang="en-US" u="sng" dirty="0">
                <a:solidFill>
                  <a:srgbClr val="002896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everyone</a:t>
            </a:r>
            <a:r>
              <a:rPr lang="en-US" dirty="0">
                <a:solidFill>
                  <a:srgbClr val="002896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is accountable under it.”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75F6EF-677F-231F-D139-32EF4FA30CAC}"/>
              </a:ext>
            </a:extLst>
          </p:cNvPr>
          <p:cNvSpPr txBox="1"/>
          <p:nvPr/>
        </p:nvSpPr>
        <p:spPr>
          <a:xfrm>
            <a:off x="4672342" y="1849232"/>
            <a:ext cx="2401557" cy="2504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Accountability</a:t>
            </a:r>
          </a:p>
          <a:p>
            <a:pPr marL="400050" indent="-4000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Just Law</a:t>
            </a:r>
          </a:p>
          <a:p>
            <a:pPr marL="400050" indent="-4000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Open Government</a:t>
            </a:r>
          </a:p>
          <a:p>
            <a:pPr marL="400050" indent="-4000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Accessible</a:t>
            </a:r>
            <a:r>
              <a:rPr lang="en-US" sz="1600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1600" b="1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and</a:t>
            </a:r>
            <a:r>
              <a:rPr lang="en-US" sz="1600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1600" b="1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Impartial</a:t>
            </a:r>
            <a:r>
              <a:rPr lang="en-US" sz="1600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1600" b="1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Justice</a:t>
            </a:r>
          </a:p>
        </p:txBody>
      </p:sp>
    </p:spTree>
    <p:extLst>
      <p:ext uri="{BB962C8B-B14F-4D97-AF65-F5344CB8AC3E}">
        <p14:creationId xmlns:p14="http://schemas.microsoft.com/office/powerpoint/2010/main" val="194605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6" grpId="0"/>
      <p:bldP spid="5" grpId="0"/>
      <p:bldP spid="2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64127-1154-F5EB-159D-2C1C7333B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3E58E-F1E5-80DC-08FA-57361A629B3C}"/>
              </a:ext>
            </a:extLst>
          </p:cNvPr>
          <p:cNvSpPr/>
          <p:nvPr/>
        </p:nvSpPr>
        <p:spPr>
          <a:xfrm>
            <a:off x="-1" y="0"/>
            <a:ext cx="3025767" cy="6858000"/>
          </a:xfrm>
          <a:prstGeom prst="rect">
            <a:avLst/>
          </a:prstGeom>
          <a:solidFill>
            <a:srgbClr val="94BC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F878DB-9553-24CE-9551-BFBB4323F4C2}"/>
              </a:ext>
            </a:extLst>
          </p:cNvPr>
          <p:cNvSpPr txBox="1"/>
          <p:nvPr/>
        </p:nvSpPr>
        <p:spPr>
          <a:xfrm>
            <a:off x="304801" y="305098"/>
            <a:ext cx="2392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896"/>
                </a:solidFill>
                <a:latin typeface="Georgia" panose="02040502050405020303" pitchFamily="18" charset="0"/>
              </a:rPr>
              <a:t>ABA Mission and Goals</a:t>
            </a:r>
          </a:p>
        </p:txBody>
      </p:sp>
      <p:pic>
        <p:nvPicPr>
          <p:cNvPr id="8" name="Picture 7" descr="A blue and black sign&#10;&#10;Description automatically generated">
            <a:extLst>
              <a:ext uri="{FF2B5EF4-FFF2-40B4-BE49-F238E27FC236}">
                <a16:creationId xmlns:a16="http://schemas.microsoft.com/office/drawing/2014/main" id="{DFDFD214-A266-B840-6108-60BF3F4A03E7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9" y="6301059"/>
            <a:ext cx="457200" cy="1850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3CC7FD-74E1-3B24-702E-FE8A46AB88F9}"/>
              </a:ext>
            </a:extLst>
          </p:cNvPr>
          <p:cNvSpPr txBox="1"/>
          <p:nvPr/>
        </p:nvSpPr>
        <p:spPr>
          <a:xfrm>
            <a:off x="3833822" y="1996927"/>
            <a:ext cx="7529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ABA achieves its mission through tireless work toward four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Goals.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57ADB3-EB9E-B41B-EB03-9AD456F562A9}"/>
              </a:ext>
            </a:extLst>
          </p:cNvPr>
          <p:cNvGrpSpPr/>
          <p:nvPr/>
        </p:nvGrpSpPr>
        <p:grpSpPr>
          <a:xfrm>
            <a:off x="3840812" y="2831356"/>
            <a:ext cx="4524355" cy="974382"/>
            <a:chOff x="3840812" y="2831356"/>
            <a:chExt cx="4524355" cy="974382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0A80B5A-1D3A-CCC3-726A-FA3EB47D92DC}"/>
                </a:ext>
              </a:extLst>
            </p:cNvPr>
            <p:cNvSpPr/>
            <p:nvPr/>
          </p:nvSpPr>
          <p:spPr>
            <a:xfrm>
              <a:off x="3840813" y="2831356"/>
              <a:ext cx="4517364" cy="473629"/>
            </a:xfrm>
            <a:custGeom>
              <a:avLst/>
              <a:gdLst>
                <a:gd name="connsiteX0" fmla="*/ 0 w 1837531"/>
                <a:gd name="connsiteY0" fmla="*/ 0 h 473629"/>
                <a:gd name="connsiteX1" fmla="*/ 1837531 w 1837531"/>
                <a:gd name="connsiteY1" fmla="*/ 0 h 473629"/>
                <a:gd name="connsiteX2" fmla="*/ 1837531 w 1837531"/>
                <a:gd name="connsiteY2" fmla="*/ 473629 h 473629"/>
                <a:gd name="connsiteX3" fmla="*/ 0 w 1837531"/>
                <a:gd name="connsiteY3" fmla="*/ 473629 h 473629"/>
                <a:gd name="connsiteX4" fmla="*/ 0 w 1837531"/>
                <a:gd name="connsiteY4" fmla="*/ 0 h 47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473629">
                  <a:moveTo>
                    <a:pt x="0" y="0"/>
                  </a:moveTo>
                  <a:lnTo>
                    <a:pt x="1837531" y="0"/>
                  </a:lnTo>
                  <a:lnTo>
                    <a:pt x="1837531" y="473629"/>
                  </a:lnTo>
                  <a:lnTo>
                    <a:pt x="0" y="4736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896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232" tIns="44704" rIns="78232" bIns="4470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I. SERVE OUR MEMBERS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54F1574-009D-BACF-1957-29B121C8D14C}"/>
                </a:ext>
              </a:extLst>
            </p:cNvPr>
            <p:cNvSpPr/>
            <p:nvPr/>
          </p:nvSpPr>
          <p:spPr>
            <a:xfrm>
              <a:off x="3840812" y="3304987"/>
              <a:ext cx="4524355" cy="500751"/>
            </a:xfrm>
            <a:custGeom>
              <a:avLst/>
              <a:gdLst>
                <a:gd name="connsiteX0" fmla="*/ 0 w 1837531"/>
                <a:gd name="connsiteY0" fmla="*/ 0 h 4532143"/>
                <a:gd name="connsiteX1" fmla="*/ 1837531 w 1837531"/>
                <a:gd name="connsiteY1" fmla="*/ 0 h 4532143"/>
                <a:gd name="connsiteX2" fmla="*/ 1837531 w 1837531"/>
                <a:gd name="connsiteY2" fmla="*/ 4532143 h 4532143"/>
                <a:gd name="connsiteX3" fmla="*/ 0 w 1837531"/>
                <a:gd name="connsiteY3" fmla="*/ 4532143 h 4532143"/>
                <a:gd name="connsiteX4" fmla="*/ 0 w 1837531"/>
                <a:gd name="connsiteY4" fmla="*/ 0 h 453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4532143">
                  <a:moveTo>
                    <a:pt x="0" y="0"/>
                  </a:moveTo>
                  <a:lnTo>
                    <a:pt x="1837531" y="0"/>
                  </a:lnTo>
                  <a:lnTo>
                    <a:pt x="1837531" y="4532143"/>
                  </a:lnTo>
                  <a:lnTo>
                    <a:pt x="0" y="4532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896">
                <a:alpha val="10196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674" tIns="58674" rIns="78232" bIns="88011" numCol="1" spcCol="1270" anchor="t" anchorCtr="0">
              <a:noAutofit/>
            </a:bodyPr>
            <a:lstStyle/>
            <a:p>
              <a:pPr marL="171450" lvl="1" indent="-171450" defTabSz="488950">
                <a:lnSpc>
                  <a:spcPts val="1400"/>
                </a:lnSpc>
                <a:spcBef>
                  <a:spcPct val="0"/>
                </a:spcBef>
                <a:spcAft>
                  <a:spcPts val="600"/>
                </a:spcAft>
                <a:buFont typeface="Poppins" panose="00000500000000000000" pitchFamily="2" charset="0"/>
                <a:buChar char="–"/>
              </a:pPr>
              <a:r>
                <a:rPr lang="en-US" sz="1100" dirty="0">
                  <a:latin typeface="Poppins" panose="00000500000000000000" pitchFamily="2" charset="0"/>
                  <a:cs typeface="Poppins" panose="00000500000000000000" pitchFamily="2" charset="0"/>
                </a:rPr>
                <a:t> Provide benefits, programs and services which promote members’ professional growth and quality of life.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B035AB-60A2-07B7-460D-1BF885AEE41C}"/>
              </a:ext>
            </a:extLst>
          </p:cNvPr>
          <p:cNvGrpSpPr/>
          <p:nvPr/>
        </p:nvGrpSpPr>
        <p:grpSpPr>
          <a:xfrm>
            <a:off x="3840812" y="5316917"/>
            <a:ext cx="4517364" cy="1289367"/>
            <a:chOff x="3840812" y="5316917"/>
            <a:chExt cx="4517364" cy="128936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B21E0A2-F321-99FB-7707-EC76FF001570}"/>
                </a:ext>
              </a:extLst>
            </p:cNvPr>
            <p:cNvSpPr/>
            <p:nvPr/>
          </p:nvSpPr>
          <p:spPr>
            <a:xfrm>
              <a:off x="3840812" y="5316917"/>
              <a:ext cx="4517364" cy="473629"/>
            </a:xfrm>
            <a:custGeom>
              <a:avLst/>
              <a:gdLst>
                <a:gd name="connsiteX0" fmla="*/ 0 w 1837531"/>
                <a:gd name="connsiteY0" fmla="*/ 0 h 473629"/>
                <a:gd name="connsiteX1" fmla="*/ 1837531 w 1837531"/>
                <a:gd name="connsiteY1" fmla="*/ 0 h 473629"/>
                <a:gd name="connsiteX2" fmla="*/ 1837531 w 1837531"/>
                <a:gd name="connsiteY2" fmla="*/ 473629 h 473629"/>
                <a:gd name="connsiteX3" fmla="*/ 0 w 1837531"/>
                <a:gd name="connsiteY3" fmla="*/ 473629 h 473629"/>
                <a:gd name="connsiteX4" fmla="*/ 0 w 1837531"/>
                <a:gd name="connsiteY4" fmla="*/ 0 h 47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473629">
                  <a:moveTo>
                    <a:pt x="0" y="0"/>
                  </a:moveTo>
                  <a:lnTo>
                    <a:pt x="1837531" y="0"/>
                  </a:lnTo>
                  <a:lnTo>
                    <a:pt x="1837531" y="473629"/>
                  </a:lnTo>
                  <a:lnTo>
                    <a:pt x="0" y="4736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896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232" tIns="44704" rIns="78232" bIns="4470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III. ELIMINATE BIAS AND ENHANCE DIVERSITY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C74D85-09A5-D834-CA0F-769FE5E7037A}"/>
                </a:ext>
              </a:extLst>
            </p:cNvPr>
            <p:cNvSpPr/>
            <p:nvPr/>
          </p:nvSpPr>
          <p:spPr>
            <a:xfrm>
              <a:off x="3840812" y="5790546"/>
              <a:ext cx="4517364" cy="815738"/>
            </a:xfrm>
            <a:custGeom>
              <a:avLst/>
              <a:gdLst>
                <a:gd name="connsiteX0" fmla="*/ 0 w 1837531"/>
                <a:gd name="connsiteY0" fmla="*/ 0 h 4532143"/>
                <a:gd name="connsiteX1" fmla="*/ 1837531 w 1837531"/>
                <a:gd name="connsiteY1" fmla="*/ 0 h 4532143"/>
                <a:gd name="connsiteX2" fmla="*/ 1837531 w 1837531"/>
                <a:gd name="connsiteY2" fmla="*/ 4532143 h 4532143"/>
                <a:gd name="connsiteX3" fmla="*/ 0 w 1837531"/>
                <a:gd name="connsiteY3" fmla="*/ 4532143 h 4532143"/>
                <a:gd name="connsiteX4" fmla="*/ 0 w 1837531"/>
                <a:gd name="connsiteY4" fmla="*/ 0 h 453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4532143">
                  <a:moveTo>
                    <a:pt x="0" y="0"/>
                  </a:moveTo>
                  <a:lnTo>
                    <a:pt x="1837531" y="0"/>
                  </a:lnTo>
                  <a:lnTo>
                    <a:pt x="1837531" y="4532143"/>
                  </a:lnTo>
                  <a:lnTo>
                    <a:pt x="0" y="4532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896">
                <a:alpha val="10196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674" tIns="58674" rIns="78232" bIns="88011" numCol="1" spcCol="1270" anchor="t" anchorCtr="0">
              <a:noAutofit/>
            </a:bodyPr>
            <a:lstStyle/>
            <a:p>
              <a:pPr marL="57150" lvl="1" indent="-57150" defTabSz="488950">
                <a:lnSpc>
                  <a:spcPts val="14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dirty="0">
                  <a:latin typeface="Poppins" panose="00000500000000000000" pitchFamily="2" charset="0"/>
                  <a:cs typeface="Poppins" panose="00000500000000000000" pitchFamily="2" charset="0"/>
                </a:rPr>
                <a:t> Promote full and equal participation in the association, our profession, and the justice system by all persons.</a:t>
              </a:r>
            </a:p>
            <a:p>
              <a:pPr marL="57150" lvl="1" indent="-57150" defTabSz="488950">
                <a:lnSpc>
                  <a:spcPts val="14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dirty="0">
                  <a:latin typeface="Poppins" panose="00000500000000000000" pitchFamily="2" charset="0"/>
                  <a:cs typeface="Poppins" panose="00000500000000000000" pitchFamily="2" charset="0"/>
                </a:rPr>
                <a:t> Eliminate bias in the legal profession and the justice system.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721A915-601B-B0EE-4A3B-DE2594C44286}"/>
              </a:ext>
            </a:extLst>
          </p:cNvPr>
          <p:cNvGrpSpPr/>
          <p:nvPr/>
        </p:nvGrpSpPr>
        <p:grpSpPr>
          <a:xfrm>
            <a:off x="8476970" y="2831357"/>
            <a:ext cx="3142348" cy="3774927"/>
            <a:chOff x="8476970" y="2831357"/>
            <a:chExt cx="3142348" cy="3774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8CFCC58-D150-069F-BA58-0A1CFDD952A4}"/>
                </a:ext>
              </a:extLst>
            </p:cNvPr>
            <p:cNvSpPr/>
            <p:nvPr/>
          </p:nvSpPr>
          <p:spPr>
            <a:xfrm>
              <a:off x="8476970" y="2831357"/>
              <a:ext cx="3142348" cy="473628"/>
            </a:xfrm>
            <a:custGeom>
              <a:avLst/>
              <a:gdLst>
                <a:gd name="connsiteX0" fmla="*/ 0 w 1837531"/>
                <a:gd name="connsiteY0" fmla="*/ 0 h 473629"/>
                <a:gd name="connsiteX1" fmla="*/ 1837531 w 1837531"/>
                <a:gd name="connsiteY1" fmla="*/ 0 h 473629"/>
                <a:gd name="connsiteX2" fmla="*/ 1837531 w 1837531"/>
                <a:gd name="connsiteY2" fmla="*/ 473629 h 473629"/>
                <a:gd name="connsiteX3" fmla="*/ 0 w 1837531"/>
                <a:gd name="connsiteY3" fmla="*/ 473629 h 473629"/>
                <a:gd name="connsiteX4" fmla="*/ 0 w 1837531"/>
                <a:gd name="connsiteY4" fmla="*/ 0 h 47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473629">
                  <a:moveTo>
                    <a:pt x="0" y="0"/>
                  </a:moveTo>
                  <a:lnTo>
                    <a:pt x="1837531" y="0"/>
                  </a:lnTo>
                  <a:lnTo>
                    <a:pt x="1837531" y="473629"/>
                  </a:lnTo>
                  <a:lnTo>
                    <a:pt x="0" y="4736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896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232" tIns="44704" rIns="78232" bIns="4470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IV. ADVANCE THE RULE OF LAW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ACA4799-91A3-A5E8-30BF-5A41568ECB67}"/>
                </a:ext>
              </a:extLst>
            </p:cNvPr>
            <p:cNvSpPr/>
            <p:nvPr/>
          </p:nvSpPr>
          <p:spPr>
            <a:xfrm>
              <a:off x="8476970" y="3304984"/>
              <a:ext cx="3142347" cy="3301300"/>
            </a:xfrm>
            <a:custGeom>
              <a:avLst/>
              <a:gdLst>
                <a:gd name="connsiteX0" fmla="*/ 0 w 1837531"/>
                <a:gd name="connsiteY0" fmla="*/ 0 h 4532143"/>
                <a:gd name="connsiteX1" fmla="*/ 1837531 w 1837531"/>
                <a:gd name="connsiteY1" fmla="*/ 0 h 4532143"/>
                <a:gd name="connsiteX2" fmla="*/ 1837531 w 1837531"/>
                <a:gd name="connsiteY2" fmla="*/ 4532143 h 4532143"/>
                <a:gd name="connsiteX3" fmla="*/ 0 w 1837531"/>
                <a:gd name="connsiteY3" fmla="*/ 4532143 h 4532143"/>
                <a:gd name="connsiteX4" fmla="*/ 0 w 1837531"/>
                <a:gd name="connsiteY4" fmla="*/ 0 h 453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4532143">
                  <a:moveTo>
                    <a:pt x="0" y="0"/>
                  </a:moveTo>
                  <a:lnTo>
                    <a:pt x="1837531" y="0"/>
                  </a:lnTo>
                  <a:lnTo>
                    <a:pt x="1837531" y="4532143"/>
                  </a:lnTo>
                  <a:lnTo>
                    <a:pt x="0" y="4532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896">
                <a:alpha val="10196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674" tIns="58674" rIns="78232" bIns="88011" numCol="1" spcCol="1270" anchor="t" anchorCtr="0">
              <a:noAutofit/>
            </a:bodyPr>
            <a:lstStyle/>
            <a:p>
              <a:pPr marL="57150" lvl="1" indent="-57150" algn="l" defTabSz="488950">
                <a:lnSpc>
                  <a:spcPts val="14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b="0" i="0" kern="1200" dirty="0">
                  <a:latin typeface="Poppins" panose="00000500000000000000" pitchFamily="2" charset="0"/>
                  <a:cs typeface="Poppins" panose="00000500000000000000" pitchFamily="2" charset="0"/>
                </a:rPr>
                <a:t> Increase public understanding of and respect for the rule of law, the legal process, and the role of the legal profession at home and throughout the world.</a:t>
              </a:r>
              <a:endParaRPr lang="en-US" sz="1100" kern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marL="57150" lvl="1" indent="-57150" algn="l" defTabSz="488950">
                <a:lnSpc>
                  <a:spcPts val="14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b="0" i="0" kern="1200" dirty="0">
                  <a:latin typeface="Poppins" panose="00000500000000000000" pitchFamily="2" charset="0"/>
                  <a:cs typeface="Poppins" panose="00000500000000000000" pitchFamily="2" charset="0"/>
                </a:rPr>
                <a:t> Hold governments accountable under law.</a:t>
              </a:r>
            </a:p>
            <a:p>
              <a:pPr marL="57150" lvl="1" indent="-57150" algn="l" defTabSz="488950">
                <a:lnSpc>
                  <a:spcPts val="14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b="0" i="0" kern="1200" dirty="0">
                  <a:latin typeface="Poppins" panose="00000500000000000000" pitchFamily="2" charset="0"/>
                  <a:cs typeface="Poppins" panose="00000500000000000000" pitchFamily="2" charset="0"/>
                </a:rPr>
                <a:t> Work for just laws, including human rights, and a fair legal process.</a:t>
              </a:r>
            </a:p>
            <a:p>
              <a:pPr marL="57150" lvl="1" indent="-57150" algn="l" defTabSz="488950">
                <a:lnSpc>
                  <a:spcPts val="14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b="0" i="0" kern="1200" dirty="0">
                  <a:latin typeface="Poppins" panose="00000500000000000000" pitchFamily="2" charset="0"/>
                  <a:cs typeface="Poppins" panose="00000500000000000000" pitchFamily="2" charset="0"/>
                </a:rPr>
                <a:t> Assure meaningful access to justice for all persons.</a:t>
              </a:r>
            </a:p>
            <a:p>
              <a:pPr marL="57150" lvl="1" indent="-57150" algn="l" defTabSz="488950">
                <a:lnSpc>
                  <a:spcPts val="14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b="0" i="0" kern="1200" dirty="0">
                  <a:latin typeface="Poppins" panose="00000500000000000000" pitchFamily="2" charset="0"/>
                  <a:cs typeface="Poppins" panose="00000500000000000000" pitchFamily="2" charset="0"/>
                </a:rPr>
                <a:t> Preserve the independence of the legal profession and the judiciary.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376671-73C3-ADFF-330B-34BC0F1DD9B5}"/>
              </a:ext>
            </a:extLst>
          </p:cNvPr>
          <p:cNvGrpSpPr/>
          <p:nvPr/>
        </p:nvGrpSpPr>
        <p:grpSpPr>
          <a:xfrm>
            <a:off x="3833821" y="615344"/>
            <a:ext cx="7785496" cy="1178461"/>
            <a:chOff x="3833822" y="359564"/>
            <a:chExt cx="7785496" cy="117846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DD8077-7F56-F9C0-3946-4BCF92F04210}"/>
                </a:ext>
              </a:extLst>
            </p:cNvPr>
            <p:cNvSpPr txBox="1"/>
            <p:nvPr/>
          </p:nvSpPr>
          <p:spPr>
            <a:xfrm>
              <a:off x="4017196" y="746041"/>
              <a:ext cx="7602122" cy="708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en-US" sz="1400" dirty="0">
                  <a:solidFill>
                    <a:srgbClr val="3A3839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To serve equally our members, our profession and the public by defending liberty and delivering justice as the national representative of the legal profession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EEE0D24-B55B-57A1-3F9E-720DBDB35B23}"/>
                </a:ext>
              </a:extLst>
            </p:cNvPr>
            <p:cNvSpPr txBox="1"/>
            <p:nvPr/>
          </p:nvSpPr>
          <p:spPr>
            <a:xfrm>
              <a:off x="4017196" y="445170"/>
              <a:ext cx="6212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Mission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A5F668B-BED1-3B58-3549-66795910F1EA}"/>
                </a:ext>
              </a:extLst>
            </p:cNvPr>
            <p:cNvSpPr/>
            <p:nvPr/>
          </p:nvSpPr>
          <p:spPr>
            <a:xfrm>
              <a:off x="3833822" y="359564"/>
              <a:ext cx="7785495" cy="1178461"/>
            </a:xfrm>
            <a:custGeom>
              <a:avLst/>
              <a:gdLst>
                <a:gd name="connsiteX0" fmla="*/ 0 w 1837531"/>
                <a:gd name="connsiteY0" fmla="*/ 0 h 4532143"/>
                <a:gd name="connsiteX1" fmla="*/ 1837531 w 1837531"/>
                <a:gd name="connsiteY1" fmla="*/ 0 h 4532143"/>
                <a:gd name="connsiteX2" fmla="*/ 1837531 w 1837531"/>
                <a:gd name="connsiteY2" fmla="*/ 4532143 h 4532143"/>
                <a:gd name="connsiteX3" fmla="*/ 0 w 1837531"/>
                <a:gd name="connsiteY3" fmla="*/ 4532143 h 4532143"/>
                <a:gd name="connsiteX4" fmla="*/ 0 w 1837531"/>
                <a:gd name="connsiteY4" fmla="*/ 0 h 453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4532143">
                  <a:moveTo>
                    <a:pt x="0" y="0"/>
                  </a:moveTo>
                  <a:lnTo>
                    <a:pt x="1837531" y="0"/>
                  </a:lnTo>
                  <a:lnTo>
                    <a:pt x="1837531" y="4532143"/>
                  </a:lnTo>
                  <a:lnTo>
                    <a:pt x="0" y="453214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2896">
                  <a:alpha val="90000"/>
                </a:srgb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674" tIns="58674" rIns="78232" bIns="88011" numCol="1" spcCol="1270" anchor="t" anchorCtr="0">
              <a:noAutofit/>
            </a:bodyPr>
            <a:lstStyle/>
            <a:p>
              <a:pPr marL="0" lvl="1" algn="l" defTabSz="488950">
                <a:lnSpc>
                  <a:spcPts val="1400"/>
                </a:lnSpc>
                <a:spcBef>
                  <a:spcPct val="0"/>
                </a:spcBef>
                <a:spcAft>
                  <a:spcPts val="600"/>
                </a:spcAft>
              </a:pPr>
              <a:endParaRPr lang="en-US" sz="1100" b="0" i="0" kern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BBDB630-289B-9DC6-2734-18AC14924F32}"/>
              </a:ext>
            </a:extLst>
          </p:cNvPr>
          <p:cNvGrpSpPr/>
          <p:nvPr/>
        </p:nvGrpSpPr>
        <p:grpSpPr>
          <a:xfrm>
            <a:off x="3840813" y="3907285"/>
            <a:ext cx="4517364" cy="1312040"/>
            <a:chOff x="3840813" y="3907285"/>
            <a:chExt cx="4517364" cy="131204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4F1CCC8-28ED-9C08-85C1-C008782CD4A9}"/>
                </a:ext>
              </a:extLst>
            </p:cNvPr>
            <p:cNvSpPr/>
            <p:nvPr/>
          </p:nvSpPr>
          <p:spPr>
            <a:xfrm>
              <a:off x="3840813" y="3907285"/>
              <a:ext cx="4517364" cy="469663"/>
            </a:xfrm>
            <a:custGeom>
              <a:avLst/>
              <a:gdLst>
                <a:gd name="connsiteX0" fmla="*/ 0 w 1837531"/>
                <a:gd name="connsiteY0" fmla="*/ 0 h 473629"/>
                <a:gd name="connsiteX1" fmla="*/ 1837531 w 1837531"/>
                <a:gd name="connsiteY1" fmla="*/ 0 h 473629"/>
                <a:gd name="connsiteX2" fmla="*/ 1837531 w 1837531"/>
                <a:gd name="connsiteY2" fmla="*/ 473629 h 473629"/>
                <a:gd name="connsiteX3" fmla="*/ 0 w 1837531"/>
                <a:gd name="connsiteY3" fmla="*/ 473629 h 473629"/>
                <a:gd name="connsiteX4" fmla="*/ 0 w 1837531"/>
                <a:gd name="connsiteY4" fmla="*/ 0 h 47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473629">
                  <a:moveTo>
                    <a:pt x="0" y="0"/>
                  </a:moveTo>
                  <a:lnTo>
                    <a:pt x="1837531" y="0"/>
                  </a:lnTo>
                  <a:lnTo>
                    <a:pt x="1837531" y="473629"/>
                  </a:lnTo>
                  <a:lnTo>
                    <a:pt x="0" y="4736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896"/>
            </a:solidFill>
            <a:ln w="12700" cap="flat" cmpd="sng" algn="ctr">
              <a:solidFill>
                <a:srgbClr val="4472C4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8232" tIns="44704" rIns="78232" bIns="4470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dirty="0">
                  <a:solidFill>
                    <a:prstClr val="white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II. </a:t>
              </a:r>
              <a:r>
                <a:rPr lang="en-US" sz="1400" kern="1200" dirty="0">
                  <a:solidFill>
                    <a:prstClr val="white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rPr>
                <a:t>IMPROVE</a:t>
              </a:r>
              <a:r>
                <a:rPr lang="en-US" sz="1400" kern="1200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 OUR PROFESSION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9199DD2-06C0-4B37-7DE2-83CB3603851B}"/>
                </a:ext>
              </a:extLst>
            </p:cNvPr>
            <p:cNvSpPr/>
            <p:nvPr/>
          </p:nvSpPr>
          <p:spPr>
            <a:xfrm>
              <a:off x="3840813" y="4380915"/>
              <a:ext cx="4517364" cy="838410"/>
            </a:xfrm>
            <a:custGeom>
              <a:avLst/>
              <a:gdLst>
                <a:gd name="connsiteX0" fmla="*/ 0 w 1837531"/>
                <a:gd name="connsiteY0" fmla="*/ 0 h 4532143"/>
                <a:gd name="connsiteX1" fmla="*/ 1837531 w 1837531"/>
                <a:gd name="connsiteY1" fmla="*/ 0 h 4532143"/>
                <a:gd name="connsiteX2" fmla="*/ 1837531 w 1837531"/>
                <a:gd name="connsiteY2" fmla="*/ 4532143 h 4532143"/>
                <a:gd name="connsiteX3" fmla="*/ 0 w 1837531"/>
                <a:gd name="connsiteY3" fmla="*/ 4532143 h 4532143"/>
                <a:gd name="connsiteX4" fmla="*/ 0 w 1837531"/>
                <a:gd name="connsiteY4" fmla="*/ 0 h 453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531" h="4532143">
                  <a:moveTo>
                    <a:pt x="0" y="0"/>
                  </a:moveTo>
                  <a:lnTo>
                    <a:pt x="1837531" y="0"/>
                  </a:lnTo>
                  <a:lnTo>
                    <a:pt x="1837531" y="4532143"/>
                  </a:lnTo>
                  <a:lnTo>
                    <a:pt x="0" y="4532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896">
                <a:alpha val="10196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674" tIns="58674" rIns="78232" bIns="88011" numCol="1" spcCol="1270" anchor="t" anchorCtr="0">
              <a:noAutofit/>
            </a:bodyPr>
            <a:lstStyle/>
            <a:p>
              <a:pPr marL="57150" lvl="1" indent="-57150" defTabSz="488950">
                <a:lnSpc>
                  <a:spcPts val="14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dirty="0">
                  <a:latin typeface="Poppins" panose="00000500000000000000" pitchFamily="2" charset="0"/>
                  <a:cs typeface="Poppins" panose="00000500000000000000" pitchFamily="2" charset="0"/>
                </a:rPr>
                <a:t> Promote the highest quality legal education.</a:t>
              </a:r>
            </a:p>
            <a:p>
              <a:pPr marL="57150" lvl="1" indent="-57150" defTabSz="488950">
                <a:lnSpc>
                  <a:spcPts val="14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dirty="0">
                  <a:latin typeface="Poppins" panose="00000500000000000000" pitchFamily="2" charset="0"/>
                  <a:cs typeface="Poppins" panose="00000500000000000000" pitchFamily="2" charset="0"/>
                </a:rPr>
                <a:t> Promote competence, ethical conduct and professionalism.</a:t>
              </a:r>
            </a:p>
            <a:p>
              <a:pPr marL="57150" lvl="1" indent="-57150" defTabSz="488950">
                <a:lnSpc>
                  <a:spcPts val="14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dirty="0">
                  <a:latin typeface="Poppins" panose="00000500000000000000" pitchFamily="2" charset="0"/>
                  <a:cs typeface="Poppins" panose="00000500000000000000" pitchFamily="2" charset="0"/>
                </a:rPr>
                <a:t> Promote pro bono and public service by the legal profession.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692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3669C-9CD3-A2D8-B0A8-669F1370F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a clock tower&#10;&#10;AI-generated content may be incorrect.">
            <a:extLst>
              <a:ext uri="{FF2B5EF4-FFF2-40B4-BE49-F238E27FC236}">
                <a16:creationId xmlns:a16="http://schemas.microsoft.com/office/drawing/2014/main" id="{C8C0CFA1-B18C-AB3A-BB9C-1861AC75F5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4799" y="0"/>
            <a:ext cx="890695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32521A-B13B-5C60-F8F2-F0548C7F2BFB}"/>
              </a:ext>
            </a:extLst>
          </p:cNvPr>
          <p:cNvSpPr/>
          <p:nvPr/>
        </p:nvSpPr>
        <p:spPr>
          <a:xfrm>
            <a:off x="279402" y="2765425"/>
            <a:ext cx="386080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and black sign&#10;&#10;Description automatically generated">
            <a:extLst>
              <a:ext uri="{FF2B5EF4-FFF2-40B4-BE49-F238E27FC236}">
                <a16:creationId xmlns:a16="http://schemas.microsoft.com/office/drawing/2014/main" id="{732CC5F7-9EF3-7A7F-234F-C8DC122BBDA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9" y="6301059"/>
            <a:ext cx="457200" cy="185006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F11DD087-F107-3BE9-1F30-5B4B16FB0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989" y="3428359"/>
            <a:ext cx="4140211" cy="863446"/>
          </a:xfrm>
        </p:spPr>
        <p:txBody>
          <a:bodyPr>
            <a:noAutofit/>
          </a:bodyPr>
          <a:lstStyle/>
          <a:p>
            <a:pPr algn="l">
              <a:lnSpc>
                <a:spcPts val="2600"/>
              </a:lnSpc>
            </a:pPr>
            <a:r>
              <a:rPr lang="en-US" sz="2000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AUGUST 21, 1878</a:t>
            </a:r>
            <a:r>
              <a:rPr lang="en-US" sz="2000" i="1" dirty="0">
                <a:solidFill>
                  <a:srgbClr val="3A38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75 lawyers from 20 states and the District of Columbia met in the town hall courtroom in Saratoga Springs, New York, to establish the </a:t>
            </a:r>
            <a:r>
              <a:rPr lang="en-US" sz="2000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American Bar Association.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607B743-ADAA-F226-6CD8-FFF5AF2CC71F}"/>
              </a:ext>
            </a:extLst>
          </p:cNvPr>
          <p:cNvSpPr txBox="1">
            <a:spLocks/>
          </p:cNvSpPr>
          <p:nvPr/>
        </p:nvSpPr>
        <p:spPr>
          <a:xfrm>
            <a:off x="380990" y="2171059"/>
            <a:ext cx="1028701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002896"/>
                </a:solidFill>
                <a:latin typeface="Georgia" panose="02040502050405020303" pitchFamily="18" charset="0"/>
              </a:rPr>
              <a:t>150</a:t>
            </a:r>
            <a:r>
              <a:rPr lang="en-US" baseline="30000" dirty="0">
                <a:solidFill>
                  <a:srgbClr val="002896"/>
                </a:solidFill>
                <a:latin typeface="Georgia" panose="02040502050405020303" pitchFamily="18" charset="0"/>
              </a:rPr>
              <a:t>th</a:t>
            </a:r>
            <a:r>
              <a:rPr lang="en-US" dirty="0">
                <a:solidFill>
                  <a:srgbClr val="002896"/>
                </a:solidFill>
                <a:latin typeface="Georgia" panose="02040502050405020303" pitchFamily="18" charset="0"/>
              </a:rPr>
              <a:t> Annivers</a:t>
            </a:r>
            <a:r>
              <a:rPr lang="en-US" dirty="0">
                <a:solidFill>
                  <a:srgbClr val="00289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ary</a:t>
            </a:r>
          </a:p>
        </p:txBody>
      </p:sp>
    </p:spTree>
    <p:extLst>
      <p:ext uri="{BB962C8B-B14F-4D97-AF65-F5344CB8AC3E}">
        <p14:creationId xmlns:p14="http://schemas.microsoft.com/office/powerpoint/2010/main" val="4062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D48A4-7106-8607-FCFE-EDE4E69EE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orange background&#10;&#10;Description automatically generated">
            <a:extLst>
              <a:ext uri="{FF2B5EF4-FFF2-40B4-BE49-F238E27FC236}">
                <a16:creationId xmlns:a16="http://schemas.microsoft.com/office/drawing/2014/main" id="{53CBBD0B-0C59-BF16-1E21-4E6488987E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t="-1" r="21983" b="20"/>
          <a:stretch/>
        </p:blipFill>
        <p:spPr>
          <a:xfrm>
            <a:off x="5384800" y="0"/>
            <a:ext cx="6807200" cy="6856718"/>
          </a:xfrm>
          <a:prstGeom prst="rect">
            <a:avLst/>
          </a:prstGeom>
        </p:spPr>
      </p:pic>
      <p:pic>
        <p:nvPicPr>
          <p:cNvPr id="9" name="Picture 8" descr="A blue and black sign&#10;&#10;Description automatically generated">
            <a:extLst>
              <a:ext uri="{FF2B5EF4-FFF2-40B4-BE49-F238E27FC236}">
                <a16:creationId xmlns:a16="http://schemas.microsoft.com/office/drawing/2014/main" id="{3D8832AF-42E1-AE28-9DA3-1716B1BFD3C6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9" y="6301059"/>
            <a:ext cx="457200" cy="18500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8B35E43-0CA6-6152-E2D3-473452A55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90" y="2740025"/>
            <a:ext cx="5880110" cy="1257300"/>
          </a:xfrm>
        </p:spPr>
        <p:txBody>
          <a:bodyPr wrap="square" lIns="0" rIns="0">
            <a:normAutofit fontScale="90000"/>
          </a:bodyPr>
          <a:lstStyle/>
          <a:p>
            <a:pPr algn="l"/>
            <a:r>
              <a:rPr lang="en-US" dirty="0">
                <a:solidFill>
                  <a:srgbClr val="002896"/>
                </a:solidFill>
                <a:latin typeface="Georgia" panose="02040502050405020303" pitchFamily="18" charset="0"/>
              </a:rPr>
              <a:t>Empowering </a:t>
            </a:r>
            <a:br>
              <a:rPr lang="en-US" dirty="0">
                <a:solidFill>
                  <a:srgbClr val="002896"/>
                </a:solidFill>
                <a:latin typeface="Georgia" panose="02040502050405020303" pitchFamily="18" charset="0"/>
              </a:rPr>
            </a:br>
            <a:r>
              <a:rPr lang="en-US" dirty="0">
                <a:solidFill>
                  <a:srgbClr val="002896"/>
                </a:solidFill>
                <a:latin typeface="Georgia" panose="02040502050405020303" pitchFamily="18" charset="0"/>
              </a:rPr>
              <a:t>Our Organizations</a:t>
            </a:r>
            <a:endParaRPr lang="en-US" dirty="0">
              <a:solidFill>
                <a:srgbClr val="002896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eorgia" panose="02040502050405020303" pitchFamily="18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D8A425D-1D5C-DF4F-1D87-540A0B72D391}"/>
              </a:ext>
            </a:extLst>
          </p:cNvPr>
          <p:cNvSpPr txBox="1">
            <a:spLocks/>
          </p:cNvSpPr>
          <p:nvPr/>
        </p:nvSpPr>
        <p:spPr>
          <a:xfrm>
            <a:off x="380989" y="3997325"/>
            <a:ext cx="6153161" cy="86344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Growth and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215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37576-635B-EA7E-5AE4-3BCCB82EB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0B6949B-AF7B-766C-484C-DC57E223EBFD}"/>
              </a:ext>
            </a:extLst>
          </p:cNvPr>
          <p:cNvSpPr/>
          <p:nvPr/>
        </p:nvSpPr>
        <p:spPr>
          <a:xfrm>
            <a:off x="3477486" y="1717801"/>
            <a:ext cx="7500888" cy="4595156"/>
          </a:xfrm>
          <a:custGeom>
            <a:avLst/>
            <a:gdLst>
              <a:gd name="connsiteX0" fmla="*/ 0 w 3755136"/>
              <a:gd name="connsiteY0" fmla="*/ 0 h 2642400"/>
              <a:gd name="connsiteX1" fmla="*/ 3755136 w 3755136"/>
              <a:gd name="connsiteY1" fmla="*/ 0 h 2642400"/>
              <a:gd name="connsiteX2" fmla="*/ 3755136 w 3755136"/>
              <a:gd name="connsiteY2" fmla="*/ 2642400 h 2642400"/>
              <a:gd name="connsiteX3" fmla="*/ 0 w 3755136"/>
              <a:gd name="connsiteY3" fmla="*/ 2642400 h 2642400"/>
              <a:gd name="connsiteX4" fmla="*/ 0 w 3755136"/>
              <a:gd name="connsiteY4" fmla="*/ 0 h 264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5136" h="2642400">
                <a:moveTo>
                  <a:pt x="0" y="0"/>
                </a:moveTo>
                <a:lnTo>
                  <a:pt x="3755136" y="0"/>
                </a:lnTo>
                <a:lnTo>
                  <a:pt x="3755136" y="2642400"/>
                </a:lnTo>
                <a:lnTo>
                  <a:pt x="0" y="264240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BDD6E8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7EEE2E-4F72-0A0D-A3DF-69168FDB148B}"/>
              </a:ext>
            </a:extLst>
          </p:cNvPr>
          <p:cNvSpPr/>
          <p:nvPr/>
        </p:nvSpPr>
        <p:spPr>
          <a:xfrm>
            <a:off x="7556002" y="3517848"/>
            <a:ext cx="3404165" cy="2791088"/>
          </a:xfrm>
          <a:custGeom>
            <a:avLst/>
            <a:gdLst>
              <a:gd name="connsiteX0" fmla="*/ 0 w 3755136"/>
              <a:gd name="connsiteY0" fmla="*/ 0 h 2642400"/>
              <a:gd name="connsiteX1" fmla="*/ 3755136 w 3755136"/>
              <a:gd name="connsiteY1" fmla="*/ 0 h 2642400"/>
              <a:gd name="connsiteX2" fmla="*/ 3755136 w 3755136"/>
              <a:gd name="connsiteY2" fmla="*/ 2642400 h 2642400"/>
              <a:gd name="connsiteX3" fmla="*/ 0 w 3755136"/>
              <a:gd name="connsiteY3" fmla="*/ 2642400 h 2642400"/>
              <a:gd name="connsiteX4" fmla="*/ 0 w 3755136"/>
              <a:gd name="connsiteY4" fmla="*/ 0 h 264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5136" h="2642400">
                <a:moveTo>
                  <a:pt x="0" y="0"/>
                </a:moveTo>
                <a:lnTo>
                  <a:pt x="3755136" y="0"/>
                </a:lnTo>
                <a:lnTo>
                  <a:pt x="3755136" y="2642400"/>
                </a:lnTo>
                <a:lnTo>
                  <a:pt x="0" y="26424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BDD6E8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600" kern="1200" dirty="0">
              <a:solidFill>
                <a:srgbClr val="3A3839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6F3BDD-E663-69FB-DFF5-84FAC8831C74}"/>
              </a:ext>
            </a:extLst>
          </p:cNvPr>
          <p:cNvSpPr/>
          <p:nvPr/>
        </p:nvSpPr>
        <p:spPr>
          <a:xfrm>
            <a:off x="-1" y="0"/>
            <a:ext cx="3025767" cy="6858000"/>
          </a:xfrm>
          <a:prstGeom prst="rect">
            <a:avLst/>
          </a:prstGeom>
          <a:solidFill>
            <a:srgbClr val="94BC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D3930F9-B175-5A67-E54B-A0DAA30FEF42}"/>
              </a:ext>
            </a:extLst>
          </p:cNvPr>
          <p:cNvSpPr txBox="1"/>
          <p:nvPr/>
        </p:nvSpPr>
        <p:spPr>
          <a:xfrm>
            <a:off x="304801" y="305098"/>
            <a:ext cx="239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896"/>
                </a:solidFill>
                <a:latin typeface="Georgia" panose="02040502050405020303" pitchFamily="18" charset="0"/>
              </a:rPr>
              <a:t>Strategies</a:t>
            </a:r>
          </a:p>
        </p:txBody>
      </p:sp>
      <p:pic>
        <p:nvPicPr>
          <p:cNvPr id="8" name="Picture 7" descr="A blue and black sign&#10;&#10;Description automatically generated">
            <a:extLst>
              <a:ext uri="{FF2B5EF4-FFF2-40B4-BE49-F238E27FC236}">
                <a16:creationId xmlns:a16="http://schemas.microsoft.com/office/drawing/2014/main" id="{1CDDD2B3-C980-24EB-0027-915F7B1863E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9" y="6301059"/>
            <a:ext cx="457200" cy="185006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FD2515EC-AABC-0412-829A-B9A1D22648CC}"/>
              </a:ext>
            </a:extLst>
          </p:cNvPr>
          <p:cNvGrpSpPr/>
          <p:nvPr/>
        </p:nvGrpSpPr>
        <p:grpSpPr>
          <a:xfrm>
            <a:off x="3460830" y="348772"/>
            <a:ext cx="8415287" cy="1828800"/>
            <a:chOff x="3750831" y="348772"/>
            <a:chExt cx="8125286" cy="1828800"/>
          </a:xfrm>
        </p:grpSpPr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F4D66AC5-5640-8007-CAB6-BFBD55F81A07}"/>
                </a:ext>
              </a:extLst>
            </p:cNvPr>
            <p:cNvSpPr/>
            <p:nvPr/>
          </p:nvSpPr>
          <p:spPr>
            <a:xfrm rot="16200000">
              <a:off x="6899074" y="-2799471"/>
              <a:ext cx="1828800" cy="8125286"/>
            </a:xfrm>
            <a:prstGeom prst="downArrow">
              <a:avLst/>
            </a:prstGeom>
            <a:solidFill>
              <a:srgbClr val="BDD6E8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 descr="Cycle with people with solid fill">
              <a:extLst>
                <a:ext uri="{FF2B5EF4-FFF2-40B4-BE49-F238E27FC236}">
                  <a16:creationId xmlns:a16="http://schemas.microsoft.com/office/drawing/2014/main" id="{F0D05BD7-6F14-A946-D442-E7EE056E7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74651" y="791484"/>
              <a:ext cx="914400" cy="9144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0AA019-36A7-48DE-31FD-990C91A0FEF1}"/>
                </a:ext>
              </a:extLst>
            </p:cNvPr>
            <p:cNvSpPr txBox="1"/>
            <p:nvPr/>
          </p:nvSpPr>
          <p:spPr>
            <a:xfrm>
              <a:off x="4685991" y="1068694"/>
              <a:ext cx="6875775" cy="3718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rgbClr val="3A3839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Collaboration with state and local bar associations</a:t>
              </a:r>
              <a:endParaRPr lang="en-US" sz="2000" kern="1200" dirty="0"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B640B93-36C6-C572-68BB-C7BF623BC91F}"/>
              </a:ext>
            </a:extLst>
          </p:cNvPr>
          <p:cNvGrpSpPr/>
          <p:nvPr/>
        </p:nvGrpSpPr>
        <p:grpSpPr>
          <a:xfrm>
            <a:off x="3762303" y="1814702"/>
            <a:ext cx="4512374" cy="640080"/>
            <a:chOff x="3762303" y="1720423"/>
            <a:chExt cx="4512374" cy="640080"/>
          </a:xfrm>
        </p:grpSpPr>
        <p:pic>
          <p:nvPicPr>
            <p:cNvPr id="11" name="Graphic 10" descr="Users with solid fill">
              <a:extLst>
                <a:ext uri="{FF2B5EF4-FFF2-40B4-BE49-F238E27FC236}">
                  <a16:creationId xmlns:a16="http://schemas.microsoft.com/office/drawing/2014/main" id="{C85FC13B-8744-7709-0BB9-775CE3853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62303" y="1720423"/>
              <a:ext cx="640080" cy="6400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DDC05B-D970-3649-6595-B3C424A7228B}"/>
                </a:ext>
              </a:extLst>
            </p:cNvPr>
            <p:cNvSpPr txBox="1"/>
            <p:nvPr/>
          </p:nvSpPr>
          <p:spPr>
            <a:xfrm>
              <a:off x="4429367" y="1882471"/>
              <a:ext cx="3845310" cy="315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rgbClr val="3A3839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Mobilizing </a:t>
              </a:r>
              <a:r>
                <a:rPr lang="en-US" sz="1600" dirty="0">
                  <a:solidFill>
                    <a:srgbClr val="3A3839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membership</a:t>
              </a:r>
              <a:endParaRPr lang="en-US" sz="1600" kern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34F0F3C-402F-A529-62DD-72CEEC837C04}"/>
              </a:ext>
            </a:extLst>
          </p:cNvPr>
          <p:cNvGrpSpPr/>
          <p:nvPr/>
        </p:nvGrpSpPr>
        <p:grpSpPr>
          <a:xfrm>
            <a:off x="4556047" y="2400473"/>
            <a:ext cx="2927097" cy="537583"/>
            <a:chOff x="4606901" y="2260343"/>
            <a:chExt cx="2927097" cy="53758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9FA63F2-A598-C574-8B78-B17D29500EC3}"/>
                </a:ext>
              </a:extLst>
            </p:cNvPr>
            <p:cNvSpPr/>
            <p:nvPr/>
          </p:nvSpPr>
          <p:spPr>
            <a:xfrm rot="16200000">
              <a:off x="4606901" y="2317988"/>
              <a:ext cx="423085" cy="423085"/>
            </a:xfrm>
            <a:custGeom>
              <a:avLst/>
              <a:gdLst>
                <a:gd name="connsiteX0" fmla="*/ 914401 w 914401"/>
                <a:gd name="connsiteY0" fmla="*/ 445771 h 891541"/>
                <a:gd name="connsiteX1" fmla="*/ 914389 w 914401"/>
                <a:gd name="connsiteY1" fmla="*/ 445783 h 891541"/>
                <a:gd name="connsiteX2" fmla="*/ 772063 w 914401"/>
                <a:gd name="connsiteY2" fmla="*/ 594361 h 891541"/>
                <a:gd name="connsiteX3" fmla="*/ 772063 w 914401"/>
                <a:gd name="connsiteY3" fmla="*/ 588109 h 891541"/>
                <a:gd name="connsiteX4" fmla="*/ 765811 w 914401"/>
                <a:gd name="connsiteY4" fmla="*/ 594361 h 891541"/>
                <a:gd name="connsiteX5" fmla="*/ 765811 w 914401"/>
                <a:gd name="connsiteY5" fmla="*/ 520067 h 891541"/>
                <a:gd name="connsiteX6" fmla="*/ 520066 w 914401"/>
                <a:gd name="connsiteY6" fmla="*/ 520067 h 891541"/>
                <a:gd name="connsiteX7" fmla="*/ 148591 w 914401"/>
                <a:gd name="connsiteY7" fmla="*/ 891541 h 891541"/>
                <a:gd name="connsiteX8" fmla="*/ 1 w 914401"/>
                <a:gd name="connsiteY8" fmla="*/ 891541 h 891541"/>
                <a:gd name="connsiteX9" fmla="*/ 229293 w 914401"/>
                <a:gd name="connsiteY9" fmla="*/ 460296 h 891541"/>
                <a:gd name="connsiteX10" fmla="*/ 256052 w 914401"/>
                <a:gd name="connsiteY10" fmla="*/ 445772 h 891541"/>
                <a:gd name="connsiteX11" fmla="*/ 229292 w 914401"/>
                <a:gd name="connsiteY11" fmla="*/ 431247 h 891541"/>
                <a:gd name="connsiteX12" fmla="*/ 0 w 914401"/>
                <a:gd name="connsiteY12" fmla="*/ 0 h 891541"/>
                <a:gd name="connsiteX13" fmla="*/ 148591 w 914401"/>
                <a:gd name="connsiteY13" fmla="*/ 0 h 891541"/>
                <a:gd name="connsiteX14" fmla="*/ 520066 w 914401"/>
                <a:gd name="connsiteY14" fmla="*/ 371476 h 891541"/>
                <a:gd name="connsiteX15" fmla="*/ 765811 w 914401"/>
                <a:gd name="connsiteY15" fmla="*/ 371476 h 891541"/>
                <a:gd name="connsiteX16" fmla="*/ 765811 w 914401"/>
                <a:gd name="connsiteY16" fmla="*/ 297180 h 891541"/>
                <a:gd name="connsiteX17" fmla="*/ 772063 w 914401"/>
                <a:gd name="connsiteY17" fmla="*/ 303434 h 891541"/>
                <a:gd name="connsiteX18" fmla="*/ 772063 w 914401"/>
                <a:gd name="connsiteY18" fmla="*/ 297180 h 891541"/>
                <a:gd name="connsiteX19" fmla="*/ 914389 w 914401"/>
                <a:gd name="connsiteY19" fmla="*/ 445759 h 89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4401" h="891541">
                  <a:moveTo>
                    <a:pt x="914401" y="445771"/>
                  </a:moveTo>
                  <a:lnTo>
                    <a:pt x="914389" y="445783"/>
                  </a:lnTo>
                  <a:lnTo>
                    <a:pt x="772063" y="594361"/>
                  </a:lnTo>
                  <a:lnTo>
                    <a:pt x="772063" y="588109"/>
                  </a:lnTo>
                  <a:lnTo>
                    <a:pt x="765811" y="594361"/>
                  </a:lnTo>
                  <a:lnTo>
                    <a:pt x="765811" y="520067"/>
                  </a:lnTo>
                  <a:lnTo>
                    <a:pt x="520066" y="520067"/>
                  </a:lnTo>
                  <a:cubicBezTo>
                    <a:pt x="314906" y="520067"/>
                    <a:pt x="148591" y="686381"/>
                    <a:pt x="148591" y="891541"/>
                  </a:cubicBezTo>
                  <a:lnTo>
                    <a:pt x="1" y="891541"/>
                  </a:lnTo>
                  <a:cubicBezTo>
                    <a:pt x="1" y="712026"/>
                    <a:pt x="90955" y="553755"/>
                    <a:pt x="229293" y="460296"/>
                  </a:cubicBezTo>
                  <a:lnTo>
                    <a:pt x="256052" y="445772"/>
                  </a:lnTo>
                  <a:lnTo>
                    <a:pt x="229292" y="431247"/>
                  </a:lnTo>
                  <a:cubicBezTo>
                    <a:pt x="90954" y="337788"/>
                    <a:pt x="0" y="179515"/>
                    <a:pt x="0" y="0"/>
                  </a:cubicBezTo>
                  <a:lnTo>
                    <a:pt x="148591" y="0"/>
                  </a:lnTo>
                  <a:cubicBezTo>
                    <a:pt x="148591" y="205160"/>
                    <a:pt x="314906" y="371476"/>
                    <a:pt x="520066" y="371476"/>
                  </a:cubicBezTo>
                  <a:lnTo>
                    <a:pt x="765811" y="371476"/>
                  </a:lnTo>
                  <a:lnTo>
                    <a:pt x="765811" y="297180"/>
                  </a:lnTo>
                  <a:lnTo>
                    <a:pt x="772063" y="303434"/>
                  </a:lnTo>
                  <a:lnTo>
                    <a:pt x="772063" y="297180"/>
                  </a:lnTo>
                  <a:lnTo>
                    <a:pt x="914389" y="445759"/>
                  </a:lnTo>
                  <a:close/>
                </a:path>
              </a:pathLst>
            </a:custGeom>
            <a:solidFill>
              <a:srgbClr val="3A38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689BA1F-182C-A216-3B6A-8BC52D24AC14}"/>
                </a:ext>
              </a:extLst>
            </p:cNvPr>
            <p:cNvSpPr txBox="1"/>
            <p:nvPr/>
          </p:nvSpPr>
          <p:spPr>
            <a:xfrm>
              <a:off x="5111368" y="2260343"/>
              <a:ext cx="2422630" cy="537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rgbClr val="3A3839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Non-partisan principles</a:t>
              </a:r>
              <a:endParaRPr lang="en-US" sz="1600" kern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5288832-0D1F-937F-4F6A-1E38F8BBE35D}"/>
              </a:ext>
            </a:extLst>
          </p:cNvPr>
          <p:cNvGrpSpPr/>
          <p:nvPr/>
        </p:nvGrpSpPr>
        <p:grpSpPr>
          <a:xfrm>
            <a:off x="4556067" y="3074020"/>
            <a:ext cx="2632058" cy="457200"/>
            <a:chOff x="4596342" y="2899346"/>
            <a:chExt cx="2632058" cy="457200"/>
          </a:xfrm>
        </p:grpSpPr>
        <p:pic>
          <p:nvPicPr>
            <p:cNvPr id="18" name="Graphic 17" descr="Tools with solid fill">
              <a:extLst>
                <a:ext uri="{FF2B5EF4-FFF2-40B4-BE49-F238E27FC236}">
                  <a16:creationId xmlns:a16="http://schemas.microsoft.com/office/drawing/2014/main" id="{CF15FFB9-EF7C-AE01-B588-8C1DC5400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596342" y="2899346"/>
              <a:ext cx="457200" cy="4572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2464006-3510-6CA8-3A0B-BF043ED17202}"/>
                </a:ext>
              </a:extLst>
            </p:cNvPr>
            <p:cNvSpPr txBox="1"/>
            <p:nvPr/>
          </p:nvSpPr>
          <p:spPr>
            <a:xfrm>
              <a:off x="5134923" y="2976802"/>
              <a:ext cx="2093477" cy="315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rgbClr val="3A3839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Resources</a:t>
              </a:r>
              <a:endParaRPr lang="en-US" sz="1600" kern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D12E5F8-5778-4532-9EE0-959B85175E7E}"/>
              </a:ext>
            </a:extLst>
          </p:cNvPr>
          <p:cNvGrpSpPr/>
          <p:nvPr/>
        </p:nvGrpSpPr>
        <p:grpSpPr>
          <a:xfrm>
            <a:off x="3766493" y="4273312"/>
            <a:ext cx="3758424" cy="640080"/>
            <a:chOff x="3742547" y="4028110"/>
            <a:chExt cx="3758424" cy="640080"/>
          </a:xfrm>
        </p:grpSpPr>
        <p:pic>
          <p:nvPicPr>
            <p:cNvPr id="20" name="Graphic 19" descr="Chat with solid fill">
              <a:extLst>
                <a:ext uri="{FF2B5EF4-FFF2-40B4-BE49-F238E27FC236}">
                  <a16:creationId xmlns:a16="http://schemas.microsoft.com/office/drawing/2014/main" id="{812E44DA-CEE7-EEF9-CB12-54C023F28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742547" y="4028110"/>
              <a:ext cx="640080" cy="6400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EFEC47C-ABC1-555A-6FD7-CDFD589E80EA}"/>
                </a:ext>
              </a:extLst>
            </p:cNvPr>
            <p:cNvSpPr txBox="1"/>
            <p:nvPr/>
          </p:nvSpPr>
          <p:spPr>
            <a:xfrm>
              <a:off x="4430452" y="4095166"/>
              <a:ext cx="3070519" cy="537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rgbClr val="3A3839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Seeking opportunities to speak with non-lawyers</a:t>
              </a:r>
              <a:endParaRPr lang="en-US" sz="1600" kern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18C485F-C470-336D-11C3-91F152A3B4BA}"/>
              </a:ext>
            </a:extLst>
          </p:cNvPr>
          <p:cNvGrpSpPr/>
          <p:nvPr/>
        </p:nvGrpSpPr>
        <p:grpSpPr>
          <a:xfrm>
            <a:off x="7544855" y="2154692"/>
            <a:ext cx="4331266" cy="1828800"/>
            <a:chOff x="7544855" y="2154692"/>
            <a:chExt cx="4331266" cy="1828800"/>
          </a:xfrm>
        </p:grpSpPr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0C2B288E-41A5-C893-ECD8-6984F9C0976E}"/>
                </a:ext>
              </a:extLst>
            </p:cNvPr>
            <p:cNvSpPr/>
            <p:nvPr/>
          </p:nvSpPr>
          <p:spPr>
            <a:xfrm rot="16200000">
              <a:off x="8796088" y="903459"/>
              <a:ext cx="1828800" cy="4331266"/>
            </a:xfrm>
            <a:prstGeom prst="downArrow">
              <a:avLst/>
            </a:prstGeom>
            <a:solidFill>
              <a:srgbClr val="BDD6E8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Graphic 23" descr="Management with solid fill">
              <a:extLst>
                <a:ext uri="{FF2B5EF4-FFF2-40B4-BE49-F238E27FC236}">
                  <a16:creationId xmlns:a16="http://schemas.microsoft.com/office/drawing/2014/main" id="{0E2504A1-C16D-AAAB-AF20-4AA6E1704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631734" y="2595670"/>
              <a:ext cx="914400" cy="9144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DF0F8B6-6E42-B4A5-9C22-FECF8820BA51}"/>
                </a:ext>
              </a:extLst>
            </p:cNvPr>
            <p:cNvSpPr txBox="1"/>
            <p:nvPr/>
          </p:nvSpPr>
          <p:spPr>
            <a:xfrm>
              <a:off x="8520718" y="2909916"/>
              <a:ext cx="3264444" cy="3718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rgbClr val="3A3839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Future of the profession</a:t>
              </a:r>
              <a:endParaRPr lang="en-US" sz="2000" kern="1200" dirty="0"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E3626D7-DEAF-6C2B-AD0E-967773D0A89F}"/>
              </a:ext>
            </a:extLst>
          </p:cNvPr>
          <p:cNvGrpSpPr/>
          <p:nvPr/>
        </p:nvGrpSpPr>
        <p:grpSpPr>
          <a:xfrm>
            <a:off x="8568395" y="4992243"/>
            <a:ext cx="2298907" cy="457200"/>
            <a:chOff x="8568395" y="4877951"/>
            <a:chExt cx="2298907" cy="457200"/>
          </a:xfrm>
        </p:grpSpPr>
        <p:pic>
          <p:nvPicPr>
            <p:cNvPr id="22" name="Graphic 21" descr="Graduation cap with solid fill">
              <a:extLst>
                <a:ext uri="{FF2B5EF4-FFF2-40B4-BE49-F238E27FC236}">
                  <a16:creationId xmlns:a16="http://schemas.microsoft.com/office/drawing/2014/main" id="{9E115E52-15B9-8F3C-18C2-BD0EDC89C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568395" y="4877951"/>
              <a:ext cx="457200" cy="4572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E1CC5DB-A8C1-11A6-3035-412B302B7DE3}"/>
                </a:ext>
              </a:extLst>
            </p:cNvPr>
            <p:cNvSpPr txBox="1"/>
            <p:nvPr/>
          </p:nvSpPr>
          <p:spPr>
            <a:xfrm>
              <a:off x="9056680" y="4945050"/>
              <a:ext cx="1810622" cy="315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rgbClr val="3A3839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students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7EB59F4-89CF-BA46-AE7E-5E2BC3F5E2FC}"/>
              </a:ext>
            </a:extLst>
          </p:cNvPr>
          <p:cNvGrpSpPr/>
          <p:nvPr/>
        </p:nvGrpSpPr>
        <p:grpSpPr>
          <a:xfrm>
            <a:off x="7767800" y="3700288"/>
            <a:ext cx="2776740" cy="640080"/>
            <a:chOff x="7767800" y="3733242"/>
            <a:chExt cx="2776740" cy="64008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F26F42F-6EB6-09D1-A4E2-AA2A94713A2F}"/>
                </a:ext>
              </a:extLst>
            </p:cNvPr>
            <p:cNvSpPr txBox="1"/>
            <p:nvPr/>
          </p:nvSpPr>
          <p:spPr>
            <a:xfrm>
              <a:off x="8479020" y="3789240"/>
              <a:ext cx="2065520" cy="537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rgbClr val="3A3839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Outreach to and engagement </a:t>
              </a:r>
              <a:r>
                <a:rPr lang="en-US" sz="1600" i="1" dirty="0">
                  <a:solidFill>
                    <a:srgbClr val="3A3839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with</a:t>
              </a:r>
              <a:endParaRPr lang="en-US" sz="1600" dirty="0">
                <a:solidFill>
                  <a:srgbClr val="3A3839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40" name="Graphic 39" descr="Open hand with plant with solid fill">
              <a:extLst>
                <a:ext uri="{FF2B5EF4-FFF2-40B4-BE49-F238E27FC236}">
                  <a16:creationId xmlns:a16="http://schemas.microsoft.com/office/drawing/2014/main" id="{CE5A672F-B72B-7AE7-152B-21C71C9E5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767800" y="3733242"/>
              <a:ext cx="640080" cy="64008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0AE15D9-B5FB-F64E-C3E3-1C9D9A35E850}"/>
              </a:ext>
            </a:extLst>
          </p:cNvPr>
          <p:cNvGrpSpPr/>
          <p:nvPr/>
        </p:nvGrpSpPr>
        <p:grpSpPr>
          <a:xfrm>
            <a:off x="8568395" y="4442291"/>
            <a:ext cx="2217527" cy="457200"/>
            <a:chOff x="8568395" y="4297738"/>
            <a:chExt cx="2217527" cy="45720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489857A-2FA3-5E56-9844-880768DBF497}"/>
                </a:ext>
              </a:extLst>
            </p:cNvPr>
            <p:cNvSpPr txBox="1"/>
            <p:nvPr/>
          </p:nvSpPr>
          <p:spPr>
            <a:xfrm>
              <a:off x="9025595" y="4365566"/>
              <a:ext cx="1760327" cy="315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rgbClr val="3A3839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Young lawyers</a:t>
              </a:r>
            </a:p>
          </p:txBody>
        </p:sp>
        <p:pic>
          <p:nvPicPr>
            <p:cNvPr id="43" name="Graphic 42" descr="Plant with solid fill">
              <a:extLst>
                <a:ext uri="{FF2B5EF4-FFF2-40B4-BE49-F238E27FC236}">
                  <a16:creationId xmlns:a16="http://schemas.microsoft.com/office/drawing/2014/main" id="{478F7449-8F75-737E-19F3-60B9BDC0C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568395" y="4297738"/>
              <a:ext cx="457200" cy="45720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0EA4FDC-43F6-6A82-88F7-0F0895357008}"/>
              </a:ext>
            </a:extLst>
          </p:cNvPr>
          <p:cNvGrpSpPr/>
          <p:nvPr/>
        </p:nvGrpSpPr>
        <p:grpSpPr>
          <a:xfrm>
            <a:off x="4558469" y="4982417"/>
            <a:ext cx="3072132" cy="547409"/>
            <a:chOff x="4596342" y="4713766"/>
            <a:chExt cx="3072132" cy="54740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263A4FA-CB92-6EFE-EEF8-82D8FF5F50EF}"/>
                </a:ext>
              </a:extLst>
            </p:cNvPr>
            <p:cNvSpPr txBox="1"/>
            <p:nvPr/>
          </p:nvSpPr>
          <p:spPr>
            <a:xfrm>
              <a:off x="5134846" y="4723592"/>
              <a:ext cx="2533628" cy="537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solidFill>
                    <a:srgbClr val="3A3839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Neighbors, family, community members</a:t>
              </a:r>
            </a:p>
          </p:txBody>
        </p:sp>
        <p:pic>
          <p:nvPicPr>
            <p:cNvPr id="45" name="Graphic 44" descr="House with solid fill">
              <a:extLst>
                <a:ext uri="{FF2B5EF4-FFF2-40B4-BE49-F238E27FC236}">
                  <a16:creationId xmlns:a16="http://schemas.microsoft.com/office/drawing/2014/main" id="{1E5DAD43-1554-B307-DB6D-2FB729DBB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596342" y="4713766"/>
              <a:ext cx="457200" cy="457200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2DF6B23-2C28-A4DC-0EE7-3B4A366EB689}"/>
              </a:ext>
            </a:extLst>
          </p:cNvPr>
          <p:cNvGrpSpPr/>
          <p:nvPr/>
        </p:nvGrpSpPr>
        <p:grpSpPr>
          <a:xfrm>
            <a:off x="4568539" y="5628079"/>
            <a:ext cx="2545269" cy="545695"/>
            <a:chOff x="4613399" y="5282535"/>
            <a:chExt cx="2545269" cy="545695"/>
          </a:xfrm>
        </p:grpSpPr>
        <p:pic>
          <p:nvPicPr>
            <p:cNvPr id="47" name="Graphic 46" descr="Ripple with solid fill">
              <a:extLst>
                <a:ext uri="{FF2B5EF4-FFF2-40B4-BE49-F238E27FC236}">
                  <a16:creationId xmlns:a16="http://schemas.microsoft.com/office/drawing/2014/main" id="{206AF90D-70D7-15ED-47A1-11F9B5585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613399" y="5282535"/>
              <a:ext cx="457200" cy="45720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1CDDDE4-97B0-1A0F-6ADC-0FE8493AB914}"/>
                </a:ext>
              </a:extLst>
            </p:cNvPr>
            <p:cNvSpPr txBox="1"/>
            <p:nvPr/>
          </p:nvSpPr>
          <p:spPr>
            <a:xfrm>
              <a:off x="5134846" y="5290647"/>
              <a:ext cx="2023822" cy="537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solidFill>
                    <a:srgbClr val="3A3839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How this impacts them</a:t>
              </a:r>
              <a:endParaRPr lang="en-US" sz="1600" kern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DCE0F95C-650F-6999-4263-BE1102D7FB51}"/>
              </a:ext>
            </a:extLst>
          </p:cNvPr>
          <p:cNvSpPr txBox="1"/>
          <p:nvPr/>
        </p:nvSpPr>
        <p:spPr>
          <a:xfrm>
            <a:off x="5134846" y="3567610"/>
            <a:ext cx="2161623" cy="315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rgbClr val="3A38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Civics education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430E067-67A9-8915-BAB8-69358670F86B}"/>
              </a:ext>
            </a:extLst>
          </p:cNvPr>
          <p:cNvSpPr txBox="1"/>
          <p:nvPr/>
        </p:nvSpPr>
        <p:spPr>
          <a:xfrm>
            <a:off x="5134846" y="3891330"/>
            <a:ext cx="2630991" cy="315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dirty="0">
                <a:solidFill>
                  <a:srgbClr val="3A38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“Rule of Law” Toolkit</a:t>
            </a:r>
          </a:p>
        </p:txBody>
      </p:sp>
    </p:spTree>
    <p:extLst>
      <p:ext uri="{BB962C8B-B14F-4D97-AF65-F5344CB8AC3E}">
        <p14:creationId xmlns:p14="http://schemas.microsoft.com/office/powerpoint/2010/main" val="79486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51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AFC41-DD6F-FEAB-DBD2-09469C524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with her hands folded&#10;&#10;AI-generated content may be incorrect.">
            <a:extLst>
              <a:ext uri="{FF2B5EF4-FFF2-40B4-BE49-F238E27FC236}">
                <a16:creationId xmlns:a16="http://schemas.microsoft.com/office/drawing/2014/main" id="{604F5CD4-AB06-ECA7-6D5A-DE4540F30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"/>
          <a:stretch>
            <a:fillRect/>
          </a:stretch>
        </p:blipFill>
        <p:spPr>
          <a:xfrm>
            <a:off x="5384800" y="1282"/>
            <a:ext cx="6911946" cy="69622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6B2038-8E1F-AB55-20A8-366F139D7810}"/>
              </a:ext>
            </a:extLst>
          </p:cNvPr>
          <p:cNvSpPr/>
          <p:nvPr/>
        </p:nvSpPr>
        <p:spPr>
          <a:xfrm>
            <a:off x="279402" y="2765425"/>
            <a:ext cx="386080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and black sign&#10;&#10;Description automatically generated">
            <a:extLst>
              <a:ext uri="{FF2B5EF4-FFF2-40B4-BE49-F238E27FC236}">
                <a16:creationId xmlns:a16="http://schemas.microsoft.com/office/drawing/2014/main" id="{8162FD71-0201-B06D-F6BA-5AEADA8E965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9" y="6301059"/>
            <a:ext cx="457200" cy="18500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EC272C-7667-A8C3-83B9-53CCB9A8473D}"/>
              </a:ext>
            </a:extLst>
          </p:cNvPr>
          <p:cNvSpPr txBox="1">
            <a:spLocks/>
          </p:cNvSpPr>
          <p:nvPr/>
        </p:nvSpPr>
        <p:spPr>
          <a:xfrm>
            <a:off x="368289" y="2742422"/>
            <a:ext cx="10220325" cy="1257300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solidFill>
                  <a:srgbClr val="002896"/>
                </a:solidFill>
                <a:latin typeface="Georgia" panose="02040502050405020303" pitchFamily="18" charset="0"/>
              </a:rPr>
              <a:t>Building on Strengths, </a:t>
            </a:r>
            <a:br>
              <a:rPr lang="en-US" sz="5400" dirty="0">
                <a:solidFill>
                  <a:srgbClr val="002896"/>
                </a:solidFill>
                <a:latin typeface="Georgia" panose="02040502050405020303" pitchFamily="18" charset="0"/>
              </a:rPr>
            </a:br>
            <a:r>
              <a:rPr lang="en-US" sz="5400" dirty="0">
                <a:solidFill>
                  <a:srgbClr val="002896"/>
                </a:solidFill>
                <a:latin typeface="Georgia" panose="02040502050405020303" pitchFamily="18" charset="0"/>
              </a:rPr>
              <a:t>Shaping Tomorrow</a:t>
            </a:r>
          </a:p>
        </p:txBody>
      </p:sp>
    </p:spTree>
    <p:extLst>
      <p:ext uri="{BB962C8B-B14F-4D97-AF65-F5344CB8AC3E}">
        <p14:creationId xmlns:p14="http://schemas.microsoft.com/office/powerpoint/2010/main" val="419021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E9AA2-D669-B2AD-BAAD-437B53515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482EE1-FA88-87E9-A5D5-EF01A99B1503}"/>
              </a:ext>
            </a:extLst>
          </p:cNvPr>
          <p:cNvSpPr/>
          <p:nvPr/>
        </p:nvSpPr>
        <p:spPr>
          <a:xfrm>
            <a:off x="-1" y="0"/>
            <a:ext cx="3025767" cy="6858000"/>
          </a:xfrm>
          <a:prstGeom prst="rect">
            <a:avLst/>
          </a:prstGeom>
          <a:solidFill>
            <a:srgbClr val="3A38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3A6DA09-9CF4-C619-1EDB-C6A00492FAC3}"/>
              </a:ext>
            </a:extLst>
          </p:cNvPr>
          <p:cNvSpPr txBox="1"/>
          <p:nvPr/>
        </p:nvSpPr>
        <p:spPr>
          <a:xfrm>
            <a:off x="304800" y="305098"/>
            <a:ext cx="2426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Questions</a:t>
            </a:r>
          </a:p>
        </p:txBody>
      </p:sp>
      <p:pic>
        <p:nvPicPr>
          <p:cNvPr id="4" name="Picture 3" descr="A blue and black sign&#10;&#10;Description automatically generated">
            <a:extLst>
              <a:ext uri="{FF2B5EF4-FFF2-40B4-BE49-F238E27FC236}">
                <a16:creationId xmlns:a16="http://schemas.microsoft.com/office/drawing/2014/main" id="{A229DD18-3FBC-9D83-7C81-0BA5E14E431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9" y="6301059"/>
            <a:ext cx="457200" cy="1850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20B6A6-51D7-A14B-F104-7E8EE673FE83}"/>
              </a:ext>
            </a:extLst>
          </p:cNvPr>
          <p:cNvSpPr txBox="1"/>
          <p:nvPr/>
        </p:nvSpPr>
        <p:spPr>
          <a:xfrm>
            <a:off x="3833823" y="889873"/>
            <a:ext cx="4177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Contact</a:t>
            </a:r>
          </a:p>
        </p:txBody>
      </p:sp>
      <p:pic>
        <p:nvPicPr>
          <p:cNvPr id="22" name="Graphic 21" descr="Receiver with solid fill">
            <a:extLst>
              <a:ext uri="{FF2B5EF4-FFF2-40B4-BE49-F238E27FC236}">
                <a16:creationId xmlns:a16="http://schemas.microsoft.com/office/drawing/2014/main" id="{941526EC-DB3C-D20A-CEF3-20523C398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92193" y="1407595"/>
            <a:ext cx="628436" cy="628436"/>
          </a:xfrm>
          <a:prstGeom prst="rect">
            <a:avLst/>
          </a:prstGeom>
        </p:spPr>
      </p:pic>
      <p:pic>
        <p:nvPicPr>
          <p:cNvPr id="26" name="Graphic 25" descr="Internet with solid fill">
            <a:extLst>
              <a:ext uri="{FF2B5EF4-FFF2-40B4-BE49-F238E27FC236}">
                <a16:creationId xmlns:a16="http://schemas.microsoft.com/office/drawing/2014/main" id="{53697032-9F99-21AA-F278-738DB7C78A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79124" y="3885596"/>
            <a:ext cx="628436" cy="62843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0B1BA3F-947C-6812-9EFA-E3ED2CA80D54}"/>
              </a:ext>
            </a:extLst>
          </p:cNvPr>
          <p:cNvSpPr txBox="1"/>
          <p:nvPr/>
        </p:nvSpPr>
        <p:spPr>
          <a:xfrm>
            <a:off x="4699026" y="1456671"/>
            <a:ext cx="1917592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002896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626.796.9123</a:t>
            </a:r>
          </a:p>
        </p:txBody>
      </p:sp>
      <p:pic>
        <p:nvPicPr>
          <p:cNvPr id="30" name="Graphic 29" descr="Email with solid fill">
            <a:extLst>
              <a:ext uri="{FF2B5EF4-FFF2-40B4-BE49-F238E27FC236}">
                <a16:creationId xmlns:a16="http://schemas.microsoft.com/office/drawing/2014/main" id="{A8E46A82-4D53-2A10-1581-C98CC47757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92192" y="2648465"/>
            <a:ext cx="628436" cy="62843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54036D2-D82C-43ED-4B0F-558ADD47CF6B}"/>
              </a:ext>
            </a:extLst>
          </p:cNvPr>
          <p:cNvSpPr txBox="1"/>
          <p:nvPr/>
        </p:nvSpPr>
        <p:spPr>
          <a:xfrm>
            <a:off x="3121202" y="1974337"/>
            <a:ext cx="2170415" cy="38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PHONE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EDAE59-D892-65FC-AB2C-287B39CAB298}"/>
              </a:ext>
            </a:extLst>
          </p:cNvPr>
          <p:cNvSpPr txBox="1"/>
          <p:nvPr/>
        </p:nvSpPr>
        <p:spPr>
          <a:xfrm>
            <a:off x="4699026" y="2744521"/>
            <a:ext cx="4298302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002896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lfarber@hahnlawyers.com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00C1AA-36D1-9A2F-8BF6-C1EA2950AA5D}"/>
              </a:ext>
            </a:extLst>
          </p:cNvPr>
          <p:cNvSpPr txBox="1"/>
          <p:nvPr/>
        </p:nvSpPr>
        <p:spPr>
          <a:xfrm>
            <a:off x="4699027" y="3915461"/>
            <a:ext cx="5590602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002896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https://hahnlawyers.com/laura-v-farber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E32FFF-071F-B2CE-954C-4FC5C0A0D092}"/>
              </a:ext>
            </a:extLst>
          </p:cNvPr>
          <p:cNvSpPr txBox="1"/>
          <p:nvPr/>
        </p:nvSpPr>
        <p:spPr>
          <a:xfrm>
            <a:off x="3121202" y="3276901"/>
            <a:ext cx="2170415" cy="38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EMAIL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964BFD-74D0-EC89-DF7E-E2101FEBEC50}"/>
              </a:ext>
            </a:extLst>
          </p:cNvPr>
          <p:cNvSpPr txBox="1"/>
          <p:nvPr/>
        </p:nvSpPr>
        <p:spPr>
          <a:xfrm>
            <a:off x="3108134" y="4397547"/>
            <a:ext cx="2170415" cy="38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WEBSITE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609768-3B7E-1F33-30AD-F35873B5CF07}"/>
              </a:ext>
            </a:extLst>
          </p:cNvPr>
          <p:cNvSpPr txBox="1"/>
          <p:nvPr/>
        </p:nvSpPr>
        <p:spPr>
          <a:xfrm>
            <a:off x="3108133" y="5583150"/>
            <a:ext cx="2170415" cy="38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3A38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LINKEDIN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577B815-B7A1-7296-EA69-3F859F177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372" y="5164517"/>
            <a:ext cx="429938" cy="429938"/>
          </a:xfrm>
          <a:prstGeom prst="rect">
            <a:avLst/>
          </a:prstGeom>
          <a:solidFill>
            <a:srgbClr val="BDD6E8"/>
          </a:solidFill>
        </p:spPr>
      </p:pic>
      <p:pic>
        <p:nvPicPr>
          <p:cNvPr id="37" name="Picture 36" descr="A qr code with blue squares&#10;&#10;AI-generated content may be incorrect.">
            <a:extLst>
              <a:ext uri="{FF2B5EF4-FFF2-40B4-BE49-F238E27FC236}">
                <a16:creationId xmlns:a16="http://schemas.microsoft.com/office/drawing/2014/main" id="{8F455FA3-3988-EE1C-EFE0-FC4631706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335" y="5161470"/>
            <a:ext cx="1228336" cy="122833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4A239AA-830B-CE05-A875-92E87259FF40}"/>
              </a:ext>
            </a:extLst>
          </p:cNvPr>
          <p:cNvSpPr txBox="1"/>
          <p:nvPr/>
        </p:nvSpPr>
        <p:spPr>
          <a:xfrm>
            <a:off x="4699027" y="5167034"/>
            <a:ext cx="6431428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002896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https://www.linkedin.com/in/LauraFarber1</a:t>
            </a:r>
          </a:p>
        </p:txBody>
      </p:sp>
    </p:spTree>
    <p:extLst>
      <p:ext uri="{BB962C8B-B14F-4D97-AF65-F5344CB8AC3E}">
        <p14:creationId xmlns:p14="http://schemas.microsoft.com/office/powerpoint/2010/main" val="135983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D4ECF-75BA-7C4E-6788-0ED2D56C7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sa Rosada with a flag on top&#10;&#10;AI-generated content may be incorrect.">
            <a:extLst>
              <a:ext uri="{FF2B5EF4-FFF2-40B4-BE49-F238E27FC236}">
                <a16:creationId xmlns:a16="http://schemas.microsoft.com/office/drawing/2014/main" id="{EEEC3065-B210-FD27-FDBC-CA573321DC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52" r="36081"/>
          <a:stretch>
            <a:fillRect/>
          </a:stretch>
        </p:blipFill>
        <p:spPr>
          <a:xfrm>
            <a:off x="-17249" y="0"/>
            <a:ext cx="4033573" cy="6919232"/>
          </a:xfrm>
          <a:prstGeom prst="rect">
            <a:avLst/>
          </a:prstGeom>
        </p:spPr>
      </p:pic>
      <p:pic>
        <p:nvPicPr>
          <p:cNvPr id="7" name="Picture 6" descr="A large white building with a dome roof&#10;&#10;AI-generated content may be incorrect.">
            <a:extLst>
              <a:ext uri="{FF2B5EF4-FFF2-40B4-BE49-F238E27FC236}">
                <a16:creationId xmlns:a16="http://schemas.microsoft.com/office/drawing/2014/main" id="{2665AA2C-2731-22B2-D3BD-F5158F46C8D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33622" y="-3543"/>
            <a:ext cx="4083182" cy="6856790"/>
          </a:xfrm>
          <a:prstGeom prst="rect">
            <a:avLst/>
          </a:prstGeom>
        </p:spPr>
      </p:pic>
      <p:pic>
        <p:nvPicPr>
          <p:cNvPr id="6" name="Picture 5" descr="A brick building with trees and grass&#10;&#10;AI-generated content may be incorrect.">
            <a:extLst>
              <a:ext uri="{FF2B5EF4-FFF2-40B4-BE49-F238E27FC236}">
                <a16:creationId xmlns:a16="http://schemas.microsoft.com/office/drawing/2014/main" id="{579810A1-305D-4A4D-17CF-7175061DC6D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/>
          <a:stretch>
            <a:fillRect/>
          </a:stretch>
        </p:blipFill>
        <p:spPr>
          <a:xfrm>
            <a:off x="4016324" y="0"/>
            <a:ext cx="4117298" cy="68751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6FC2AF-A60F-3039-AE7D-9E0681C136C8}"/>
              </a:ext>
            </a:extLst>
          </p:cNvPr>
          <p:cNvSpPr txBox="1"/>
          <p:nvPr/>
        </p:nvSpPr>
        <p:spPr>
          <a:xfrm>
            <a:off x="-38329" y="3010542"/>
            <a:ext cx="4054653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BACKGROUND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F197CF-27FF-9F2B-856F-67C539956220}"/>
              </a:ext>
            </a:extLst>
          </p:cNvPr>
          <p:cNvSpPr txBox="1"/>
          <p:nvPr/>
        </p:nvSpPr>
        <p:spPr>
          <a:xfrm>
            <a:off x="4041128" y="3010542"/>
            <a:ext cx="4067690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EDUCATION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EB253-289A-0376-86A9-0F287874B36C}"/>
              </a:ext>
            </a:extLst>
          </p:cNvPr>
          <p:cNvSpPr txBox="1"/>
          <p:nvPr/>
        </p:nvSpPr>
        <p:spPr>
          <a:xfrm>
            <a:off x="8133622" y="3010542"/>
            <a:ext cx="4058378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CAREER</a:t>
            </a:r>
          </a:p>
        </p:txBody>
      </p:sp>
      <p:pic>
        <p:nvPicPr>
          <p:cNvPr id="4" name="Picture 3" descr="A blue and black sign&#10;&#10;Description automatically generated">
            <a:extLst>
              <a:ext uri="{FF2B5EF4-FFF2-40B4-BE49-F238E27FC236}">
                <a16:creationId xmlns:a16="http://schemas.microsoft.com/office/drawing/2014/main" id="{B02CC262-44D1-A27D-8F35-8BEA76CFBFE7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9" y="6301059"/>
            <a:ext cx="457200" cy="18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6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D5531-6E59-A323-E3C0-AAC095A31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arge white building with a dome roof&#10;&#10;AI-generated content may be incorrect.">
            <a:extLst>
              <a:ext uri="{FF2B5EF4-FFF2-40B4-BE49-F238E27FC236}">
                <a16:creationId xmlns:a16="http://schemas.microsoft.com/office/drawing/2014/main" id="{EC9AD736-1E49-EF5E-20B2-338C7EC805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35276" y="0"/>
            <a:ext cx="2551285" cy="6875104"/>
          </a:xfrm>
          <a:prstGeom prst="rect">
            <a:avLst/>
          </a:prstGeom>
        </p:spPr>
      </p:pic>
      <p:pic>
        <p:nvPicPr>
          <p:cNvPr id="13" name="Picture 12" descr="Casa Rosada with a flag on top&#10;&#10;AI-generated content may be incorrect.">
            <a:extLst>
              <a:ext uri="{FF2B5EF4-FFF2-40B4-BE49-F238E27FC236}">
                <a16:creationId xmlns:a16="http://schemas.microsoft.com/office/drawing/2014/main" id="{C8AA02EB-68FF-7C9A-32E2-425FCDEB90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19" r="20826"/>
          <a:stretch>
            <a:fillRect/>
          </a:stretch>
        </p:blipFill>
        <p:spPr>
          <a:xfrm>
            <a:off x="0" y="0"/>
            <a:ext cx="7083993" cy="69192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9B4615-8D80-DEA4-7D01-9948DC9F3B9E}"/>
              </a:ext>
            </a:extLst>
          </p:cNvPr>
          <p:cNvSpPr/>
          <p:nvPr/>
        </p:nvSpPr>
        <p:spPr>
          <a:xfrm>
            <a:off x="389147" y="600075"/>
            <a:ext cx="6324611" cy="1752707"/>
          </a:xfrm>
          <a:prstGeom prst="rect">
            <a:avLst/>
          </a:prstGeom>
          <a:solidFill>
            <a:schemeClr val="tx1">
              <a:lumMod val="95000"/>
              <a:lumOff val="5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8" name="Picture 7" descr="A blue and black sign&#10;&#10;Description automatically generated">
            <a:extLst>
              <a:ext uri="{FF2B5EF4-FFF2-40B4-BE49-F238E27FC236}">
                <a16:creationId xmlns:a16="http://schemas.microsoft.com/office/drawing/2014/main" id="{F6EE3CF5-A358-9A5B-E5D5-B5E08959DFD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9" y="6301059"/>
            <a:ext cx="457200" cy="1850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CBD10F5-3FC6-FE21-C21F-03CA5D771D60}"/>
              </a:ext>
            </a:extLst>
          </p:cNvPr>
          <p:cNvSpPr txBox="1"/>
          <p:nvPr/>
        </p:nvSpPr>
        <p:spPr>
          <a:xfrm>
            <a:off x="0" y="1120277"/>
            <a:ext cx="7083993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BACKGROUND</a:t>
            </a:r>
          </a:p>
        </p:txBody>
      </p:sp>
      <p:pic>
        <p:nvPicPr>
          <p:cNvPr id="7" name="Picture 6" descr="A brick building with trees and grass&#10;&#10;AI-generated content may be incorrect.">
            <a:extLst>
              <a:ext uri="{FF2B5EF4-FFF2-40B4-BE49-F238E27FC236}">
                <a16:creationId xmlns:a16="http://schemas.microsoft.com/office/drawing/2014/main" id="{BC841F44-5831-B132-C169-934ADAF0A6D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5796" y="0"/>
            <a:ext cx="2545845" cy="68751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266207-8A00-1AC2-B633-B251275F96A6}"/>
              </a:ext>
            </a:extLst>
          </p:cNvPr>
          <p:cNvSpPr txBox="1"/>
          <p:nvPr/>
        </p:nvSpPr>
        <p:spPr>
          <a:xfrm>
            <a:off x="7105748" y="3202164"/>
            <a:ext cx="2534967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EDUCATION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8347C-BE69-0F5A-80AC-D22311717131}"/>
              </a:ext>
            </a:extLst>
          </p:cNvPr>
          <p:cNvSpPr txBox="1"/>
          <p:nvPr/>
        </p:nvSpPr>
        <p:spPr>
          <a:xfrm>
            <a:off x="9640716" y="3198167"/>
            <a:ext cx="2534967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CAREER</a:t>
            </a:r>
          </a:p>
        </p:txBody>
      </p:sp>
    </p:spTree>
    <p:extLst>
      <p:ext uri="{BB962C8B-B14F-4D97-AF65-F5344CB8AC3E}">
        <p14:creationId xmlns:p14="http://schemas.microsoft.com/office/powerpoint/2010/main" val="2370328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C786B-5BD9-D4B7-A2E6-7253AF5D3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sa Rosada with a flag on top&#10;&#10;AI-generated content may be incorrect.">
            <a:extLst>
              <a:ext uri="{FF2B5EF4-FFF2-40B4-BE49-F238E27FC236}">
                <a16:creationId xmlns:a16="http://schemas.microsoft.com/office/drawing/2014/main" id="{8E6F4C3A-F3EC-0BCE-95F1-3FC22C0D65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93" r="43902"/>
          <a:stretch>
            <a:fillRect/>
          </a:stretch>
        </p:blipFill>
        <p:spPr>
          <a:xfrm>
            <a:off x="-16316" y="0"/>
            <a:ext cx="2556722" cy="6919232"/>
          </a:xfrm>
          <a:prstGeom prst="rect">
            <a:avLst/>
          </a:prstGeom>
        </p:spPr>
      </p:pic>
      <p:pic>
        <p:nvPicPr>
          <p:cNvPr id="8" name="Picture 7" descr="A blue and black sign&#10;&#10;Description automatically generated">
            <a:extLst>
              <a:ext uri="{FF2B5EF4-FFF2-40B4-BE49-F238E27FC236}">
                <a16:creationId xmlns:a16="http://schemas.microsoft.com/office/drawing/2014/main" id="{F28CB35C-8DB1-5C47-FFAD-86A631EAB14D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9" y="6301059"/>
            <a:ext cx="457200" cy="185006"/>
          </a:xfrm>
          <a:prstGeom prst="rect">
            <a:avLst/>
          </a:prstGeom>
        </p:spPr>
      </p:pic>
      <p:pic>
        <p:nvPicPr>
          <p:cNvPr id="3" name="Picture 2" descr="A brick building with trees and grass&#10;&#10;AI-generated content may be incorrect.">
            <a:extLst>
              <a:ext uri="{FF2B5EF4-FFF2-40B4-BE49-F238E27FC236}">
                <a16:creationId xmlns:a16="http://schemas.microsoft.com/office/drawing/2014/main" id="{A78C8BAA-997A-2892-81A1-746B43AC7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12024" r="13791" b="41558"/>
          <a:stretch>
            <a:fillRect/>
          </a:stretch>
        </p:blipFill>
        <p:spPr>
          <a:xfrm>
            <a:off x="2540407" y="0"/>
            <a:ext cx="7100310" cy="68751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B068C5-6562-67F7-8867-13C4D2F72BA4}"/>
              </a:ext>
            </a:extLst>
          </p:cNvPr>
          <p:cNvSpPr txBox="1"/>
          <p:nvPr/>
        </p:nvSpPr>
        <p:spPr>
          <a:xfrm>
            <a:off x="1" y="3202164"/>
            <a:ext cx="254040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BACKGROUND</a:t>
            </a:r>
          </a:p>
        </p:txBody>
      </p:sp>
      <p:pic>
        <p:nvPicPr>
          <p:cNvPr id="10" name="Picture 9" descr="A large white building with a dome roof&#10;&#10;AI-generated content may be incorrect.">
            <a:extLst>
              <a:ext uri="{FF2B5EF4-FFF2-40B4-BE49-F238E27FC236}">
                <a16:creationId xmlns:a16="http://schemas.microsoft.com/office/drawing/2014/main" id="{E31CA366-DEE9-3CF4-35F3-4D7FD44953B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35276" y="0"/>
            <a:ext cx="2551285" cy="68751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91A6E5-1BE0-4F9D-2BB6-70DA50A38959}"/>
              </a:ext>
            </a:extLst>
          </p:cNvPr>
          <p:cNvSpPr txBox="1"/>
          <p:nvPr/>
        </p:nvSpPr>
        <p:spPr>
          <a:xfrm>
            <a:off x="9635277" y="3198167"/>
            <a:ext cx="2534967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CAREER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769D3C-C61C-562E-0AAD-86370BDC8195}"/>
              </a:ext>
            </a:extLst>
          </p:cNvPr>
          <p:cNvSpPr/>
          <p:nvPr/>
        </p:nvSpPr>
        <p:spPr>
          <a:xfrm>
            <a:off x="2966869" y="600075"/>
            <a:ext cx="6324611" cy="1752707"/>
          </a:xfrm>
          <a:prstGeom prst="rect">
            <a:avLst/>
          </a:prstGeom>
          <a:solidFill>
            <a:schemeClr val="tx1">
              <a:lumMod val="95000"/>
              <a:lumOff val="5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F48199-1C52-84B8-8F6A-BF97DB7B8E79}"/>
              </a:ext>
            </a:extLst>
          </p:cNvPr>
          <p:cNvSpPr txBox="1"/>
          <p:nvPr/>
        </p:nvSpPr>
        <p:spPr>
          <a:xfrm>
            <a:off x="2545846" y="1120277"/>
            <a:ext cx="7089431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EDUCATION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64F7E3-7971-CA66-6D17-E62D6714FE96}"/>
              </a:ext>
            </a:extLst>
          </p:cNvPr>
          <p:cNvSpPr txBox="1"/>
          <p:nvPr/>
        </p:nvSpPr>
        <p:spPr>
          <a:xfrm>
            <a:off x="3424069" y="2055277"/>
            <a:ext cx="5867412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ts val="3000"/>
              </a:lnSpc>
              <a:spcAft>
                <a:spcPts val="600"/>
              </a:spcAft>
              <a:buFont typeface="Poppins" panose="00000500000000000000" pitchFamily="2" charset="0"/>
              <a:buChar char="–"/>
            </a:pPr>
            <a:endParaRPr lang="en-US" sz="2000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08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D2EDF-1BEA-7395-85F9-17677DB90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sa Rosada with a flag on top&#10;&#10;AI-generated content may be incorrect.">
            <a:extLst>
              <a:ext uri="{FF2B5EF4-FFF2-40B4-BE49-F238E27FC236}">
                <a16:creationId xmlns:a16="http://schemas.microsoft.com/office/drawing/2014/main" id="{1D660EBB-D4F5-5F31-618B-A11A15C952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93" r="43902"/>
          <a:stretch>
            <a:fillRect/>
          </a:stretch>
        </p:blipFill>
        <p:spPr>
          <a:xfrm>
            <a:off x="-1802" y="0"/>
            <a:ext cx="2556722" cy="6919232"/>
          </a:xfrm>
          <a:prstGeom prst="rect">
            <a:avLst/>
          </a:prstGeom>
        </p:spPr>
      </p:pic>
      <p:pic>
        <p:nvPicPr>
          <p:cNvPr id="8" name="Picture 7" descr="A blue and black sign&#10;&#10;Description automatically generated">
            <a:extLst>
              <a:ext uri="{FF2B5EF4-FFF2-40B4-BE49-F238E27FC236}">
                <a16:creationId xmlns:a16="http://schemas.microsoft.com/office/drawing/2014/main" id="{727757CF-5B87-6149-C489-AC32FBDA18F8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9" y="6301059"/>
            <a:ext cx="457200" cy="185006"/>
          </a:xfrm>
          <a:prstGeom prst="rect">
            <a:avLst/>
          </a:prstGeom>
        </p:spPr>
      </p:pic>
      <p:pic>
        <p:nvPicPr>
          <p:cNvPr id="9" name="Picture 8" descr="A large white building with a dome roof&#10;&#10;AI-generated content may be incorrect.">
            <a:extLst>
              <a:ext uri="{FF2B5EF4-FFF2-40B4-BE49-F238E27FC236}">
                <a16:creationId xmlns:a16="http://schemas.microsoft.com/office/drawing/2014/main" id="{56C57351-E54E-0923-E757-782D5D9C0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0343" y="1210"/>
            <a:ext cx="7088439" cy="6856790"/>
          </a:xfrm>
          <a:prstGeom prst="rect">
            <a:avLst/>
          </a:prstGeom>
        </p:spPr>
      </p:pic>
      <p:pic>
        <p:nvPicPr>
          <p:cNvPr id="10" name="Picture 9" descr="A brick building with trees and grass&#10;&#10;AI-generated content may be incorrect.">
            <a:extLst>
              <a:ext uri="{FF2B5EF4-FFF2-40B4-BE49-F238E27FC236}">
                <a16:creationId xmlns:a16="http://schemas.microsoft.com/office/drawing/2014/main" id="{D23E1B12-56FF-49F1-DE73-F239306CC9D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061" y="0"/>
            <a:ext cx="2545845" cy="68751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65816D-D2DD-8A6F-7A7B-072C2F8562C4}"/>
              </a:ext>
            </a:extLst>
          </p:cNvPr>
          <p:cNvSpPr txBox="1"/>
          <p:nvPr/>
        </p:nvSpPr>
        <p:spPr>
          <a:xfrm>
            <a:off x="2559939" y="3198167"/>
            <a:ext cx="2534967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EDUCATION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2D7FA5-8B03-82A9-9363-6679564CA73D}"/>
              </a:ext>
            </a:extLst>
          </p:cNvPr>
          <p:cNvSpPr/>
          <p:nvPr/>
        </p:nvSpPr>
        <p:spPr>
          <a:xfrm>
            <a:off x="5510489" y="600075"/>
            <a:ext cx="6324611" cy="5610225"/>
          </a:xfrm>
          <a:prstGeom prst="rect">
            <a:avLst/>
          </a:prstGeom>
          <a:solidFill>
            <a:schemeClr val="tx1">
              <a:lumMod val="95000"/>
              <a:lumOff val="5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705505-50EB-50F9-59B0-1091BFCF93C9}"/>
              </a:ext>
            </a:extLst>
          </p:cNvPr>
          <p:cNvSpPr txBox="1"/>
          <p:nvPr/>
        </p:nvSpPr>
        <p:spPr>
          <a:xfrm>
            <a:off x="5089466" y="1120277"/>
            <a:ext cx="7089431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CAREER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C192F7-BCD4-ED9B-1305-5CAC5B331BEF}"/>
              </a:ext>
            </a:extLst>
          </p:cNvPr>
          <p:cNvSpPr txBox="1"/>
          <p:nvPr/>
        </p:nvSpPr>
        <p:spPr>
          <a:xfrm>
            <a:off x="5967689" y="2053381"/>
            <a:ext cx="5690911" cy="2530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ts val="3000"/>
              </a:lnSpc>
              <a:spcAft>
                <a:spcPts val="600"/>
              </a:spcAft>
              <a:buFont typeface="Poppins" panose="00000500000000000000" pitchFamily="2" charset="0"/>
              <a:buChar char="–"/>
            </a:pPr>
            <a:r>
              <a:rPr lang="en-US" sz="20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Dewey Ballantine</a:t>
            </a:r>
            <a:r>
              <a:rPr lang="en-US" sz="20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, </a:t>
            </a:r>
            <a:r>
              <a:rPr lang="en-US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Los Angeles, CA </a:t>
            </a:r>
            <a:r>
              <a:rPr lang="en-US" sz="20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(1990-1992)</a:t>
            </a:r>
          </a:p>
          <a:p>
            <a:pPr marL="400050" indent="-400050">
              <a:lnSpc>
                <a:spcPts val="3000"/>
              </a:lnSpc>
              <a:spcAft>
                <a:spcPts val="600"/>
              </a:spcAft>
              <a:buFont typeface="Poppins" panose="00000500000000000000" pitchFamily="2" charset="0"/>
              <a:buChar char="–"/>
            </a:pPr>
            <a:r>
              <a:rPr lang="en-US" sz="20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Hahn &amp; Hahn LLP</a:t>
            </a:r>
            <a:r>
              <a:rPr lang="en-US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Pasadena, CA </a:t>
            </a:r>
            <a:br>
              <a:rPr lang="en-US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20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(1992-Present) | Partner</a:t>
            </a:r>
          </a:p>
          <a:p>
            <a:pPr marL="400050" indent="-400050">
              <a:lnSpc>
                <a:spcPts val="3000"/>
              </a:lnSpc>
              <a:spcAft>
                <a:spcPts val="600"/>
              </a:spcAft>
              <a:buFont typeface="Poppins" panose="00000500000000000000" pitchFamily="2" charset="0"/>
              <a:buChar char="–"/>
            </a:pPr>
            <a:r>
              <a:rPr lang="en-US" sz="20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Employment law; </a:t>
            </a:r>
            <a:br>
              <a:rPr lang="en-US" sz="20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</a:br>
            <a:r>
              <a:rPr lang="en-US" sz="20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commercial and tort litigation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25A89B-7DD5-DE89-1A94-43A6BDDEEF7A}"/>
              </a:ext>
            </a:extLst>
          </p:cNvPr>
          <p:cNvSpPr txBox="1"/>
          <p:nvPr/>
        </p:nvSpPr>
        <p:spPr>
          <a:xfrm>
            <a:off x="1" y="3202164"/>
            <a:ext cx="2540406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2649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8350E-9165-7215-18ED-678E5A2B5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se Bowl with columns and a sign&#10;&#10;AI-generated content may be incorrect.">
            <a:extLst>
              <a:ext uri="{FF2B5EF4-FFF2-40B4-BE49-F238E27FC236}">
                <a16:creationId xmlns:a16="http://schemas.microsoft.com/office/drawing/2014/main" id="{48C770CD-6255-EDF7-4936-3D1FE4E773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-23934"/>
            <a:ext cx="6096000" cy="6904292"/>
          </a:xfrm>
          <a:prstGeom prst="rect">
            <a:avLst/>
          </a:prstGeom>
        </p:spPr>
      </p:pic>
      <p:pic>
        <p:nvPicPr>
          <p:cNvPr id="2" name="Picture 2" descr="ABA's Law School Diversity Requirement Remains on Hold | Insight Into  Academia">
            <a:extLst>
              <a:ext uri="{FF2B5EF4-FFF2-40B4-BE49-F238E27FC236}">
                <a16:creationId xmlns:a16="http://schemas.microsoft.com/office/drawing/2014/main" id="{7C7E2C43-E74D-5B51-1663-2234F92A5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7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934"/>
            <a:ext cx="6096000" cy="69053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ue and black sign&#10;&#10;Description automatically generated">
            <a:extLst>
              <a:ext uri="{FF2B5EF4-FFF2-40B4-BE49-F238E27FC236}">
                <a16:creationId xmlns:a16="http://schemas.microsoft.com/office/drawing/2014/main" id="{D3E70B83-58F0-2CA6-9EC5-F95BB4170249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9" y="6301059"/>
            <a:ext cx="457200" cy="1850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57C865-0CC4-863F-2609-B858FFED0B65}"/>
              </a:ext>
            </a:extLst>
          </p:cNvPr>
          <p:cNvSpPr txBox="1"/>
          <p:nvPr/>
        </p:nvSpPr>
        <p:spPr>
          <a:xfrm>
            <a:off x="-38329" y="2890391"/>
            <a:ext cx="6134329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ABA </a:t>
            </a:r>
            <a:br>
              <a:rPr lang="en-US" sz="3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3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ACTIVITIES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D80C9C-4004-121C-E3DE-F8C4581519F3}"/>
              </a:ext>
            </a:extLst>
          </p:cNvPr>
          <p:cNvSpPr txBox="1"/>
          <p:nvPr/>
        </p:nvSpPr>
        <p:spPr>
          <a:xfrm>
            <a:off x="6096000" y="2889603"/>
            <a:ext cx="6096000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PROFESSIONAL </a:t>
            </a:r>
            <a:br>
              <a:rPr lang="en-US" sz="3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3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2569053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31369-9A2C-A0AE-D5C6-AD0BE44EB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se Bowl with columns and a sign&#10;&#10;AI-generated content may be incorrect.">
            <a:extLst>
              <a:ext uri="{FF2B5EF4-FFF2-40B4-BE49-F238E27FC236}">
                <a16:creationId xmlns:a16="http://schemas.microsoft.com/office/drawing/2014/main" id="{F63B4140-1EE9-9994-E672-0C6CA548F2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40714" y="-23934"/>
            <a:ext cx="2551285" cy="6904292"/>
          </a:xfrm>
          <a:prstGeom prst="rect">
            <a:avLst/>
          </a:prstGeom>
        </p:spPr>
      </p:pic>
      <p:pic>
        <p:nvPicPr>
          <p:cNvPr id="2050" name="Picture 2" descr="ABA's Law School Diversity Requirement Remains on Hold | Insight Into  Academia">
            <a:extLst>
              <a:ext uri="{FF2B5EF4-FFF2-40B4-BE49-F238E27FC236}">
                <a16:creationId xmlns:a16="http://schemas.microsoft.com/office/drawing/2014/main" id="{7558E917-EBBF-6041-608D-CB553BE01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934"/>
            <a:ext cx="9651594" cy="69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4A5D618-DD69-A576-654A-8C457FF85D1C}"/>
              </a:ext>
            </a:extLst>
          </p:cNvPr>
          <p:cNvSpPr/>
          <p:nvPr/>
        </p:nvSpPr>
        <p:spPr>
          <a:xfrm>
            <a:off x="380989" y="600075"/>
            <a:ext cx="8858261" cy="5610225"/>
          </a:xfrm>
          <a:prstGeom prst="rect">
            <a:avLst/>
          </a:prstGeom>
          <a:solidFill>
            <a:schemeClr val="tx1">
              <a:lumMod val="95000"/>
              <a:lumOff val="5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8" name="Picture 7" descr="A blue and black sign&#10;&#10;Description automatically generated">
            <a:extLst>
              <a:ext uri="{FF2B5EF4-FFF2-40B4-BE49-F238E27FC236}">
                <a16:creationId xmlns:a16="http://schemas.microsoft.com/office/drawing/2014/main" id="{1F540B45-FCAA-7099-63D0-53E1F7556098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9" y="6301059"/>
            <a:ext cx="457200" cy="1850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39E6C1-4B9F-A53B-DFEE-12CF1C0427CB}"/>
              </a:ext>
            </a:extLst>
          </p:cNvPr>
          <p:cNvSpPr txBox="1"/>
          <p:nvPr/>
        </p:nvSpPr>
        <p:spPr>
          <a:xfrm>
            <a:off x="380989" y="1120277"/>
            <a:ext cx="8858260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ABA ACTIVITIES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5ED323-12D3-D514-09D2-6AE58416C7D7}"/>
              </a:ext>
            </a:extLst>
          </p:cNvPr>
          <p:cNvSpPr txBox="1"/>
          <p:nvPr/>
        </p:nvSpPr>
        <p:spPr>
          <a:xfrm>
            <a:off x="9640716" y="3012713"/>
            <a:ext cx="2534967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PROFESSIONAL ACTIVITIES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D0C63-E378-749D-8BF4-B545D06C1738}"/>
              </a:ext>
            </a:extLst>
          </p:cNvPr>
          <p:cNvSpPr txBox="1"/>
          <p:nvPr/>
        </p:nvSpPr>
        <p:spPr>
          <a:xfrm>
            <a:off x="838189" y="2055277"/>
            <a:ext cx="7467611" cy="1852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American Bar Foundation</a:t>
            </a:r>
            <a:b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-  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Past Chair, Fellows (2024-2025)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Chair, Fellows (2023-2024)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Chair-Elect, Fellows (2022-2023)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Secretary, Fellows (2021-2022)</a:t>
            </a:r>
          </a:p>
          <a:p>
            <a:pPr marL="228600" indent="-228600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American Bar Association</a:t>
            </a:r>
          </a:p>
          <a:p>
            <a:pPr marL="228600" indent="-228600">
              <a:spcAft>
                <a:spcPts val="600"/>
              </a:spcAft>
            </a:pPr>
            <a:r>
              <a:rPr lang="en-US" sz="12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Young Lawyers Division</a:t>
            </a:r>
            <a:br>
              <a:rPr lang="en-US" sz="12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Division Delegate to the House of Delegates (2002-2005)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 (2001-2002)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Chair-Elect (2000-2001)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Secretary/Treasurer (1999-2000)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Cabinet (1997-1998)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Liaison, Commission on Women in the Profession (1999-2001)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Chair, Professional Development Conference (1997-1998)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Long Range Planning Committee (1997-2000)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Resolutions Committee (1997-1998)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District Representative, District 32, Southern California (1997-1999)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Host Committee Chair, Spring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AOP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(1997-1998)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Host Committee Chair, Mid-Year Meeting Los Angeles (1998-1999)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Host Committee Member, San Francisco Annual Meeting (1996-1997)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Young Lawyers Division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AOP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National Conferences Team Vice Chair (1996-1997)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Planning Board Member (1995 to 1999)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Women In The Profession Committee Assistant Editor, Affiliate Newsletter (1995-1996)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Public Subgrant Judge (1995-1996)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Co-Chair, Western Caucus (1995-1996)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Award of Achievement Newsletter Competition Judge (1996)</a:t>
            </a:r>
          </a:p>
          <a:p>
            <a:pPr marL="228600" indent="-228600">
              <a:spcAft>
                <a:spcPts val="600"/>
              </a:spcAft>
            </a:pPr>
            <a:r>
              <a:rPr lang="en-US" sz="12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Tort Trial and Insurance Practice Section</a:t>
            </a:r>
            <a:br>
              <a:rPr lang="en-US" sz="12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Chair, Law in Public Service Committee (2007-2008)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Section Officers Conference Chair, Strategic/Long Range Planning Committee (2006-2010)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SOC Executive Committee (2003-present)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Liaison to Board of Governors Program &amp; Planning Committee (2003-2005)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Chair, Nominating Committee (2002-2003)</a:t>
            </a:r>
            <a:endParaRPr lang="en-US" sz="1200" u="sng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28600" indent="-228600">
              <a:spcAft>
                <a:spcPts val="600"/>
              </a:spcAft>
            </a:pPr>
            <a:r>
              <a:rPr lang="en-US" sz="12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House of Delegates</a:t>
            </a:r>
            <a:br>
              <a:rPr lang="en-US" sz="12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Chair, Rules and Calendar Committee (2022-2024)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Rules and Calendar Committee (2016-2018)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Chair, Credentials and Admissions (2010-2012)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Vice-Chair, Credentials and Admissions (2008-2010)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Vice-Chair, Select Committee (2005-2008)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Tellers Committee (2002-2004)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President-Elect Reginald Turner Jr.’s Appointments Committee, Vice-Chair (2020-2021)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President-Elect Judy Perry Martinez’s Appointments Committee (2018-2019)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President-Elect Linda Klein's Appointments Committee (2015-2016)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President-Elect Mathis’s Appointments Committee (2005-2006)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President-Elect Grey’s Appointments Committee (2003-2004)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President-Elect Archer’s Appointments Committee (2002-2003)</a:t>
            </a:r>
            <a:endParaRPr lang="en-US" sz="1200" u="sng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28600" indent="-228600">
              <a:spcAft>
                <a:spcPts val="600"/>
              </a:spcAft>
            </a:pPr>
            <a:r>
              <a:rPr lang="en-US" sz="12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Fund for Justice and Education </a:t>
            </a:r>
            <a:br>
              <a:rPr lang="en-US" sz="12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Advisory Member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FJE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Council (2024-2025)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Council (2002-2003)</a:t>
            </a:r>
            <a:endParaRPr lang="en-US" sz="1200" u="sng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28600" indent="-228600">
              <a:spcAft>
                <a:spcPts val="600"/>
              </a:spcAft>
            </a:pPr>
            <a:r>
              <a:rPr lang="en-US" sz="12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Multi-Cultural Women Attorneys Network</a:t>
            </a:r>
            <a:br>
              <a:rPr lang="en-US" sz="12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 (2007-present)</a:t>
            </a:r>
            <a:endParaRPr lang="en-US" sz="1200" u="sng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28600" indent="-228600">
              <a:spcAft>
                <a:spcPts val="600"/>
              </a:spcAft>
            </a:pPr>
            <a:r>
              <a:rPr lang="en-US" sz="12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Commission on Renaissance of Idealism in the Profession</a:t>
            </a:r>
            <a:br>
              <a:rPr lang="en-US" sz="12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 (2005-2006)</a:t>
            </a:r>
            <a:endParaRPr lang="en-US" sz="1200" u="sng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28600" indent="-228600">
              <a:spcAft>
                <a:spcPts val="600"/>
              </a:spcAft>
            </a:pPr>
            <a:r>
              <a:rPr lang="en-US" sz="12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Commission on Youth At Risk</a:t>
            </a:r>
            <a:br>
              <a:rPr lang="en-US" sz="12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Advisory Committee (2011-2012)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 (2009-2011)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Vice-Chair (2006-2009)</a:t>
            </a:r>
            <a:endParaRPr lang="en-US" sz="1200" u="sng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28600" indent="-228600">
              <a:spcAft>
                <a:spcPts val="600"/>
              </a:spcAft>
            </a:pPr>
            <a:r>
              <a:rPr lang="en-US" sz="12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Commission on Domestic Violence</a:t>
            </a:r>
            <a:br>
              <a:rPr lang="en-US" sz="12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Chair, Pro Bono Committee (2005-2008)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 (2005-2008)</a:t>
            </a:r>
            <a:endParaRPr lang="en-US" sz="1200" i="1" u="sng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28600" indent="-228600">
              <a:spcAft>
                <a:spcPts val="600"/>
              </a:spcAft>
            </a:pPr>
            <a:r>
              <a:rPr lang="en-US" sz="1200" i="1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ABA Journal</a:t>
            </a:r>
            <a:br>
              <a:rPr lang="en-US" sz="1200" i="1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Member, Board of Editors (2006-2012)</a:t>
            </a:r>
            <a:endParaRPr lang="en-US" sz="1200" u="sng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28600" indent="-228600">
              <a:spcAft>
                <a:spcPts val="1200"/>
              </a:spcAft>
            </a:pPr>
            <a:r>
              <a:rPr lang="en-US" sz="12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General Practice Solo Small Firm Division</a:t>
            </a:r>
            <a:br>
              <a:rPr lang="en-US" sz="12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 (2011-2012)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Chair-Elect (2010-2011)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Vice-Chair (2009-2010) 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Secretary (2008-2009)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Chair, Bylaws Committee (2008-2009)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 Budget Committee (2008-2009)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Division One Director (2006-2008)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Council (2003-2007)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Tactical Planning Committee (2005)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Chair, SWAT Team (2005-2006)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Chair, Diversity Committee (2003-2004)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Chair, Public Service Committee (2002-2004)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Nominating Committee (2003-2004)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Diversity Fellow (2002-2003)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ABA Day Planning Committee (2024-present)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250th Anniversary of the Declaration of Independence Celebration Committee (2024-2026)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Strategic Planning Committee (2023-2024)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Co-Chair Coordinating Group on Practice Forward 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(April 2020 to 2022)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Chair, Latin America and Caribbean Initiative Council 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(2016 to August 2020)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Board Member, Rule of Law Initiative (2016 to August 2020)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California State Delegate to the House of Delegates (2015-present)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ABA Executive Committee (2014-2015)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Chair, Board of Governors Program, Evaluation and Planning Committee (2014-2015)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Board of Governors representing the District of California (2012-2015)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Liaison to Governance Commission from Board of Governors (2013-2015)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Nominating Committee (2004-2007)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Governance Commission (2003-2005)</a:t>
            </a:r>
          </a:p>
        </p:txBody>
      </p:sp>
    </p:spTree>
    <p:extLst>
      <p:ext uri="{BB962C8B-B14F-4D97-AF65-F5344CB8AC3E}">
        <p14:creationId xmlns:p14="http://schemas.microsoft.com/office/powerpoint/2010/main" val="602562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" decel="2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96296E-6 L 5.55112E-17 -2.23935 " pathEditMode="fixed" rAng="0" ptsTypes="AA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0B54E-20A0-AD19-BECD-5DF527EB1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se Bowl with columns and a sign&#10;&#10;AI-generated content may be incorrect.">
            <a:extLst>
              <a:ext uri="{FF2B5EF4-FFF2-40B4-BE49-F238E27FC236}">
                <a16:creationId xmlns:a16="http://schemas.microsoft.com/office/drawing/2014/main" id="{DDCC5710-1627-D64D-7206-31B9DD5CB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1285" y="0"/>
            <a:ext cx="9640714" cy="6904292"/>
          </a:xfrm>
          <a:prstGeom prst="rect">
            <a:avLst/>
          </a:prstGeom>
        </p:spPr>
      </p:pic>
      <p:pic>
        <p:nvPicPr>
          <p:cNvPr id="2050" name="Picture 2" descr="ABA's Law School Diversity Requirement Remains on Hold | Insight Into  Academia">
            <a:extLst>
              <a:ext uri="{FF2B5EF4-FFF2-40B4-BE49-F238E27FC236}">
                <a16:creationId xmlns:a16="http://schemas.microsoft.com/office/drawing/2014/main" id="{9CC12D37-A1A6-32F1-827E-41C76449B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934"/>
            <a:ext cx="2551285" cy="69053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8BADBF-5351-8E2A-2A13-5185D8939E48}"/>
              </a:ext>
            </a:extLst>
          </p:cNvPr>
          <p:cNvSpPr/>
          <p:nvPr/>
        </p:nvSpPr>
        <p:spPr>
          <a:xfrm>
            <a:off x="2952750" y="600075"/>
            <a:ext cx="8858261" cy="5610225"/>
          </a:xfrm>
          <a:prstGeom prst="rect">
            <a:avLst/>
          </a:prstGeom>
          <a:solidFill>
            <a:schemeClr val="tx1">
              <a:lumMod val="95000"/>
              <a:lumOff val="5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8" name="Picture 7" descr="A blue and black sign&#10;&#10;Description automatically generated">
            <a:extLst>
              <a:ext uri="{FF2B5EF4-FFF2-40B4-BE49-F238E27FC236}">
                <a16:creationId xmlns:a16="http://schemas.microsoft.com/office/drawing/2014/main" id="{5203AE28-5DBA-D3BA-D2D5-84DA24C26044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9" y="6301059"/>
            <a:ext cx="457200" cy="1850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2C2722-89DA-18D9-69D9-8F91E574105F}"/>
              </a:ext>
            </a:extLst>
          </p:cNvPr>
          <p:cNvSpPr txBox="1"/>
          <p:nvPr/>
        </p:nvSpPr>
        <p:spPr>
          <a:xfrm>
            <a:off x="2952750" y="1120277"/>
            <a:ext cx="8858260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PROFESSIONAL ACTIVITIES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61ADF1-9C5F-F39E-E0BE-3D53F243F502}"/>
              </a:ext>
            </a:extLst>
          </p:cNvPr>
          <p:cNvSpPr txBox="1"/>
          <p:nvPr/>
        </p:nvSpPr>
        <p:spPr>
          <a:xfrm>
            <a:off x="3409950" y="2055277"/>
            <a:ext cx="7981961" cy="13511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Los Angeles County Bar Association</a:t>
            </a:r>
            <a:b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-  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LACBA Representative to the ABA House of Delegates (2005-2012)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Co-Chair LACBA 9/11 Outreach Committee for Dialogue on Freedom (2002-2003)</a:t>
            </a:r>
          </a:p>
          <a:p>
            <a:pPr marL="228600" indent="-228600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	</a:t>
            </a:r>
            <a:r>
              <a:rPr lang="en-US" sz="12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Los Angeles County Bar Association Barristers 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Membership Task Force (1997-1998)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President (1996-1997)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President-Elect (1995-1996)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Vice President (1994-1995)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Executive Committee (1992-1994)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Chair, Bias in the Legal Profession Committee (1994-1995)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Education Committee (1991-1992)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Strategic Planning Committee (1992)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Chair, Bench and Bar Relations Committee (1992-1994)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Trustee, LACBA Board of Trustees (1995-1997)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Litigation Section Inns of Court (1992-1996)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LACBA Nominating Committee (1994-1995)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Minorities in the Legal Profession Committee (1994-present)</a:t>
            </a:r>
          </a:p>
          <a:p>
            <a:pPr marL="228600" indent="-228600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State Bar of California</a:t>
            </a:r>
            <a:b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-  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Member, Litigation Section </a:t>
            </a:r>
          </a:p>
          <a:p>
            <a:pPr marL="228600" indent="-228600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Women Lawyers Association of Los Angeles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</a:t>
            </a:r>
          </a:p>
          <a:p>
            <a:pPr marL="228600" indent="-228600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California Women Lawyers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</a:t>
            </a:r>
          </a:p>
          <a:p>
            <a:pPr marL="228600" indent="-228600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National Association of Women Lawyers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</a:t>
            </a:r>
          </a:p>
          <a:p>
            <a:pPr marL="228600" indent="-228600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Mexican American Bar Association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</a:t>
            </a:r>
          </a:p>
          <a:p>
            <a:pPr marL="228600" indent="-228600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Latina Lawyers Bar Association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</a:t>
            </a:r>
          </a:p>
          <a:p>
            <a:pPr marL="228600" indent="-228600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Hispanic National Bar Association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</a:t>
            </a:r>
          </a:p>
          <a:p>
            <a:pPr marL="228600" indent="-228600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American Law Institute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</a:t>
            </a:r>
          </a:p>
          <a:p>
            <a:pPr marL="228600" indent="-228600">
              <a:spcAft>
                <a:spcPts val="600"/>
              </a:spcAft>
            </a:pPr>
            <a:r>
              <a:rPr lang="en-US" sz="1200" dirty="0" err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Clazzical</a:t>
            </a:r>
            <a: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Notes</a:t>
            </a:r>
            <a:b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Board of Directors (2016-present)</a:t>
            </a:r>
          </a:p>
          <a:p>
            <a:pPr marL="228600" indent="-228600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YWCA</a:t>
            </a:r>
            <a:b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Board of Directors (1997- 2001)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Chair, Public Policy Committee (1998-2001)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Vice President, Public Policy (2000-2001)</a:t>
            </a:r>
          </a:p>
          <a:p>
            <a:pPr marL="228600" indent="-228600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Pasadena Educational Foundation</a:t>
            </a:r>
            <a:b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Business Committee (1995-1996)</a:t>
            </a:r>
          </a:p>
          <a:p>
            <a:pPr marL="228600" indent="-228600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South Pasadena School District Marengo Elementary School Site Council</a:t>
            </a:r>
            <a:b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Fourth Grade Class Representative (2008-2009)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Fifth Grade Class Representative (2007-2008)</a:t>
            </a:r>
            <a:endParaRPr lang="en-US" sz="1200" dirty="0">
              <a:solidFill>
                <a:schemeClr val="bg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228600" indent="-228600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South Pasadena Middle School Booster Club</a:t>
            </a:r>
            <a:b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Bylaws and Parliamentarian Officer (2011-2012)</a:t>
            </a:r>
          </a:p>
          <a:p>
            <a:pPr marL="228600" indent="-228600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Pasadena Tournament of Roses Association</a:t>
            </a:r>
            <a:b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-  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Rose Bowl Management Committee Chair (2020-2025)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Past President (2022–present)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Immediate Past President (2020-2021)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President (2019-2020 presided over the 2020 Rose Parade and Rose Bowl Game)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Executive Vice President (2018)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Treasurer (2017)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Secretary (2016)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Executive Committee Vice President (2012-2015)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Chairperson, Formation Area Committee (2010-2012)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Director (2011 to present)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Membership Committee (2011-2012)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Chairperson, Judging Committee (2008-2010)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Chairperson, Decorating Places Committee (2006-2008)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Governance Steering Committee (2006-present)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Chairperson, Membership Development Committee (2004-2006)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Vice-Chair, Fanfest Committee (2002-2004)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Member, Executive Committee (2000-2002)</a:t>
            </a:r>
            <a:b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 Member (1994-present)</a:t>
            </a:r>
            <a:endParaRPr lang="en-US" sz="1200" dirty="0">
              <a:solidFill>
                <a:schemeClr val="bg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5B77A-3367-CEE6-1B28-8CED78B633E3}"/>
              </a:ext>
            </a:extLst>
          </p:cNvPr>
          <p:cNvSpPr txBox="1"/>
          <p:nvPr/>
        </p:nvSpPr>
        <p:spPr>
          <a:xfrm>
            <a:off x="0" y="3010542"/>
            <a:ext cx="2589614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ABA </a:t>
            </a:r>
            <a:br>
              <a:rPr lang="en-US" sz="2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3733905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7143" decel="2857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1.25E-6 -1.40139 " pathEditMode="fixed" rAng="0" ptsTypes="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00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8244</TotalTime>
  <Words>1868</Words>
  <Application>Microsoft Office PowerPoint</Application>
  <PresentationFormat>Widescreen</PresentationFormat>
  <Paragraphs>143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Georgia</vt:lpstr>
      <vt:lpstr>Poppins</vt:lpstr>
      <vt:lpstr>Poppins Medium</vt:lpstr>
      <vt:lpstr>Poppins SemiBold</vt:lpstr>
      <vt:lpstr>Office Theme</vt:lpstr>
      <vt:lpstr>ABA: Looking Ahead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Experience in Leading with Existential Challenges</vt:lpstr>
      <vt:lpstr>Negotiation of College Football Playoff Expansion</vt:lpstr>
      <vt:lpstr>Constitutional Crisis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Empowering  Our Organizations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Pak, Gloria</dc:creator>
  <cp:lastModifiedBy>Holly Chandler</cp:lastModifiedBy>
  <cp:revision>12</cp:revision>
  <dcterms:created xsi:type="dcterms:W3CDTF">2023-10-03T21:52:37Z</dcterms:created>
  <dcterms:modified xsi:type="dcterms:W3CDTF">2025-10-28T12:38:10Z</dcterms:modified>
</cp:coreProperties>
</file>

<file path=docProps/custom.xml><?xml version="1.0" encoding="utf-8"?>
<op:Properties xmlns:op="http://schemas.openxmlformats.org/officeDocument/2006/custom-properties">
  <op:property fmtid="{D5CDD505-2E9C-101B-9397-08002B2CF9AE}" pid="2" name="ndDocumentId">
    <vt:lpwstr xmlns:vt="http://schemas.openxmlformats.org/officeDocument/2006/docPropsVTypes">4898-4633-9189</vt:lpwstr>
  </op:property>
</op:Properties>
</file>