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78" r:id="rId6"/>
    <p:sldId id="287" r:id="rId7"/>
    <p:sldId id="398" r:id="rId8"/>
    <p:sldId id="390" r:id="rId9"/>
    <p:sldId id="402" r:id="rId10"/>
    <p:sldId id="371" r:id="rId11"/>
    <p:sldId id="400" r:id="rId12"/>
    <p:sldId id="380" r:id="rId13"/>
    <p:sldId id="401" r:id="rId14"/>
    <p:sldId id="286" r:id="rId15"/>
    <p:sldId id="399" r:id="rId16"/>
    <p:sldId id="389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83183BD-B6CC-4744-9AF2-0C5DBDC37CCF}">
          <p14:sldIdLst>
            <p14:sldId id="256"/>
            <p14:sldId id="278"/>
            <p14:sldId id="287"/>
            <p14:sldId id="398"/>
            <p14:sldId id="390"/>
            <p14:sldId id="402"/>
            <p14:sldId id="371"/>
            <p14:sldId id="400"/>
            <p14:sldId id="380"/>
            <p14:sldId id="401"/>
            <p14:sldId id="286"/>
            <p14:sldId id="399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C43FDB-95E4-844C-38F7-3952CC97F1B0}" name="David Bell" initials="DB" userId="S::dbell@alpsinsurance.com::af7ca801-9a5b-4fb3-a694-ece0f3e66a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13F"/>
    <a:srgbClr val="E65938"/>
    <a:srgbClr val="2EB5BB"/>
    <a:srgbClr val="EA7154"/>
    <a:srgbClr val="53DFDE"/>
    <a:srgbClr val="0FDBD6"/>
    <a:srgbClr val="202031"/>
    <a:srgbClr val="A4A4A4"/>
    <a:srgbClr val="48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0ACA40-BDA0-4650-904C-5994937BE4DD}" v="30" dt="2025-10-29T12:21:53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C4FD30-1414-457D-895E-97179920FA8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281126-1124-43C9-810B-6B9EBFD86A7F}">
      <dgm:prSet/>
      <dgm:spPr/>
      <dgm:t>
        <a:bodyPr/>
        <a:lstStyle/>
        <a:p>
          <a:r>
            <a:rPr lang="en-US" dirty="0"/>
            <a:t>Billable Hour &amp; Alternative Revenue Models</a:t>
          </a:r>
        </a:p>
      </dgm:t>
    </dgm:pt>
    <dgm:pt modelId="{63746484-F0AA-432F-BC39-2F9536C19AF5}" type="parTrans" cxnId="{FE82CA33-E45C-4B97-8118-9C4B1CA7EC3D}">
      <dgm:prSet/>
      <dgm:spPr/>
      <dgm:t>
        <a:bodyPr/>
        <a:lstStyle/>
        <a:p>
          <a:endParaRPr lang="en-US"/>
        </a:p>
      </dgm:t>
    </dgm:pt>
    <dgm:pt modelId="{B7D9E1DE-CFA6-411C-859E-B846F3860531}" type="sibTrans" cxnId="{FE82CA33-E45C-4B97-8118-9C4B1CA7EC3D}">
      <dgm:prSet/>
      <dgm:spPr/>
      <dgm:t>
        <a:bodyPr/>
        <a:lstStyle/>
        <a:p>
          <a:endParaRPr lang="en-US"/>
        </a:p>
      </dgm:t>
    </dgm:pt>
    <dgm:pt modelId="{60091B63-96C4-43B5-875F-308A5B9C6F70}">
      <dgm:prSet/>
      <dgm:spPr/>
      <dgm:t>
        <a:bodyPr/>
        <a:lstStyle/>
        <a:p>
          <a:r>
            <a:rPr lang="en-US" dirty="0"/>
            <a:t>Shifting Client Expectations</a:t>
          </a:r>
        </a:p>
      </dgm:t>
    </dgm:pt>
    <dgm:pt modelId="{E274975A-7DD9-464B-AF2C-5785ED964BA2}" type="sibTrans" cxnId="{4687A4BD-EE1B-4794-A7CE-B7F924C06FDC}">
      <dgm:prSet/>
      <dgm:spPr/>
      <dgm:t>
        <a:bodyPr/>
        <a:lstStyle/>
        <a:p>
          <a:endParaRPr lang="en-US"/>
        </a:p>
      </dgm:t>
    </dgm:pt>
    <dgm:pt modelId="{B4B9B711-3408-478A-9BF7-366A1182F1B5}" type="parTrans" cxnId="{4687A4BD-EE1B-4794-A7CE-B7F924C06FDC}">
      <dgm:prSet/>
      <dgm:spPr/>
      <dgm:t>
        <a:bodyPr/>
        <a:lstStyle/>
        <a:p>
          <a:endParaRPr lang="en-US"/>
        </a:p>
      </dgm:t>
    </dgm:pt>
    <dgm:pt modelId="{5F012073-397D-44B5-9009-3E3EC420FF31}">
      <dgm:prSet/>
      <dgm:spPr/>
      <dgm:t>
        <a:bodyPr/>
        <a:lstStyle/>
        <a:p>
          <a:r>
            <a:rPr lang="en-US" dirty="0"/>
            <a:t>Talent Acquisition &amp; Retention</a:t>
          </a:r>
        </a:p>
      </dgm:t>
    </dgm:pt>
    <dgm:pt modelId="{00751EB6-9E64-4AEA-BEF3-FFB6F818A710}" type="sibTrans" cxnId="{4FB862DC-8038-457A-A246-9313641855A9}">
      <dgm:prSet/>
      <dgm:spPr/>
      <dgm:t>
        <a:bodyPr/>
        <a:lstStyle/>
        <a:p>
          <a:endParaRPr lang="en-US"/>
        </a:p>
      </dgm:t>
    </dgm:pt>
    <dgm:pt modelId="{B151A85E-B3AB-4502-8895-6CA51B867447}" type="parTrans" cxnId="{4FB862DC-8038-457A-A246-9313641855A9}">
      <dgm:prSet/>
      <dgm:spPr/>
      <dgm:t>
        <a:bodyPr/>
        <a:lstStyle/>
        <a:p>
          <a:endParaRPr lang="en-US"/>
        </a:p>
      </dgm:t>
    </dgm:pt>
    <dgm:pt modelId="{894E2567-BBC7-4861-A440-755FBDDE4D56}">
      <dgm:prSet/>
      <dgm:spPr/>
      <dgm:t>
        <a:bodyPr/>
        <a:lstStyle/>
        <a:p>
          <a:r>
            <a:rPr lang="en-US" dirty="0"/>
            <a:t>Hybrid Work Impacts</a:t>
          </a:r>
        </a:p>
      </dgm:t>
    </dgm:pt>
    <dgm:pt modelId="{86281D4C-8C35-4FED-9D4C-7A774FD43A10}" type="sibTrans" cxnId="{5F616D5F-D295-4559-A99F-CAA437F7C0DC}">
      <dgm:prSet/>
      <dgm:spPr/>
      <dgm:t>
        <a:bodyPr/>
        <a:lstStyle/>
        <a:p>
          <a:endParaRPr lang="en-US"/>
        </a:p>
      </dgm:t>
    </dgm:pt>
    <dgm:pt modelId="{1037ACB4-8B1F-476F-8CDA-F69148C798AC}" type="parTrans" cxnId="{5F616D5F-D295-4559-A99F-CAA437F7C0DC}">
      <dgm:prSet/>
      <dgm:spPr/>
      <dgm:t>
        <a:bodyPr/>
        <a:lstStyle/>
        <a:p>
          <a:endParaRPr lang="en-US"/>
        </a:p>
      </dgm:t>
    </dgm:pt>
    <dgm:pt modelId="{B1927CE6-6F0D-4781-8CE6-D63FEE99F49C}" type="pres">
      <dgm:prSet presAssocID="{EDC4FD30-1414-457D-895E-97179920FA88}" presName="matrix" presStyleCnt="0">
        <dgm:presLayoutVars>
          <dgm:chMax val="1"/>
          <dgm:dir/>
          <dgm:resizeHandles val="exact"/>
        </dgm:presLayoutVars>
      </dgm:prSet>
      <dgm:spPr/>
    </dgm:pt>
    <dgm:pt modelId="{2A467FA7-624B-448B-827D-8D537418DE95}" type="pres">
      <dgm:prSet presAssocID="{EDC4FD30-1414-457D-895E-97179920FA88}" presName="diamond" presStyleLbl="bgShp" presStyleIdx="0" presStyleCnt="1"/>
      <dgm:spPr/>
    </dgm:pt>
    <dgm:pt modelId="{D90A225C-9791-4BC9-B7BF-060D74E6F64D}" type="pres">
      <dgm:prSet presAssocID="{EDC4FD30-1414-457D-895E-97179920FA8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7A24F7-4293-4937-A01D-1B1C001536AB}" type="pres">
      <dgm:prSet presAssocID="{EDC4FD30-1414-457D-895E-97179920FA8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BB58BC-639F-46C0-8CB9-FAD7A54091E5}" type="pres">
      <dgm:prSet presAssocID="{EDC4FD30-1414-457D-895E-97179920FA8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335C2DD-4EA8-4373-8432-1837F151D306}" type="pres">
      <dgm:prSet presAssocID="{EDC4FD30-1414-457D-895E-97179920FA8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E82CA33-E45C-4B97-8118-9C4B1CA7EC3D}" srcId="{EDC4FD30-1414-457D-895E-97179920FA88}" destId="{CB281126-1124-43C9-810B-6B9EBFD86A7F}" srcOrd="0" destOrd="0" parTransId="{63746484-F0AA-432F-BC39-2F9536C19AF5}" sibTransId="{B7D9E1DE-CFA6-411C-859E-B846F3860531}"/>
    <dgm:cxn modelId="{B0389C5D-B7A4-4671-A0A7-E83F99DA3FE7}" type="presOf" srcId="{CB281126-1124-43C9-810B-6B9EBFD86A7F}" destId="{D90A225C-9791-4BC9-B7BF-060D74E6F64D}" srcOrd="0" destOrd="0" presId="urn:microsoft.com/office/officeart/2005/8/layout/matrix3"/>
    <dgm:cxn modelId="{5F616D5F-D295-4559-A99F-CAA437F7C0DC}" srcId="{EDC4FD30-1414-457D-895E-97179920FA88}" destId="{894E2567-BBC7-4861-A440-755FBDDE4D56}" srcOrd="3" destOrd="0" parTransId="{1037ACB4-8B1F-476F-8CDA-F69148C798AC}" sibTransId="{86281D4C-8C35-4FED-9D4C-7A774FD43A10}"/>
    <dgm:cxn modelId="{85A0A762-AC4F-45B2-BBFF-E0D9021382E8}" type="presOf" srcId="{894E2567-BBC7-4861-A440-755FBDDE4D56}" destId="{2335C2DD-4EA8-4373-8432-1837F151D306}" srcOrd="0" destOrd="0" presId="urn:microsoft.com/office/officeart/2005/8/layout/matrix3"/>
    <dgm:cxn modelId="{985D644F-9460-49A1-83A1-907B6D66E7F8}" type="presOf" srcId="{60091B63-96C4-43B5-875F-308A5B9C6F70}" destId="{FA7A24F7-4293-4937-A01D-1B1C001536AB}" srcOrd="0" destOrd="0" presId="urn:microsoft.com/office/officeart/2005/8/layout/matrix3"/>
    <dgm:cxn modelId="{4687A4BD-EE1B-4794-A7CE-B7F924C06FDC}" srcId="{EDC4FD30-1414-457D-895E-97179920FA88}" destId="{60091B63-96C4-43B5-875F-308A5B9C6F70}" srcOrd="1" destOrd="0" parTransId="{B4B9B711-3408-478A-9BF7-366A1182F1B5}" sibTransId="{E274975A-7DD9-464B-AF2C-5785ED964BA2}"/>
    <dgm:cxn modelId="{4FB862DC-8038-457A-A246-9313641855A9}" srcId="{EDC4FD30-1414-457D-895E-97179920FA88}" destId="{5F012073-397D-44B5-9009-3E3EC420FF31}" srcOrd="2" destOrd="0" parTransId="{B151A85E-B3AB-4502-8895-6CA51B867447}" sibTransId="{00751EB6-9E64-4AEA-BEF3-FFB6F818A710}"/>
    <dgm:cxn modelId="{2FC4D0F6-B34B-451C-988E-180113EFF60F}" type="presOf" srcId="{EDC4FD30-1414-457D-895E-97179920FA88}" destId="{B1927CE6-6F0D-4781-8CE6-D63FEE99F49C}" srcOrd="0" destOrd="0" presId="urn:microsoft.com/office/officeart/2005/8/layout/matrix3"/>
    <dgm:cxn modelId="{28F1B5F9-3A16-4D62-82C0-22F1FC0997E0}" type="presOf" srcId="{5F012073-397D-44B5-9009-3E3EC420FF31}" destId="{A4BB58BC-639F-46C0-8CB9-FAD7A54091E5}" srcOrd="0" destOrd="0" presId="urn:microsoft.com/office/officeart/2005/8/layout/matrix3"/>
    <dgm:cxn modelId="{C96CAE07-FF06-4426-906C-C08D058C0036}" type="presParOf" srcId="{B1927CE6-6F0D-4781-8CE6-D63FEE99F49C}" destId="{2A467FA7-624B-448B-827D-8D537418DE95}" srcOrd="0" destOrd="0" presId="urn:microsoft.com/office/officeart/2005/8/layout/matrix3"/>
    <dgm:cxn modelId="{5C7D3292-3A6E-4892-9FD1-F42869F7FB72}" type="presParOf" srcId="{B1927CE6-6F0D-4781-8CE6-D63FEE99F49C}" destId="{D90A225C-9791-4BC9-B7BF-060D74E6F64D}" srcOrd="1" destOrd="0" presId="urn:microsoft.com/office/officeart/2005/8/layout/matrix3"/>
    <dgm:cxn modelId="{BDBD38FA-6C29-42EB-A07C-F5B37EFADF3F}" type="presParOf" srcId="{B1927CE6-6F0D-4781-8CE6-D63FEE99F49C}" destId="{FA7A24F7-4293-4937-A01D-1B1C001536AB}" srcOrd="2" destOrd="0" presId="urn:microsoft.com/office/officeart/2005/8/layout/matrix3"/>
    <dgm:cxn modelId="{44290778-FB2A-4A71-B975-0151E15E1522}" type="presParOf" srcId="{B1927CE6-6F0D-4781-8CE6-D63FEE99F49C}" destId="{A4BB58BC-639F-46C0-8CB9-FAD7A54091E5}" srcOrd="3" destOrd="0" presId="urn:microsoft.com/office/officeart/2005/8/layout/matrix3"/>
    <dgm:cxn modelId="{02E2B578-212A-4502-AF63-DB7D7E052E1C}" type="presParOf" srcId="{B1927CE6-6F0D-4781-8CE6-D63FEE99F49C}" destId="{2335C2DD-4EA8-4373-8432-1837F151D30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C4FD30-1414-457D-895E-97179920FA8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281126-1124-43C9-810B-6B9EBFD86A7F}">
      <dgm:prSet/>
      <dgm:spPr/>
      <dgm:t>
        <a:bodyPr/>
        <a:lstStyle/>
        <a:p>
          <a:r>
            <a:rPr lang="en-US"/>
            <a:t>“What Kind of Life Do I Want to Live?”</a:t>
          </a:r>
        </a:p>
      </dgm:t>
    </dgm:pt>
    <dgm:pt modelId="{63746484-F0AA-432F-BC39-2F9536C19AF5}" type="parTrans" cxnId="{FE82CA33-E45C-4B97-8118-9C4B1CA7EC3D}">
      <dgm:prSet/>
      <dgm:spPr/>
      <dgm:t>
        <a:bodyPr/>
        <a:lstStyle/>
        <a:p>
          <a:endParaRPr lang="en-US"/>
        </a:p>
      </dgm:t>
    </dgm:pt>
    <dgm:pt modelId="{B7D9E1DE-CFA6-411C-859E-B846F3860531}" type="sibTrans" cxnId="{FE82CA33-E45C-4B97-8118-9C4B1CA7EC3D}">
      <dgm:prSet/>
      <dgm:spPr/>
      <dgm:t>
        <a:bodyPr/>
        <a:lstStyle/>
        <a:p>
          <a:endParaRPr lang="en-US"/>
        </a:p>
      </dgm:t>
    </dgm:pt>
    <dgm:pt modelId="{60091B63-96C4-43B5-875F-308A5B9C6F70}">
      <dgm:prSet/>
      <dgm:spPr/>
      <dgm:t>
        <a:bodyPr/>
        <a:lstStyle/>
        <a:p>
          <a:r>
            <a:rPr lang="en-US" dirty="0"/>
            <a:t>Tech Tools:  Leveling the Playing Field</a:t>
          </a:r>
        </a:p>
      </dgm:t>
    </dgm:pt>
    <dgm:pt modelId="{B4B9B711-3408-478A-9BF7-366A1182F1B5}" type="parTrans" cxnId="{4687A4BD-EE1B-4794-A7CE-B7F924C06FDC}">
      <dgm:prSet/>
      <dgm:spPr/>
      <dgm:t>
        <a:bodyPr/>
        <a:lstStyle/>
        <a:p>
          <a:endParaRPr lang="en-US"/>
        </a:p>
      </dgm:t>
    </dgm:pt>
    <dgm:pt modelId="{E274975A-7DD9-464B-AF2C-5785ED964BA2}" type="sibTrans" cxnId="{4687A4BD-EE1B-4794-A7CE-B7F924C06FDC}">
      <dgm:prSet/>
      <dgm:spPr/>
      <dgm:t>
        <a:bodyPr/>
        <a:lstStyle/>
        <a:p>
          <a:endParaRPr lang="en-US"/>
        </a:p>
      </dgm:t>
    </dgm:pt>
    <dgm:pt modelId="{5F012073-397D-44B5-9009-3E3EC420FF31}">
      <dgm:prSet/>
      <dgm:spPr/>
      <dgm:t>
        <a:bodyPr/>
        <a:lstStyle/>
        <a:p>
          <a:r>
            <a:rPr lang="en-US" dirty="0"/>
            <a:t>Flexibility Prioritization</a:t>
          </a:r>
        </a:p>
      </dgm:t>
    </dgm:pt>
    <dgm:pt modelId="{B151A85E-B3AB-4502-8895-6CA51B867447}" type="parTrans" cxnId="{4FB862DC-8038-457A-A246-9313641855A9}">
      <dgm:prSet/>
      <dgm:spPr/>
      <dgm:t>
        <a:bodyPr/>
        <a:lstStyle/>
        <a:p>
          <a:endParaRPr lang="en-US"/>
        </a:p>
      </dgm:t>
    </dgm:pt>
    <dgm:pt modelId="{00751EB6-9E64-4AEA-BEF3-FFB6F818A710}" type="sibTrans" cxnId="{4FB862DC-8038-457A-A246-9313641855A9}">
      <dgm:prSet/>
      <dgm:spPr/>
      <dgm:t>
        <a:bodyPr/>
        <a:lstStyle/>
        <a:p>
          <a:endParaRPr lang="en-US"/>
        </a:p>
      </dgm:t>
    </dgm:pt>
    <dgm:pt modelId="{894E2567-BBC7-4861-A440-755FBDDE4D56}">
      <dgm:prSet/>
      <dgm:spPr/>
      <dgm:t>
        <a:bodyPr/>
        <a:lstStyle/>
        <a:p>
          <a:r>
            <a:rPr lang="en-US" dirty="0"/>
            <a:t>Remote / Virtual Work Possibilities</a:t>
          </a:r>
        </a:p>
      </dgm:t>
    </dgm:pt>
    <dgm:pt modelId="{1037ACB4-8B1F-476F-8CDA-F69148C798AC}" type="parTrans" cxnId="{5F616D5F-D295-4559-A99F-CAA437F7C0DC}">
      <dgm:prSet/>
      <dgm:spPr/>
      <dgm:t>
        <a:bodyPr/>
        <a:lstStyle/>
        <a:p>
          <a:endParaRPr lang="en-US"/>
        </a:p>
      </dgm:t>
    </dgm:pt>
    <dgm:pt modelId="{86281D4C-8C35-4FED-9D4C-7A774FD43A10}" type="sibTrans" cxnId="{5F616D5F-D295-4559-A99F-CAA437F7C0DC}">
      <dgm:prSet/>
      <dgm:spPr/>
      <dgm:t>
        <a:bodyPr/>
        <a:lstStyle/>
        <a:p>
          <a:endParaRPr lang="en-US"/>
        </a:p>
      </dgm:t>
    </dgm:pt>
    <dgm:pt modelId="{B1927CE6-6F0D-4781-8CE6-D63FEE99F49C}" type="pres">
      <dgm:prSet presAssocID="{EDC4FD30-1414-457D-895E-97179920FA88}" presName="matrix" presStyleCnt="0">
        <dgm:presLayoutVars>
          <dgm:chMax val="1"/>
          <dgm:dir/>
          <dgm:resizeHandles val="exact"/>
        </dgm:presLayoutVars>
      </dgm:prSet>
      <dgm:spPr/>
    </dgm:pt>
    <dgm:pt modelId="{2A467FA7-624B-448B-827D-8D537418DE95}" type="pres">
      <dgm:prSet presAssocID="{EDC4FD30-1414-457D-895E-97179920FA88}" presName="diamond" presStyleLbl="bgShp" presStyleIdx="0" presStyleCnt="1"/>
      <dgm:spPr/>
    </dgm:pt>
    <dgm:pt modelId="{D90A225C-9791-4BC9-B7BF-060D74E6F64D}" type="pres">
      <dgm:prSet presAssocID="{EDC4FD30-1414-457D-895E-97179920FA8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7A24F7-4293-4937-A01D-1B1C001536AB}" type="pres">
      <dgm:prSet presAssocID="{EDC4FD30-1414-457D-895E-97179920FA8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BB58BC-639F-46C0-8CB9-FAD7A54091E5}" type="pres">
      <dgm:prSet presAssocID="{EDC4FD30-1414-457D-895E-97179920FA8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335C2DD-4EA8-4373-8432-1837F151D306}" type="pres">
      <dgm:prSet presAssocID="{EDC4FD30-1414-457D-895E-97179920FA8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E82CA33-E45C-4B97-8118-9C4B1CA7EC3D}" srcId="{EDC4FD30-1414-457D-895E-97179920FA88}" destId="{CB281126-1124-43C9-810B-6B9EBFD86A7F}" srcOrd="0" destOrd="0" parTransId="{63746484-F0AA-432F-BC39-2F9536C19AF5}" sibTransId="{B7D9E1DE-CFA6-411C-859E-B846F3860531}"/>
    <dgm:cxn modelId="{B0389C5D-B7A4-4671-A0A7-E83F99DA3FE7}" type="presOf" srcId="{CB281126-1124-43C9-810B-6B9EBFD86A7F}" destId="{D90A225C-9791-4BC9-B7BF-060D74E6F64D}" srcOrd="0" destOrd="0" presId="urn:microsoft.com/office/officeart/2005/8/layout/matrix3"/>
    <dgm:cxn modelId="{5F616D5F-D295-4559-A99F-CAA437F7C0DC}" srcId="{EDC4FD30-1414-457D-895E-97179920FA88}" destId="{894E2567-BBC7-4861-A440-755FBDDE4D56}" srcOrd="3" destOrd="0" parTransId="{1037ACB4-8B1F-476F-8CDA-F69148C798AC}" sibTransId="{86281D4C-8C35-4FED-9D4C-7A774FD43A10}"/>
    <dgm:cxn modelId="{85A0A762-AC4F-45B2-BBFF-E0D9021382E8}" type="presOf" srcId="{894E2567-BBC7-4861-A440-755FBDDE4D56}" destId="{2335C2DD-4EA8-4373-8432-1837F151D306}" srcOrd="0" destOrd="0" presId="urn:microsoft.com/office/officeart/2005/8/layout/matrix3"/>
    <dgm:cxn modelId="{985D644F-9460-49A1-83A1-907B6D66E7F8}" type="presOf" srcId="{60091B63-96C4-43B5-875F-308A5B9C6F70}" destId="{FA7A24F7-4293-4937-A01D-1B1C001536AB}" srcOrd="0" destOrd="0" presId="urn:microsoft.com/office/officeart/2005/8/layout/matrix3"/>
    <dgm:cxn modelId="{4687A4BD-EE1B-4794-A7CE-B7F924C06FDC}" srcId="{EDC4FD30-1414-457D-895E-97179920FA88}" destId="{60091B63-96C4-43B5-875F-308A5B9C6F70}" srcOrd="1" destOrd="0" parTransId="{B4B9B711-3408-478A-9BF7-366A1182F1B5}" sibTransId="{E274975A-7DD9-464B-AF2C-5785ED964BA2}"/>
    <dgm:cxn modelId="{4FB862DC-8038-457A-A246-9313641855A9}" srcId="{EDC4FD30-1414-457D-895E-97179920FA88}" destId="{5F012073-397D-44B5-9009-3E3EC420FF31}" srcOrd="2" destOrd="0" parTransId="{B151A85E-B3AB-4502-8895-6CA51B867447}" sibTransId="{00751EB6-9E64-4AEA-BEF3-FFB6F818A710}"/>
    <dgm:cxn modelId="{2FC4D0F6-B34B-451C-988E-180113EFF60F}" type="presOf" srcId="{EDC4FD30-1414-457D-895E-97179920FA88}" destId="{B1927CE6-6F0D-4781-8CE6-D63FEE99F49C}" srcOrd="0" destOrd="0" presId="urn:microsoft.com/office/officeart/2005/8/layout/matrix3"/>
    <dgm:cxn modelId="{28F1B5F9-3A16-4D62-82C0-22F1FC0997E0}" type="presOf" srcId="{5F012073-397D-44B5-9009-3E3EC420FF31}" destId="{A4BB58BC-639F-46C0-8CB9-FAD7A54091E5}" srcOrd="0" destOrd="0" presId="urn:microsoft.com/office/officeart/2005/8/layout/matrix3"/>
    <dgm:cxn modelId="{C96CAE07-FF06-4426-906C-C08D058C0036}" type="presParOf" srcId="{B1927CE6-6F0D-4781-8CE6-D63FEE99F49C}" destId="{2A467FA7-624B-448B-827D-8D537418DE95}" srcOrd="0" destOrd="0" presId="urn:microsoft.com/office/officeart/2005/8/layout/matrix3"/>
    <dgm:cxn modelId="{5C7D3292-3A6E-4892-9FD1-F42869F7FB72}" type="presParOf" srcId="{B1927CE6-6F0D-4781-8CE6-D63FEE99F49C}" destId="{D90A225C-9791-4BC9-B7BF-060D74E6F64D}" srcOrd="1" destOrd="0" presId="urn:microsoft.com/office/officeart/2005/8/layout/matrix3"/>
    <dgm:cxn modelId="{BDBD38FA-6C29-42EB-A07C-F5B37EFADF3F}" type="presParOf" srcId="{B1927CE6-6F0D-4781-8CE6-D63FEE99F49C}" destId="{FA7A24F7-4293-4937-A01D-1B1C001536AB}" srcOrd="2" destOrd="0" presId="urn:microsoft.com/office/officeart/2005/8/layout/matrix3"/>
    <dgm:cxn modelId="{44290778-FB2A-4A71-B975-0151E15E1522}" type="presParOf" srcId="{B1927CE6-6F0D-4781-8CE6-D63FEE99F49C}" destId="{A4BB58BC-639F-46C0-8CB9-FAD7A54091E5}" srcOrd="3" destOrd="0" presId="urn:microsoft.com/office/officeart/2005/8/layout/matrix3"/>
    <dgm:cxn modelId="{02E2B578-212A-4502-AF63-DB7D7E052E1C}" type="presParOf" srcId="{B1927CE6-6F0D-4781-8CE6-D63FEE99F49C}" destId="{2335C2DD-4EA8-4373-8432-1837F151D30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DC3E9-1608-4CAC-8E36-F4C9C79CEF01}" type="doc">
      <dgm:prSet loTypeId="urn:microsoft.com/office/officeart/2005/8/layout/vList4" loCatId="pictur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7C3EF2-5D46-4E37-AFD5-D5B774637402}">
      <dgm:prSet/>
      <dgm:spPr/>
      <dgm:t>
        <a:bodyPr/>
        <a:lstStyle/>
        <a:p>
          <a:r>
            <a:rPr lang="en-US"/>
            <a:t>1.3m Lawyers</a:t>
          </a:r>
        </a:p>
      </dgm:t>
    </dgm:pt>
    <dgm:pt modelId="{0EB3D73C-34DF-4721-A40D-055F9D5EEF03}" type="parTrans" cxnId="{F6E2D97D-4E69-4AA9-870E-50AF8222EE0A}">
      <dgm:prSet/>
      <dgm:spPr/>
      <dgm:t>
        <a:bodyPr/>
        <a:lstStyle/>
        <a:p>
          <a:endParaRPr lang="en-US"/>
        </a:p>
      </dgm:t>
    </dgm:pt>
    <dgm:pt modelId="{C1233878-C8DF-461F-AF70-2540B0057968}" type="sibTrans" cxnId="{F6E2D97D-4E69-4AA9-870E-50AF8222EE0A}">
      <dgm:prSet/>
      <dgm:spPr/>
      <dgm:t>
        <a:bodyPr/>
        <a:lstStyle/>
        <a:p>
          <a:endParaRPr lang="en-US"/>
        </a:p>
      </dgm:t>
    </dgm:pt>
    <dgm:pt modelId="{66B6494F-05FC-4265-A752-682E8C50228B}">
      <dgm:prSet/>
      <dgm:spPr/>
      <dgm:t>
        <a:bodyPr/>
        <a:lstStyle/>
        <a:p>
          <a:r>
            <a:rPr lang="en-US"/>
            <a:t>35% Off the Top:  Private Practitioners (845k)</a:t>
          </a:r>
        </a:p>
      </dgm:t>
    </dgm:pt>
    <dgm:pt modelId="{4D26C1FC-0BFD-425A-85EA-604E0E3A3AB1}" type="parTrans" cxnId="{856E0B0B-6B50-4323-9E81-BCF930E77544}">
      <dgm:prSet/>
      <dgm:spPr/>
      <dgm:t>
        <a:bodyPr/>
        <a:lstStyle/>
        <a:p>
          <a:endParaRPr lang="en-US"/>
        </a:p>
      </dgm:t>
    </dgm:pt>
    <dgm:pt modelId="{C8773B02-3807-4953-9CF9-104C8E889A58}" type="sibTrans" cxnId="{856E0B0B-6B50-4323-9E81-BCF930E77544}">
      <dgm:prSet/>
      <dgm:spPr/>
      <dgm:t>
        <a:bodyPr/>
        <a:lstStyle/>
        <a:p>
          <a:endParaRPr lang="en-US"/>
        </a:p>
      </dgm:t>
    </dgm:pt>
    <dgm:pt modelId="{F36239DE-E66B-4A36-A4D1-2FCF4C8F47F3}">
      <dgm:prSet/>
      <dgm:spPr/>
      <dgm:t>
        <a:bodyPr/>
        <a:lstStyle/>
        <a:p>
          <a:r>
            <a:rPr lang="en-US"/>
            <a:t>49%</a:t>
          </a:r>
          <a:r>
            <a:rPr lang="en-US" baseline="0"/>
            <a:t> Solos (415k)</a:t>
          </a:r>
          <a:endParaRPr lang="en-US"/>
        </a:p>
      </dgm:t>
    </dgm:pt>
    <dgm:pt modelId="{A1CCB1B2-4AB5-4FCA-ABC9-BD6F53097F7C}" type="parTrans" cxnId="{9E96D236-9E70-4C0B-B469-C97CAFFF50D0}">
      <dgm:prSet/>
      <dgm:spPr/>
      <dgm:t>
        <a:bodyPr/>
        <a:lstStyle/>
        <a:p>
          <a:endParaRPr lang="en-US"/>
        </a:p>
      </dgm:t>
    </dgm:pt>
    <dgm:pt modelId="{CC7420BC-12D6-4BE7-B7EB-DFF2F53073E7}" type="sibTrans" cxnId="{9E96D236-9E70-4C0B-B469-C97CAFFF50D0}">
      <dgm:prSet/>
      <dgm:spPr/>
      <dgm:t>
        <a:bodyPr/>
        <a:lstStyle/>
        <a:p>
          <a:endParaRPr lang="en-US"/>
        </a:p>
      </dgm:t>
    </dgm:pt>
    <dgm:pt modelId="{AE54619A-38EF-4AC5-8399-EC62D0F06C4C}">
      <dgm:prSet/>
      <dgm:spPr/>
      <dgm:t>
        <a:bodyPr/>
        <a:lstStyle/>
        <a:p>
          <a:r>
            <a:rPr lang="en-US"/>
            <a:t>Next Largest – Firms 2-5 - 14% (120k)</a:t>
          </a:r>
        </a:p>
      </dgm:t>
    </dgm:pt>
    <dgm:pt modelId="{7D0F57A5-B4AE-4DEB-B4D1-7314B5E5D5E2}" type="parTrans" cxnId="{81912A1E-8CAA-40FD-A398-F2CC37D6C3BF}">
      <dgm:prSet/>
      <dgm:spPr/>
      <dgm:t>
        <a:bodyPr/>
        <a:lstStyle/>
        <a:p>
          <a:endParaRPr lang="en-US"/>
        </a:p>
      </dgm:t>
    </dgm:pt>
    <dgm:pt modelId="{CB90E3B3-6FAE-4B79-BA35-1D27EC2BDFA0}" type="sibTrans" cxnId="{81912A1E-8CAA-40FD-A398-F2CC37D6C3BF}">
      <dgm:prSet/>
      <dgm:spPr/>
      <dgm:t>
        <a:bodyPr/>
        <a:lstStyle/>
        <a:p>
          <a:endParaRPr lang="en-US"/>
        </a:p>
      </dgm:t>
    </dgm:pt>
    <dgm:pt modelId="{94EE53D7-AC36-43D9-B9A4-ECE4C0AE5A25}">
      <dgm:prSet/>
      <dgm:spPr/>
      <dgm:t>
        <a:bodyPr/>
        <a:lstStyle/>
        <a:p>
          <a:r>
            <a:rPr lang="en-US" dirty="0"/>
            <a:t>Strategic Opportunity for Bars</a:t>
          </a:r>
        </a:p>
      </dgm:t>
    </dgm:pt>
    <dgm:pt modelId="{5C13D351-9761-4EE4-A882-277710B8D01D}" type="parTrans" cxnId="{4ADA58D6-E8A6-4756-A36D-E889BCD5CC65}">
      <dgm:prSet/>
      <dgm:spPr/>
      <dgm:t>
        <a:bodyPr/>
        <a:lstStyle/>
        <a:p>
          <a:endParaRPr lang="en-US"/>
        </a:p>
      </dgm:t>
    </dgm:pt>
    <dgm:pt modelId="{365461C0-7AA5-492D-8B44-4A9E46FE6253}" type="sibTrans" cxnId="{4ADA58D6-E8A6-4756-A36D-E889BCD5CC65}">
      <dgm:prSet/>
      <dgm:spPr/>
      <dgm:t>
        <a:bodyPr/>
        <a:lstStyle/>
        <a:p>
          <a:endParaRPr lang="en-US"/>
        </a:p>
      </dgm:t>
    </dgm:pt>
    <dgm:pt modelId="{998F59BA-3159-4193-9C58-74D1529896EF}">
      <dgm:prSet/>
      <dgm:spPr/>
      <dgm:t>
        <a:bodyPr/>
        <a:lstStyle/>
        <a:p>
          <a:endParaRPr lang="en-US"/>
        </a:p>
      </dgm:t>
    </dgm:pt>
    <dgm:pt modelId="{703E7A4B-703B-4152-B031-40AB0FD7638E}" type="sibTrans" cxnId="{7D8BF8EB-D3C6-4CB8-8B00-3BE2E7C2A3A6}">
      <dgm:prSet/>
      <dgm:spPr/>
      <dgm:t>
        <a:bodyPr/>
        <a:lstStyle/>
        <a:p>
          <a:endParaRPr lang="en-US"/>
        </a:p>
      </dgm:t>
    </dgm:pt>
    <dgm:pt modelId="{995A78AF-86DC-4A95-9F7E-E6209E703886}" type="parTrans" cxnId="{7D8BF8EB-D3C6-4CB8-8B00-3BE2E7C2A3A6}">
      <dgm:prSet/>
      <dgm:spPr/>
      <dgm:t>
        <a:bodyPr/>
        <a:lstStyle/>
        <a:p>
          <a:endParaRPr lang="en-US"/>
        </a:p>
      </dgm:t>
    </dgm:pt>
    <dgm:pt modelId="{E941FABF-F276-49BA-AC13-027A301F7D4E}" type="pres">
      <dgm:prSet presAssocID="{740DC3E9-1608-4CAC-8E36-F4C9C79CEF01}" presName="linear" presStyleCnt="0">
        <dgm:presLayoutVars>
          <dgm:dir/>
          <dgm:resizeHandles val="exact"/>
        </dgm:presLayoutVars>
      </dgm:prSet>
      <dgm:spPr/>
    </dgm:pt>
    <dgm:pt modelId="{6066CFDD-13D9-4E5D-9E09-D261D91EC819}" type="pres">
      <dgm:prSet presAssocID="{307C3EF2-5D46-4E37-AFD5-D5B774637402}" presName="comp" presStyleCnt="0"/>
      <dgm:spPr/>
    </dgm:pt>
    <dgm:pt modelId="{03B32541-E631-478C-825D-D5035522CB26}" type="pres">
      <dgm:prSet presAssocID="{307C3EF2-5D46-4E37-AFD5-D5B774637402}" presName="box" presStyleLbl="node1" presStyleIdx="0" presStyleCnt="6"/>
      <dgm:spPr/>
    </dgm:pt>
    <dgm:pt modelId="{5F52C215-CEAC-4BAD-B249-D2679BAADB7D}" type="pres">
      <dgm:prSet presAssocID="{307C3EF2-5D46-4E37-AFD5-D5B774637402}" presName="img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3D graph graphic"/>
        </a:ext>
      </dgm:extLst>
    </dgm:pt>
    <dgm:pt modelId="{0DC7DACB-6458-4BD4-8878-9DC5CC05BC2C}" type="pres">
      <dgm:prSet presAssocID="{307C3EF2-5D46-4E37-AFD5-D5B774637402}" presName="text" presStyleLbl="node1" presStyleIdx="0" presStyleCnt="6">
        <dgm:presLayoutVars>
          <dgm:bulletEnabled val="1"/>
        </dgm:presLayoutVars>
      </dgm:prSet>
      <dgm:spPr/>
    </dgm:pt>
    <dgm:pt modelId="{5FCB0CF3-35E1-4260-8680-C4D8AD9CB06D}" type="pres">
      <dgm:prSet presAssocID="{C1233878-C8DF-461F-AF70-2540B0057968}" presName="spacer" presStyleCnt="0"/>
      <dgm:spPr/>
    </dgm:pt>
    <dgm:pt modelId="{93FB18EE-9B7D-4040-BE8F-AE5FAA14CDC3}" type="pres">
      <dgm:prSet presAssocID="{66B6494F-05FC-4265-A752-682E8C50228B}" presName="comp" presStyleCnt="0"/>
      <dgm:spPr/>
    </dgm:pt>
    <dgm:pt modelId="{23332579-5BD8-48C4-A27C-FC3DA9FDE03D}" type="pres">
      <dgm:prSet presAssocID="{66B6494F-05FC-4265-A752-682E8C50228B}" presName="box" presStyleLbl="node1" presStyleIdx="1" presStyleCnt="6"/>
      <dgm:spPr/>
    </dgm:pt>
    <dgm:pt modelId="{C689AB27-B5B0-41D1-ADE2-FC2DC9CC5C45}" type="pres">
      <dgm:prSet presAssocID="{66B6494F-05FC-4265-A752-682E8C50228B}" presName="img" presStyleLbl="fgImgPlace1" presStyleIdx="1" presStyleCnt="6" custFlipVert="1"/>
      <dgm:spPr>
        <a:blipFill>
          <a:blip xmlns:r="http://schemas.openxmlformats.org/officeDocument/2006/relationships" r:embed="rId2"/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3D arrow graphic"/>
        </a:ext>
      </dgm:extLst>
    </dgm:pt>
    <dgm:pt modelId="{D5FCB6B5-9671-4393-8263-5DB8AB905763}" type="pres">
      <dgm:prSet presAssocID="{66B6494F-05FC-4265-A752-682E8C50228B}" presName="text" presStyleLbl="node1" presStyleIdx="1" presStyleCnt="6">
        <dgm:presLayoutVars>
          <dgm:bulletEnabled val="1"/>
        </dgm:presLayoutVars>
      </dgm:prSet>
      <dgm:spPr/>
    </dgm:pt>
    <dgm:pt modelId="{0D3562E7-01D8-4D0F-9F7E-7682CBC0E4A7}" type="pres">
      <dgm:prSet presAssocID="{C8773B02-3807-4953-9CF9-104C8E889A58}" presName="spacer" presStyleCnt="0"/>
      <dgm:spPr/>
    </dgm:pt>
    <dgm:pt modelId="{98F41B9E-5353-40EE-A750-25EC8C80E85D}" type="pres">
      <dgm:prSet presAssocID="{F36239DE-E66B-4A36-A4D1-2FCF4C8F47F3}" presName="comp" presStyleCnt="0"/>
      <dgm:spPr/>
    </dgm:pt>
    <dgm:pt modelId="{7C78912E-EEB9-4B8A-842D-80B35E809120}" type="pres">
      <dgm:prSet presAssocID="{F36239DE-E66B-4A36-A4D1-2FCF4C8F47F3}" presName="box" presStyleLbl="node1" presStyleIdx="2" presStyleCnt="6"/>
      <dgm:spPr/>
    </dgm:pt>
    <dgm:pt modelId="{68B082EF-7C46-4122-87FD-8EA32DC1C150}" type="pres">
      <dgm:prSet presAssocID="{F36239DE-E66B-4A36-A4D1-2FCF4C8F47F3}" presName="img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Tree rings on weathered stump"/>
        </a:ext>
      </dgm:extLst>
    </dgm:pt>
    <dgm:pt modelId="{0509C6CD-86C5-4C9C-AC30-482225BF27EF}" type="pres">
      <dgm:prSet presAssocID="{F36239DE-E66B-4A36-A4D1-2FCF4C8F47F3}" presName="text" presStyleLbl="node1" presStyleIdx="2" presStyleCnt="6">
        <dgm:presLayoutVars>
          <dgm:bulletEnabled val="1"/>
        </dgm:presLayoutVars>
      </dgm:prSet>
      <dgm:spPr/>
    </dgm:pt>
    <dgm:pt modelId="{549AFF6A-6CA0-4BDF-8587-4F6163ACD2E0}" type="pres">
      <dgm:prSet presAssocID="{CC7420BC-12D6-4BE7-B7EB-DFF2F53073E7}" presName="spacer" presStyleCnt="0"/>
      <dgm:spPr/>
    </dgm:pt>
    <dgm:pt modelId="{ADA5B2BA-BDBA-4541-9B93-9CAF8D232AA5}" type="pres">
      <dgm:prSet presAssocID="{AE54619A-38EF-4AC5-8399-EC62D0F06C4C}" presName="comp" presStyleCnt="0"/>
      <dgm:spPr/>
    </dgm:pt>
    <dgm:pt modelId="{BC53589C-AE03-460B-B8DF-9A0D5341F9AA}" type="pres">
      <dgm:prSet presAssocID="{AE54619A-38EF-4AC5-8399-EC62D0F06C4C}" presName="box" presStyleLbl="node1" presStyleIdx="3" presStyleCnt="6"/>
      <dgm:spPr/>
    </dgm:pt>
    <dgm:pt modelId="{F217B1A8-19DD-4711-9908-5D86E2AE86D2}" type="pres">
      <dgm:prSet presAssocID="{AE54619A-38EF-4AC5-8399-EC62D0F06C4C}" presName="img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Pen pointing to a graph on a screen"/>
        </a:ext>
      </dgm:extLst>
    </dgm:pt>
    <dgm:pt modelId="{C3637CB8-8404-4DBE-ABD9-9097D0289DAA}" type="pres">
      <dgm:prSet presAssocID="{AE54619A-38EF-4AC5-8399-EC62D0F06C4C}" presName="text" presStyleLbl="node1" presStyleIdx="3" presStyleCnt="6">
        <dgm:presLayoutVars>
          <dgm:bulletEnabled val="1"/>
        </dgm:presLayoutVars>
      </dgm:prSet>
      <dgm:spPr/>
    </dgm:pt>
    <dgm:pt modelId="{C9450512-B5A7-4700-9BB1-0069C3196683}" type="pres">
      <dgm:prSet presAssocID="{CB90E3B3-6FAE-4B79-BA35-1D27EC2BDFA0}" presName="spacer" presStyleCnt="0"/>
      <dgm:spPr/>
    </dgm:pt>
    <dgm:pt modelId="{F31EA26D-6F6B-4E01-9E37-B15464953B61}" type="pres">
      <dgm:prSet presAssocID="{998F59BA-3159-4193-9C58-74D1529896EF}" presName="comp" presStyleCnt="0"/>
      <dgm:spPr/>
    </dgm:pt>
    <dgm:pt modelId="{CFF518B7-2610-43C0-9D5C-0A6DFA2BF89B}" type="pres">
      <dgm:prSet presAssocID="{998F59BA-3159-4193-9C58-74D1529896EF}" presName="box" presStyleLbl="node1" presStyleIdx="4" presStyleCnt="6" custLinFactNeighborX="277" custLinFactNeighborY="6854"/>
      <dgm:spPr/>
    </dgm:pt>
    <dgm:pt modelId="{8381F69F-626B-4B58-A5A6-EF4E92BA150E}" type="pres">
      <dgm:prSet presAssocID="{998F59BA-3159-4193-9C58-74D1529896EF}" presName="img" presStyleLbl="fgImgPlace1" presStyleIdx="4" presStyleCnt="6" custLinFactNeighborX="2307" custLinFactNeighborY="2596"/>
      <dgm:spPr>
        <a:blipFill>
          <a:blip xmlns:r="http://schemas.openxmlformats.org/officeDocument/2006/relationships" r:embed="rId5"/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Hand and arrow illustration"/>
        </a:ext>
      </dgm:extLst>
    </dgm:pt>
    <dgm:pt modelId="{D8936A85-8758-46CF-9D0F-E0B028162563}" type="pres">
      <dgm:prSet presAssocID="{998F59BA-3159-4193-9C58-74D1529896EF}" presName="text" presStyleLbl="node1" presStyleIdx="4" presStyleCnt="6">
        <dgm:presLayoutVars>
          <dgm:bulletEnabled val="1"/>
        </dgm:presLayoutVars>
      </dgm:prSet>
      <dgm:spPr/>
    </dgm:pt>
    <dgm:pt modelId="{76DD4782-D7C2-455A-B907-7E6277A0DDEB}" type="pres">
      <dgm:prSet presAssocID="{703E7A4B-703B-4152-B031-40AB0FD7638E}" presName="spacer" presStyleCnt="0"/>
      <dgm:spPr/>
    </dgm:pt>
    <dgm:pt modelId="{BB43542E-2CA5-4D1F-849D-C43281A62449}" type="pres">
      <dgm:prSet presAssocID="{94EE53D7-AC36-43D9-B9A4-ECE4C0AE5A25}" presName="comp" presStyleCnt="0"/>
      <dgm:spPr/>
    </dgm:pt>
    <dgm:pt modelId="{85384156-D52D-44B8-BAD1-5F1BE916987F}" type="pres">
      <dgm:prSet presAssocID="{94EE53D7-AC36-43D9-B9A4-ECE4C0AE5A25}" presName="box" presStyleLbl="node1" presStyleIdx="5" presStyleCnt="6"/>
      <dgm:spPr/>
    </dgm:pt>
    <dgm:pt modelId="{BE1C4C4A-4778-43B9-8A91-E95E0C844C27}" type="pres">
      <dgm:prSet presAssocID="{94EE53D7-AC36-43D9-B9A4-ECE4C0AE5A25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Humpback whale diving"/>
        </a:ext>
      </dgm:extLst>
    </dgm:pt>
    <dgm:pt modelId="{84FEA185-DEB6-4B21-B75C-DB6BAD41BD49}" type="pres">
      <dgm:prSet presAssocID="{94EE53D7-AC36-43D9-B9A4-ECE4C0AE5A25}" presName="text" presStyleLbl="node1" presStyleIdx="5" presStyleCnt="6">
        <dgm:presLayoutVars>
          <dgm:bulletEnabled val="1"/>
        </dgm:presLayoutVars>
      </dgm:prSet>
      <dgm:spPr/>
    </dgm:pt>
  </dgm:ptLst>
  <dgm:cxnLst>
    <dgm:cxn modelId="{856E0B0B-6B50-4323-9E81-BCF930E77544}" srcId="{740DC3E9-1608-4CAC-8E36-F4C9C79CEF01}" destId="{66B6494F-05FC-4265-A752-682E8C50228B}" srcOrd="1" destOrd="0" parTransId="{4D26C1FC-0BFD-425A-85EA-604E0E3A3AB1}" sibTransId="{C8773B02-3807-4953-9CF9-104C8E889A58}"/>
    <dgm:cxn modelId="{81912A1E-8CAA-40FD-A398-F2CC37D6C3BF}" srcId="{740DC3E9-1608-4CAC-8E36-F4C9C79CEF01}" destId="{AE54619A-38EF-4AC5-8399-EC62D0F06C4C}" srcOrd="3" destOrd="0" parTransId="{7D0F57A5-B4AE-4DEB-B4D1-7314B5E5D5E2}" sibTransId="{CB90E3B3-6FAE-4B79-BA35-1D27EC2BDFA0}"/>
    <dgm:cxn modelId="{9E96D236-9E70-4C0B-B469-C97CAFFF50D0}" srcId="{740DC3E9-1608-4CAC-8E36-F4C9C79CEF01}" destId="{F36239DE-E66B-4A36-A4D1-2FCF4C8F47F3}" srcOrd="2" destOrd="0" parTransId="{A1CCB1B2-4AB5-4FCA-ABC9-BD6F53097F7C}" sibTransId="{CC7420BC-12D6-4BE7-B7EB-DFF2F53073E7}"/>
    <dgm:cxn modelId="{1AFC373A-1C1A-488C-9D48-F6352ADAEF50}" type="presOf" srcId="{66B6494F-05FC-4265-A752-682E8C50228B}" destId="{D5FCB6B5-9671-4393-8263-5DB8AB905763}" srcOrd="1" destOrd="0" presId="urn:microsoft.com/office/officeart/2005/8/layout/vList4"/>
    <dgm:cxn modelId="{D8562B3B-690D-47A2-91B4-02337F6C08D6}" type="presOf" srcId="{998F59BA-3159-4193-9C58-74D1529896EF}" destId="{CFF518B7-2610-43C0-9D5C-0A6DFA2BF89B}" srcOrd="0" destOrd="0" presId="urn:microsoft.com/office/officeart/2005/8/layout/vList4"/>
    <dgm:cxn modelId="{2343653E-53ED-4B3D-9E3A-BE1B55BD7A9B}" type="presOf" srcId="{740DC3E9-1608-4CAC-8E36-F4C9C79CEF01}" destId="{E941FABF-F276-49BA-AC13-027A301F7D4E}" srcOrd="0" destOrd="0" presId="urn:microsoft.com/office/officeart/2005/8/layout/vList4"/>
    <dgm:cxn modelId="{34AAA344-9B69-46CD-AAD3-B669228F9ED7}" type="presOf" srcId="{66B6494F-05FC-4265-A752-682E8C50228B}" destId="{23332579-5BD8-48C4-A27C-FC3DA9FDE03D}" srcOrd="0" destOrd="0" presId="urn:microsoft.com/office/officeart/2005/8/layout/vList4"/>
    <dgm:cxn modelId="{4EECC16B-80C9-44F2-8506-DA0FA6A81D1D}" type="presOf" srcId="{94EE53D7-AC36-43D9-B9A4-ECE4C0AE5A25}" destId="{85384156-D52D-44B8-BAD1-5F1BE916987F}" srcOrd="0" destOrd="0" presId="urn:microsoft.com/office/officeart/2005/8/layout/vList4"/>
    <dgm:cxn modelId="{F6E2D97D-4E69-4AA9-870E-50AF8222EE0A}" srcId="{740DC3E9-1608-4CAC-8E36-F4C9C79CEF01}" destId="{307C3EF2-5D46-4E37-AFD5-D5B774637402}" srcOrd="0" destOrd="0" parTransId="{0EB3D73C-34DF-4721-A40D-055F9D5EEF03}" sibTransId="{C1233878-C8DF-461F-AF70-2540B0057968}"/>
    <dgm:cxn modelId="{93F9B191-971D-4E57-8174-420CF59A96F6}" type="presOf" srcId="{F36239DE-E66B-4A36-A4D1-2FCF4C8F47F3}" destId="{0509C6CD-86C5-4C9C-AC30-482225BF27EF}" srcOrd="1" destOrd="0" presId="urn:microsoft.com/office/officeart/2005/8/layout/vList4"/>
    <dgm:cxn modelId="{0EEF4A99-069E-4042-99E7-9FD668DC812B}" type="presOf" srcId="{AE54619A-38EF-4AC5-8399-EC62D0F06C4C}" destId="{C3637CB8-8404-4DBE-ABD9-9097D0289DAA}" srcOrd="1" destOrd="0" presId="urn:microsoft.com/office/officeart/2005/8/layout/vList4"/>
    <dgm:cxn modelId="{AAA88C9E-797B-4F62-A511-EEF129833C24}" type="presOf" srcId="{F36239DE-E66B-4A36-A4D1-2FCF4C8F47F3}" destId="{7C78912E-EEB9-4B8A-842D-80B35E809120}" srcOrd="0" destOrd="0" presId="urn:microsoft.com/office/officeart/2005/8/layout/vList4"/>
    <dgm:cxn modelId="{B03F00B0-1A69-4128-8610-FF66512643AA}" type="presOf" srcId="{94EE53D7-AC36-43D9-B9A4-ECE4C0AE5A25}" destId="{84FEA185-DEB6-4B21-B75C-DB6BAD41BD49}" srcOrd="1" destOrd="0" presId="urn:microsoft.com/office/officeart/2005/8/layout/vList4"/>
    <dgm:cxn modelId="{65F6CBC4-9DFC-4103-8C98-C8FD064CA250}" type="presOf" srcId="{307C3EF2-5D46-4E37-AFD5-D5B774637402}" destId="{03B32541-E631-478C-825D-D5035522CB26}" srcOrd="0" destOrd="0" presId="urn:microsoft.com/office/officeart/2005/8/layout/vList4"/>
    <dgm:cxn modelId="{7B4F10CB-F54B-4D57-B183-0B9192C8F36B}" type="presOf" srcId="{998F59BA-3159-4193-9C58-74D1529896EF}" destId="{D8936A85-8758-46CF-9D0F-E0B028162563}" srcOrd="1" destOrd="0" presId="urn:microsoft.com/office/officeart/2005/8/layout/vList4"/>
    <dgm:cxn modelId="{343981CC-3F2E-4FE2-9DC6-C18F05F35C1A}" type="presOf" srcId="{307C3EF2-5D46-4E37-AFD5-D5B774637402}" destId="{0DC7DACB-6458-4BD4-8878-9DC5CC05BC2C}" srcOrd="1" destOrd="0" presId="urn:microsoft.com/office/officeart/2005/8/layout/vList4"/>
    <dgm:cxn modelId="{4ADA58D6-E8A6-4756-A36D-E889BCD5CC65}" srcId="{740DC3E9-1608-4CAC-8E36-F4C9C79CEF01}" destId="{94EE53D7-AC36-43D9-B9A4-ECE4C0AE5A25}" srcOrd="5" destOrd="0" parTransId="{5C13D351-9761-4EE4-A882-277710B8D01D}" sibTransId="{365461C0-7AA5-492D-8B44-4A9E46FE6253}"/>
    <dgm:cxn modelId="{7D8BF8EB-D3C6-4CB8-8B00-3BE2E7C2A3A6}" srcId="{740DC3E9-1608-4CAC-8E36-F4C9C79CEF01}" destId="{998F59BA-3159-4193-9C58-74D1529896EF}" srcOrd="4" destOrd="0" parTransId="{995A78AF-86DC-4A95-9F7E-E6209E703886}" sibTransId="{703E7A4B-703B-4152-B031-40AB0FD7638E}"/>
    <dgm:cxn modelId="{7FA211FE-9DC9-407D-8158-71367C09D44E}" type="presOf" srcId="{AE54619A-38EF-4AC5-8399-EC62D0F06C4C}" destId="{BC53589C-AE03-460B-B8DF-9A0D5341F9AA}" srcOrd="0" destOrd="0" presId="urn:microsoft.com/office/officeart/2005/8/layout/vList4"/>
    <dgm:cxn modelId="{F4B9E5E3-5FBC-467B-8725-7801882A53EA}" type="presParOf" srcId="{E941FABF-F276-49BA-AC13-027A301F7D4E}" destId="{6066CFDD-13D9-4E5D-9E09-D261D91EC819}" srcOrd="0" destOrd="0" presId="urn:microsoft.com/office/officeart/2005/8/layout/vList4"/>
    <dgm:cxn modelId="{29805DA9-2B50-41EE-ABA9-A83A25FB09A0}" type="presParOf" srcId="{6066CFDD-13D9-4E5D-9E09-D261D91EC819}" destId="{03B32541-E631-478C-825D-D5035522CB26}" srcOrd="0" destOrd="0" presId="urn:microsoft.com/office/officeart/2005/8/layout/vList4"/>
    <dgm:cxn modelId="{C8AADAD4-E08B-4FDA-ABD7-57C9698CCEA5}" type="presParOf" srcId="{6066CFDD-13D9-4E5D-9E09-D261D91EC819}" destId="{5F52C215-CEAC-4BAD-B249-D2679BAADB7D}" srcOrd="1" destOrd="0" presId="urn:microsoft.com/office/officeart/2005/8/layout/vList4"/>
    <dgm:cxn modelId="{EC803B3D-D87C-40E0-A8F2-77464247DB72}" type="presParOf" srcId="{6066CFDD-13D9-4E5D-9E09-D261D91EC819}" destId="{0DC7DACB-6458-4BD4-8878-9DC5CC05BC2C}" srcOrd="2" destOrd="0" presId="urn:microsoft.com/office/officeart/2005/8/layout/vList4"/>
    <dgm:cxn modelId="{1022F771-5387-47AC-ABF3-665C3BA0DDF7}" type="presParOf" srcId="{E941FABF-F276-49BA-AC13-027A301F7D4E}" destId="{5FCB0CF3-35E1-4260-8680-C4D8AD9CB06D}" srcOrd="1" destOrd="0" presId="urn:microsoft.com/office/officeart/2005/8/layout/vList4"/>
    <dgm:cxn modelId="{D5456201-7C0D-4B41-8150-DA26F3BFA931}" type="presParOf" srcId="{E941FABF-F276-49BA-AC13-027A301F7D4E}" destId="{93FB18EE-9B7D-4040-BE8F-AE5FAA14CDC3}" srcOrd="2" destOrd="0" presId="urn:microsoft.com/office/officeart/2005/8/layout/vList4"/>
    <dgm:cxn modelId="{FCDB6C57-33CA-4E75-A7E5-583E6A28157A}" type="presParOf" srcId="{93FB18EE-9B7D-4040-BE8F-AE5FAA14CDC3}" destId="{23332579-5BD8-48C4-A27C-FC3DA9FDE03D}" srcOrd="0" destOrd="0" presId="urn:microsoft.com/office/officeart/2005/8/layout/vList4"/>
    <dgm:cxn modelId="{D553D87A-EBE5-409B-B69B-ADC32720CF7D}" type="presParOf" srcId="{93FB18EE-9B7D-4040-BE8F-AE5FAA14CDC3}" destId="{C689AB27-B5B0-41D1-ADE2-FC2DC9CC5C45}" srcOrd="1" destOrd="0" presId="urn:microsoft.com/office/officeart/2005/8/layout/vList4"/>
    <dgm:cxn modelId="{BF653A13-4B65-4F65-9578-53B6425B4B09}" type="presParOf" srcId="{93FB18EE-9B7D-4040-BE8F-AE5FAA14CDC3}" destId="{D5FCB6B5-9671-4393-8263-5DB8AB905763}" srcOrd="2" destOrd="0" presId="urn:microsoft.com/office/officeart/2005/8/layout/vList4"/>
    <dgm:cxn modelId="{36C82A06-2E6F-46A2-BB3C-71EAB86CCC7F}" type="presParOf" srcId="{E941FABF-F276-49BA-AC13-027A301F7D4E}" destId="{0D3562E7-01D8-4D0F-9F7E-7682CBC0E4A7}" srcOrd="3" destOrd="0" presId="urn:microsoft.com/office/officeart/2005/8/layout/vList4"/>
    <dgm:cxn modelId="{964ABB90-F88A-46B8-B67F-538A7D98B674}" type="presParOf" srcId="{E941FABF-F276-49BA-AC13-027A301F7D4E}" destId="{98F41B9E-5353-40EE-A750-25EC8C80E85D}" srcOrd="4" destOrd="0" presId="urn:microsoft.com/office/officeart/2005/8/layout/vList4"/>
    <dgm:cxn modelId="{E7080057-9950-449A-A550-B4327CF8F8D9}" type="presParOf" srcId="{98F41B9E-5353-40EE-A750-25EC8C80E85D}" destId="{7C78912E-EEB9-4B8A-842D-80B35E809120}" srcOrd="0" destOrd="0" presId="urn:microsoft.com/office/officeart/2005/8/layout/vList4"/>
    <dgm:cxn modelId="{42DD57BA-0839-4F00-9D06-E948A3AA5AF0}" type="presParOf" srcId="{98F41B9E-5353-40EE-A750-25EC8C80E85D}" destId="{68B082EF-7C46-4122-87FD-8EA32DC1C150}" srcOrd="1" destOrd="0" presId="urn:microsoft.com/office/officeart/2005/8/layout/vList4"/>
    <dgm:cxn modelId="{DCE9EBE9-6FF8-464A-9FC3-E8A3AF6D495A}" type="presParOf" srcId="{98F41B9E-5353-40EE-A750-25EC8C80E85D}" destId="{0509C6CD-86C5-4C9C-AC30-482225BF27EF}" srcOrd="2" destOrd="0" presId="urn:microsoft.com/office/officeart/2005/8/layout/vList4"/>
    <dgm:cxn modelId="{2AA9D818-21B7-4BE0-A65D-5EA2C8EE79B4}" type="presParOf" srcId="{E941FABF-F276-49BA-AC13-027A301F7D4E}" destId="{549AFF6A-6CA0-4BDF-8587-4F6163ACD2E0}" srcOrd="5" destOrd="0" presId="urn:microsoft.com/office/officeart/2005/8/layout/vList4"/>
    <dgm:cxn modelId="{CA518A2E-1A14-47E2-949B-D960AED34AC9}" type="presParOf" srcId="{E941FABF-F276-49BA-AC13-027A301F7D4E}" destId="{ADA5B2BA-BDBA-4541-9B93-9CAF8D232AA5}" srcOrd="6" destOrd="0" presId="urn:microsoft.com/office/officeart/2005/8/layout/vList4"/>
    <dgm:cxn modelId="{17B7E02E-BC57-4728-9163-349102814AE2}" type="presParOf" srcId="{ADA5B2BA-BDBA-4541-9B93-9CAF8D232AA5}" destId="{BC53589C-AE03-460B-B8DF-9A0D5341F9AA}" srcOrd="0" destOrd="0" presId="urn:microsoft.com/office/officeart/2005/8/layout/vList4"/>
    <dgm:cxn modelId="{74595F61-97FD-45A8-935C-3CC00D64FAE3}" type="presParOf" srcId="{ADA5B2BA-BDBA-4541-9B93-9CAF8D232AA5}" destId="{F217B1A8-19DD-4711-9908-5D86E2AE86D2}" srcOrd="1" destOrd="0" presId="urn:microsoft.com/office/officeart/2005/8/layout/vList4"/>
    <dgm:cxn modelId="{1CE3B826-229E-4AC8-85E1-4C49CCA84669}" type="presParOf" srcId="{ADA5B2BA-BDBA-4541-9B93-9CAF8D232AA5}" destId="{C3637CB8-8404-4DBE-ABD9-9097D0289DAA}" srcOrd="2" destOrd="0" presId="urn:microsoft.com/office/officeart/2005/8/layout/vList4"/>
    <dgm:cxn modelId="{A2A0B577-2200-4216-9BCE-4B150C167204}" type="presParOf" srcId="{E941FABF-F276-49BA-AC13-027A301F7D4E}" destId="{C9450512-B5A7-4700-9BB1-0069C3196683}" srcOrd="7" destOrd="0" presId="urn:microsoft.com/office/officeart/2005/8/layout/vList4"/>
    <dgm:cxn modelId="{A6430F1E-B0CE-48B3-9124-39E785B0620A}" type="presParOf" srcId="{E941FABF-F276-49BA-AC13-027A301F7D4E}" destId="{F31EA26D-6F6B-4E01-9E37-B15464953B61}" srcOrd="8" destOrd="0" presId="urn:microsoft.com/office/officeart/2005/8/layout/vList4"/>
    <dgm:cxn modelId="{80304458-BBDA-4060-BFD3-CD802FC39DD8}" type="presParOf" srcId="{F31EA26D-6F6B-4E01-9E37-B15464953B61}" destId="{CFF518B7-2610-43C0-9D5C-0A6DFA2BF89B}" srcOrd="0" destOrd="0" presId="urn:microsoft.com/office/officeart/2005/8/layout/vList4"/>
    <dgm:cxn modelId="{79827748-2456-43BA-8449-AA2E8CDEEC22}" type="presParOf" srcId="{F31EA26D-6F6B-4E01-9E37-B15464953B61}" destId="{8381F69F-626B-4B58-A5A6-EF4E92BA150E}" srcOrd="1" destOrd="0" presId="urn:microsoft.com/office/officeart/2005/8/layout/vList4"/>
    <dgm:cxn modelId="{6EB18BED-77DE-4547-BE65-84EB18BDB939}" type="presParOf" srcId="{F31EA26D-6F6B-4E01-9E37-B15464953B61}" destId="{D8936A85-8758-46CF-9D0F-E0B028162563}" srcOrd="2" destOrd="0" presId="urn:microsoft.com/office/officeart/2005/8/layout/vList4"/>
    <dgm:cxn modelId="{46C88BE9-838F-46C1-A9FE-3896252D5282}" type="presParOf" srcId="{E941FABF-F276-49BA-AC13-027A301F7D4E}" destId="{76DD4782-D7C2-455A-B907-7E6277A0DDEB}" srcOrd="9" destOrd="0" presId="urn:microsoft.com/office/officeart/2005/8/layout/vList4"/>
    <dgm:cxn modelId="{BCC36A1C-AA81-467D-A16B-5C2CC3320CBF}" type="presParOf" srcId="{E941FABF-F276-49BA-AC13-027A301F7D4E}" destId="{BB43542E-2CA5-4D1F-849D-C43281A62449}" srcOrd="10" destOrd="0" presId="urn:microsoft.com/office/officeart/2005/8/layout/vList4"/>
    <dgm:cxn modelId="{AB46DD88-DAEC-4333-8425-0C8E040FDEA4}" type="presParOf" srcId="{BB43542E-2CA5-4D1F-849D-C43281A62449}" destId="{85384156-D52D-44B8-BAD1-5F1BE916987F}" srcOrd="0" destOrd="0" presId="urn:microsoft.com/office/officeart/2005/8/layout/vList4"/>
    <dgm:cxn modelId="{3D0B2C3E-9513-4779-BB46-8CD80C8682CC}" type="presParOf" srcId="{BB43542E-2CA5-4D1F-849D-C43281A62449}" destId="{BE1C4C4A-4778-43B9-8A91-E95E0C844C27}" srcOrd="1" destOrd="0" presId="urn:microsoft.com/office/officeart/2005/8/layout/vList4"/>
    <dgm:cxn modelId="{1DDBE9C6-7EFE-4C06-8B20-F0E02A71B98A}" type="presParOf" srcId="{BB43542E-2CA5-4D1F-849D-C43281A62449}" destId="{84FEA185-DEB6-4B21-B75C-DB6BAD41BD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C4FD30-1414-457D-895E-97179920FA8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281126-1124-43C9-810B-6B9EBFD86A7F}">
      <dgm:prSet/>
      <dgm:spPr/>
      <dgm:t>
        <a:bodyPr/>
        <a:lstStyle/>
        <a:p>
          <a:r>
            <a:rPr lang="en-US" dirty="0"/>
            <a:t>Societal Embrace of Mental Health</a:t>
          </a:r>
        </a:p>
      </dgm:t>
    </dgm:pt>
    <dgm:pt modelId="{63746484-F0AA-432F-BC39-2F9536C19AF5}" type="parTrans" cxnId="{FE82CA33-E45C-4B97-8118-9C4B1CA7EC3D}">
      <dgm:prSet/>
      <dgm:spPr/>
      <dgm:t>
        <a:bodyPr/>
        <a:lstStyle/>
        <a:p>
          <a:endParaRPr lang="en-US"/>
        </a:p>
      </dgm:t>
    </dgm:pt>
    <dgm:pt modelId="{B7D9E1DE-CFA6-411C-859E-B846F3860531}" type="sibTrans" cxnId="{FE82CA33-E45C-4B97-8118-9C4B1CA7EC3D}">
      <dgm:prSet/>
      <dgm:spPr/>
      <dgm:t>
        <a:bodyPr/>
        <a:lstStyle/>
        <a:p>
          <a:endParaRPr lang="en-US"/>
        </a:p>
      </dgm:t>
    </dgm:pt>
    <dgm:pt modelId="{60091B63-96C4-43B5-875F-308A5B9C6F70}">
      <dgm:prSet/>
      <dgm:spPr/>
      <dgm:t>
        <a:bodyPr/>
        <a:lstStyle/>
        <a:p>
          <a:r>
            <a:rPr lang="en-US" dirty="0"/>
            <a:t>Generational Shifts / Expectations of Work-Life Balance</a:t>
          </a:r>
        </a:p>
      </dgm:t>
    </dgm:pt>
    <dgm:pt modelId="{B4B9B711-3408-478A-9BF7-366A1182F1B5}" type="parTrans" cxnId="{4687A4BD-EE1B-4794-A7CE-B7F924C06FDC}">
      <dgm:prSet/>
      <dgm:spPr/>
      <dgm:t>
        <a:bodyPr/>
        <a:lstStyle/>
        <a:p>
          <a:endParaRPr lang="en-US"/>
        </a:p>
      </dgm:t>
    </dgm:pt>
    <dgm:pt modelId="{E274975A-7DD9-464B-AF2C-5785ED964BA2}" type="sibTrans" cxnId="{4687A4BD-EE1B-4794-A7CE-B7F924C06FDC}">
      <dgm:prSet/>
      <dgm:spPr/>
      <dgm:t>
        <a:bodyPr/>
        <a:lstStyle/>
        <a:p>
          <a:endParaRPr lang="en-US"/>
        </a:p>
      </dgm:t>
    </dgm:pt>
    <dgm:pt modelId="{5F012073-397D-44B5-9009-3E3EC420FF31}">
      <dgm:prSet/>
      <dgm:spPr/>
      <dgm:t>
        <a:bodyPr/>
        <a:lstStyle/>
        <a:p>
          <a:r>
            <a:rPr lang="en-US" dirty="0"/>
            <a:t>Technology Anxiety</a:t>
          </a:r>
        </a:p>
      </dgm:t>
    </dgm:pt>
    <dgm:pt modelId="{B151A85E-B3AB-4502-8895-6CA51B867447}" type="parTrans" cxnId="{4FB862DC-8038-457A-A246-9313641855A9}">
      <dgm:prSet/>
      <dgm:spPr/>
      <dgm:t>
        <a:bodyPr/>
        <a:lstStyle/>
        <a:p>
          <a:endParaRPr lang="en-US"/>
        </a:p>
      </dgm:t>
    </dgm:pt>
    <dgm:pt modelId="{00751EB6-9E64-4AEA-BEF3-FFB6F818A710}" type="sibTrans" cxnId="{4FB862DC-8038-457A-A246-9313641855A9}">
      <dgm:prSet/>
      <dgm:spPr/>
      <dgm:t>
        <a:bodyPr/>
        <a:lstStyle/>
        <a:p>
          <a:endParaRPr lang="en-US"/>
        </a:p>
      </dgm:t>
    </dgm:pt>
    <dgm:pt modelId="{894E2567-BBC7-4861-A440-755FBDDE4D56}">
      <dgm:prSet/>
      <dgm:spPr/>
      <dgm:t>
        <a:bodyPr/>
        <a:lstStyle/>
        <a:p>
          <a:endParaRPr lang="en-US"/>
        </a:p>
      </dgm:t>
    </dgm:pt>
    <dgm:pt modelId="{1037ACB4-8B1F-476F-8CDA-F69148C798AC}" type="parTrans" cxnId="{5F616D5F-D295-4559-A99F-CAA437F7C0DC}">
      <dgm:prSet/>
      <dgm:spPr/>
      <dgm:t>
        <a:bodyPr/>
        <a:lstStyle/>
        <a:p>
          <a:endParaRPr lang="en-US"/>
        </a:p>
      </dgm:t>
    </dgm:pt>
    <dgm:pt modelId="{86281D4C-8C35-4FED-9D4C-7A774FD43A10}" type="sibTrans" cxnId="{5F616D5F-D295-4559-A99F-CAA437F7C0DC}">
      <dgm:prSet/>
      <dgm:spPr/>
      <dgm:t>
        <a:bodyPr/>
        <a:lstStyle/>
        <a:p>
          <a:endParaRPr lang="en-US"/>
        </a:p>
      </dgm:t>
    </dgm:pt>
    <dgm:pt modelId="{493AA025-0E0C-40A6-8F70-9996D90429B0}">
      <dgm:prSet/>
      <dgm:spPr/>
      <dgm:t>
        <a:bodyPr/>
        <a:lstStyle/>
        <a:p>
          <a:r>
            <a:rPr lang="en-US" dirty="0"/>
            <a:t>Isolation &amp; Remote Work</a:t>
          </a:r>
        </a:p>
      </dgm:t>
    </dgm:pt>
    <dgm:pt modelId="{53628D08-5C41-41EF-961F-FDFBC2667066}" type="parTrans" cxnId="{0BB2E947-EB6D-4424-8FF4-EF11AA80B7B1}">
      <dgm:prSet/>
      <dgm:spPr/>
      <dgm:t>
        <a:bodyPr/>
        <a:lstStyle/>
        <a:p>
          <a:endParaRPr lang="en-US"/>
        </a:p>
      </dgm:t>
    </dgm:pt>
    <dgm:pt modelId="{0C992082-A6D0-464A-9686-F93C46B4695A}" type="sibTrans" cxnId="{0BB2E947-EB6D-4424-8FF4-EF11AA80B7B1}">
      <dgm:prSet/>
      <dgm:spPr/>
      <dgm:t>
        <a:bodyPr/>
        <a:lstStyle/>
        <a:p>
          <a:endParaRPr lang="en-US"/>
        </a:p>
      </dgm:t>
    </dgm:pt>
    <dgm:pt modelId="{B1927CE6-6F0D-4781-8CE6-D63FEE99F49C}" type="pres">
      <dgm:prSet presAssocID="{EDC4FD30-1414-457D-895E-97179920FA88}" presName="matrix" presStyleCnt="0">
        <dgm:presLayoutVars>
          <dgm:chMax val="1"/>
          <dgm:dir/>
          <dgm:resizeHandles val="exact"/>
        </dgm:presLayoutVars>
      </dgm:prSet>
      <dgm:spPr/>
    </dgm:pt>
    <dgm:pt modelId="{2A467FA7-624B-448B-827D-8D537418DE95}" type="pres">
      <dgm:prSet presAssocID="{EDC4FD30-1414-457D-895E-97179920FA88}" presName="diamond" presStyleLbl="bgShp" presStyleIdx="0" presStyleCnt="1"/>
      <dgm:spPr/>
    </dgm:pt>
    <dgm:pt modelId="{D90A225C-9791-4BC9-B7BF-060D74E6F64D}" type="pres">
      <dgm:prSet presAssocID="{EDC4FD30-1414-457D-895E-97179920FA8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7A24F7-4293-4937-A01D-1B1C001536AB}" type="pres">
      <dgm:prSet presAssocID="{EDC4FD30-1414-457D-895E-97179920FA8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BB58BC-639F-46C0-8CB9-FAD7A54091E5}" type="pres">
      <dgm:prSet presAssocID="{EDC4FD30-1414-457D-895E-97179920FA8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335C2DD-4EA8-4373-8432-1837F151D306}" type="pres">
      <dgm:prSet presAssocID="{EDC4FD30-1414-457D-895E-97179920FA8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E82CA33-E45C-4B97-8118-9C4B1CA7EC3D}" srcId="{EDC4FD30-1414-457D-895E-97179920FA88}" destId="{CB281126-1124-43C9-810B-6B9EBFD86A7F}" srcOrd="0" destOrd="0" parTransId="{63746484-F0AA-432F-BC39-2F9536C19AF5}" sibTransId="{B7D9E1DE-CFA6-411C-859E-B846F3860531}"/>
    <dgm:cxn modelId="{B0389C5D-B7A4-4671-A0A7-E83F99DA3FE7}" type="presOf" srcId="{CB281126-1124-43C9-810B-6B9EBFD86A7F}" destId="{D90A225C-9791-4BC9-B7BF-060D74E6F64D}" srcOrd="0" destOrd="0" presId="urn:microsoft.com/office/officeart/2005/8/layout/matrix3"/>
    <dgm:cxn modelId="{5F616D5F-D295-4559-A99F-CAA437F7C0DC}" srcId="{EDC4FD30-1414-457D-895E-97179920FA88}" destId="{894E2567-BBC7-4861-A440-755FBDDE4D56}" srcOrd="4" destOrd="0" parTransId="{1037ACB4-8B1F-476F-8CDA-F69148C798AC}" sibTransId="{86281D4C-8C35-4FED-9D4C-7A774FD43A10}"/>
    <dgm:cxn modelId="{0BB2E947-EB6D-4424-8FF4-EF11AA80B7B1}" srcId="{EDC4FD30-1414-457D-895E-97179920FA88}" destId="{493AA025-0E0C-40A6-8F70-9996D90429B0}" srcOrd="3" destOrd="0" parTransId="{53628D08-5C41-41EF-961F-FDFBC2667066}" sibTransId="{0C992082-A6D0-464A-9686-F93C46B4695A}"/>
    <dgm:cxn modelId="{985D644F-9460-49A1-83A1-907B6D66E7F8}" type="presOf" srcId="{60091B63-96C4-43B5-875F-308A5B9C6F70}" destId="{FA7A24F7-4293-4937-A01D-1B1C001536AB}" srcOrd="0" destOrd="0" presId="urn:microsoft.com/office/officeart/2005/8/layout/matrix3"/>
    <dgm:cxn modelId="{BD0BC18A-4E1A-405B-9217-EB17508A6B2B}" type="presOf" srcId="{493AA025-0E0C-40A6-8F70-9996D90429B0}" destId="{2335C2DD-4EA8-4373-8432-1837F151D306}" srcOrd="0" destOrd="0" presId="urn:microsoft.com/office/officeart/2005/8/layout/matrix3"/>
    <dgm:cxn modelId="{4687A4BD-EE1B-4794-A7CE-B7F924C06FDC}" srcId="{EDC4FD30-1414-457D-895E-97179920FA88}" destId="{60091B63-96C4-43B5-875F-308A5B9C6F70}" srcOrd="1" destOrd="0" parTransId="{B4B9B711-3408-478A-9BF7-366A1182F1B5}" sibTransId="{E274975A-7DD9-464B-AF2C-5785ED964BA2}"/>
    <dgm:cxn modelId="{4FB862DC-8038-457A-A246-9313641855A9}" srcId="{EDC4FD30-1414-457D-895E-97179920FA88}" destId="{5F012073-397D-44B5-9009-3E3EC420FF31}" srcOrd="2" destOrd="0" parTransId="{B151A85E-B3AB-4502-8895-6CA51B867447}" sibTransId="{00751EB6-9E64-4AEA-BEF3-FFB6F818A710}"/>
    <dgm:cxn modelId="{2FC4D0F6-B34B-451C-988E-180113EFF60F}" type="presOf" srcId="{EDC4FD30-1414-457D-895E-97179920FA88}" destId="{B1927CE6-6F0D-4781-8CE6-D63FEE99F49C}" srcOrd="0" destOrd="0" presId="urn:microsoft.com/office/officeart/2005/8/layout/matrix3"/>
    <dgm:cxn modelId="{28F1B5F9-3A16-4D62-82C0-22F1FC0997E0}" type="presOf" srcId="{5F012073-397D-44B5-9009-3E3EC420FF31}" destId="{A4BB58BC-639F-46C0-8CB9-FAD7A54091E5}" srcOrd="0" destOrd="0" presId="urn:microsoft.com/office/officeart/2005/8/layout/matrix3"/>
    <dgm:cxn modelId="{C96CAE07-FF06-4426-906C-C08D058C0036}" type="presParOf" srcId="{B1927CE6-6F0D-4781-8CE6-D63FEE99F49C}" destId="{2A467FA7-624B-448B-827D-8D537418DE95}" srcOrd="0" destOrd="0" presId="urn:microsoft.com/office/officeart/2005/8/layout/matrix3"/>
    <dgm:cxn modelId="{5C7D3292-3A6E-4892-9FD1-F42869F7FB72}" type="presParOf" srcId="{B1927CE6-6F0D-4781-8CE6-D63FEE99F49C}" destId="{D90A225C-9791-4BC9-B7BF-060D74E6F64D}" srcOrd="1" destOrd="0" presId="urn:microsoft.com/office/officeart/2005/8/layout/matrix3"/>
    <dgm:cxn modelId="{BDBD38FA-6C29-42EB-A07C-F5B37EFADF3F}" type="presParOf" srcId="{B1927CE6-6F0D-4781-8CE6-D63FEE99F49C}" destId="{FA7A24F7-4293-4937-A01D-1B1C001536AB}" srcOrd="2" destOrd="0" presId="urn:microsoft.com/office/officeart/2005/8/layout/matrix3"/>
    <dgm:cxn modelId="{44290778-FB2A-4A71-B975-0151E15E1522}" type="presParOf" srcId="{B1927CE6-6F0D-4781-8CE6-D63FEE99F49C}" destId="{A4BB58BC-639F-46C0-8CB9-FAD7A54091E5}" srcOrd="3" destOrd="0" presId="urn:microsoft.com/office/officeart/2005/8/layout/matrix3"/>
    <dgm:cxn modelId="{02E2B578-212A-4502-AF63-DB7D7E052E1C}" type="presParOf" srcId="{B1927CE6-6F0D-4781-8CE6-D63FEE99F49C}" destId="{2335C2DD-4EA8-4373-8432-1837F151D306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C4FD30-1414-457D-895E-97179920FA8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281126-1124-43C9-810B-6B9EBFD86A7F}">
      <dgm:prSet/>
      <dgm:spPr/>
      <dgm:t>
        <a:bodyPr/>
        <a:lstStyle/>
        <a:p>
          <a:r>
            <a:rPr lang="en-US" dirty="0"/>
            <a:t>Concentrated Focus on Member Needs / Creating Member Value</a:t>
          </a:r>
        </a:p>
      </dgm:t>
    </dgm:pt>
    <dgm:pt modelId="{63746484-F0AA-432F-BC39-2F9536C19AF5}" type="parTrans" cxnId="{FE82CA33-E45C-4B97-8118-9C4B1CA7EC3D}">
      <dgm:prSet/>
      <dgm:spPr/>
      <dgm:t>
        <a:bodyPr/>
        <a:lstStyle/>
        <a:p>
          <a:endParaRPr lang="en-US"/>
        </a:p>
      </dgm:t>
    </dgm:pt>
    <dgm:pt modelId="{B7D9E1DE-CFA6-411C-859E-B846F3860531}" type="sibTrans" cxnId="{FE82CA33-E45C-4B97-8118-9C4B1CA7EC3D}">
      <dgm:prSet/>
      <dgm:spPr/>
      <dgm:t>
        <a:bodyPr/>
        <a:lstStyle/>
        <a:p>
          <a:endParaRPr lang="en-US"/>
        </a:p>
      </dgm:t>
    </dgm:pt>
    <dgm:pt modelId="{60091B63-96C4-43B5-875F-308A5B9C6F70}">
      <dgm:prSet/>
      <dgm:spPr/>
      <dgm:t>
        <a:bodyPr/>
        <a:lstStyle/>
        <a:p>
          <a:r>
            <a:rPr lang="en-US" dirty="0"/>
            <a:t>Desire for Greater Data Analytics</a:t>
          </a:r>
        </a:p>
      </dgm:t>
    </dgm:pt>
    <dgm:pt modelId="{B4B9B711-3408-478A-9BF7-366A1182F1B5}" type="parTrans" cxnId="{4687A4BD-EE1B-4794-A7CE-B7F924C06FDC}">
      <dgm:prSet/>
      <dgm:spPr/>
      <dgm:t>
        <a:bodyPr/>
        <a:lstStyle/>
        <a:p>
          <a:endParaRPr lang="en-US"/>
        </a:p>
      </dgm:t>
    </dgm:pt>
    <dgm:pt modelId="{E274975A-7DD9-464B-AF2C-5785ED964BA2}" type="sibTrans" cxnId="{4687A4BD-EE1B-4794-A7CE-B7F924C06FDC}">
      <dgm:prSet/>
      <dgm:spPr/>
      <dgm:t>
        <a:bodyPr/>
        <a:lstStyle/>
        <a:p>
          <a:endParaRPr lang="en-US"/>
        </a:p>
      </dgm:t>
    </dgm:pt>
    <dgm:pt modelId="{5F012073-397D-44B5-9009-3E3EC420FF31}">
      <dgm:prSet/>
      <dgm:spPr/>
      <dgm:t>
        <a:bodyPr/>
        <a:lstStyle/>
        <a:p>
          <a:r>
            <a:rPr lang="en-US" dirty="0"/>
            <a:t>Differentiated Thinking on Engagement &amp; Community</a:t>
          </a:r>
        </a:p>
      </dgm:t>
    </dgm:pt>
    <dgm:pt modelId="{B151A85E-B3AB-4502-8895-6CA51B867447}" type="parTrans" cxnId="{4FB862DC-8038-457A-A246-9313641855A9}">
      <dgm:prSet/>
      <dgm:spPr/>
      <dgm:t>
        <a:bodyPr/>
        <a:lstStyle/>
        <a:p>
          <a:endParaRPr lang="en-US"/>
        </a:p>
      </dgm:t>
    </dgm:pt>
    <dgm:pt modelId="{00751EB6-9E64-4AEA-BEF3-FFB6F818A710}" type="sibTrans" cxnId="{4FB862DC-8038-457A-A246-9313641855A9}">
      <dgm:prSet/>
      <dgm:spPr/>
      <dgm:t>
        <a:bodyPr/>
        <a:lstStyle/>
        <a:p>
          <a:endParaRPr lang="en-US"/>
        </a:p>
      </dgm:t>
    </dgm:pt>
    <dgm:pt modelId="{894E2567-BBC7-4861-A440-755FBDDE4D56}">
      <dgm:prSet/>
      <dgm:spPr/>
      <dgm:t>
        <a:bodyPr/>
        <a:lstStyle/>
        <a:p>
          <a:r>
            <a:rPr lang="en-US" dirty="0"/>
            <a:t>Pace of Change Opportunity</a:t>
          </a:r>
        </a:p>
      </dgm:t>
    </dgm:pt>
    <dgm:pt modelId="{1037ACB4-8B1F-476F-8CDA-F69148C798AC}" type="parTrans" cxnId="{5F616D5F-D295-4559-A99F-CAA437F7C0DC}">
      <dgm:prSet/>
      <dgm:spPr/>
      <dgm:t>
        <a:bodyPr/>
        <a:lstStyle/>
        <a:p>
          <a:endParaRPr lang="en-US"/>
        </a:p>
      </dgm:t>
    </dgm:pt>
    <dgm:pt modelId="{86281D4C-8C35-4FED-9D4C-7A774FD43A10}" type="sibTrans" cxnId="{5F616D5F-D295-4559-A99F-CAA437F7C0DC}">
      <dgm:prSet/>
      <dgm:spPr/>
      <dgm:t>
        <a:bodyPr/>
        <a:lstStyle/>
        <a:p>
          <a:endParaRPr lang="en-US"/>
        </a:p>
      </dgm:t>
    </dgm:pt>
    <dgm:pt modelId="{B1927CE6-6F0D-4781-8CE6-D63FEE99F49C}" type="pres">
      <dgm:prSet presAssocID="{EDC4FD30-1414-457D-895E-97179920FA88}" presName="matrix" presStyleCnt="0">
        <dgm:presLayoutVars>
          <dgm:chMax val="1"/>
          <dgm:dir/>
          <dgm:resizeHandles val="exact"/>
        </dgm:presLayoutVars>
      </dgm:prSet>
      <dgm:spPr/>
    </dgm:pt>
    <dgm:pt modelId="{2A467FA7-624B-448B-827D-8D537418DE95}" type="pres">
      <dgm:prSet presAssocID="{EDC4FD30-1414-457D-895E-97179920FA88}" presName="diamond" presStyleLbl="bgShp" presStyleIdx="0" presStyleCnt="1"/>
      <dgm:spPr/>
    </dgm:pt>
    <dgm:pt modelId="{D90A225C-9791-4BC9-B7BF-060D74E6F64D}" type="pres">
      <dgm:prSet presAssocID="{EDC4FD30-1414-457D-895E-97179920FA8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7A24F7-4293-4937-A01D-1B1C001536AB}" type="pres">
      <dgm:prSet presAssocID="{EDC4FD30-1414-457D-895E-97179920FA8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BB58BC-639F-46C0-8CB9-FAD7A54091E5}" type="pres">
      <dgm:prSet presAssocID="{EDC4FD30-1414-457D-895E-97179920FA8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335C2DD-4EA8-4373-8432-1837F151D306}" type="pres">
      <dgm:prSet presAssocID="{EDC4FD30-1414-457D-895E-97179920FA8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E82CA33-E45C-4B97-8118-9C4B1CA7EC3D}" srcId="{EDC4FD30-1414-457D-895E-97179920FA88}" destId="{CB281126-1124-43C9-810B-6B9EBFD86A7F}" srcOrd="0" destOrd="0" parTransId="{63746484-F0AA-432F-BC39-2F9536C19AF5}" sibTransId="{B7D9E1DE-CFA6-411C-859E-B846F3860531}"/>
    <dgm:cxn modelId="{B0389C5D-B7A4-4671-A0A7-E83F99DA3FE7}" type="presOf" srcId="{CB281126-1124-43C9-810B-6B9EBFD86A7F}" destId="{D90A225C-9791-4BC9-B7BF-060D74E6F64D}" srcOrd="0" destOrd="0" presId="urn:microsoft.com/office/officeart/2005/8/layout/matrix3"/>
    <dgm:cxn modelId="{5F616D5F-D295-4559-A99F-CAA437F7C0DC}" srcId="{EDC4FD30-1414-457D-895E-97179920FA88}" destId="{894E2567-BBC7-4861-A440-755FBDDE4D56}" srcOrd="3" destOrd="0" parTransId="{1037ACB4-8B1F-476F-8CDA-F69148C798AC}" sibTransId="{86281D4C-8C35-4FED-9D4C-7A774FD43A10}"/>
    <dgm:cxn modelId="{85A0A762-AC4F-45B2-BBFF-E0D9021382E8}" type="presOf" srcId="{894E2567-BBC7-4861-A440-755FBDDE4D56}" destId="{2335C2DD-4EA8-4373-8432-1837F151D306}" srcOrd="0" destOrd="0" presId="urn:microsoft.com/office/officeart/2005/8/layout/matrix3"/>
    <dgm:cxn modelId="{985D644F-9460-49A1-83A1-907B6D66E7F8}" type="presOf" srcId="{60091B63-96C4-43B5-875F-308A5B9C6F70}" destId="{FA7A24F7-4293-4937-A01D-1B1C001536AB}" srcOrd="0" destOrd="0" presId="urn:microsoft.com/office/officeart/2005/8/layout/matrix3"/>
    <dgm:cxn modelId="{4687A4BD-EE1B-4794-A7CE-B7F924C06FDC}" srcId="{EDC4FD30-1414-457D-895E-97179920FA88}" destId="{60091B63-96C4-43B5-875F-308A5B9C6F70}" srcOrd="1" destOrd="0" parTransId="{B4B9B711-3408-478A-9BF7-366A1182F1B5}" sibTransId="{E274975A-7DD9-464B-AF2C-5785ED964BA2}"/>
    <dgm:cxn modelId="{4FB862DC-8038-457A-A246-9313641855A9}" srcId="{EDC4FD30-1414-457D-895E-97179920FA88}" destId="{5F012073-397D-44B5-9009-3E3EC420FF31}" srcOrd="2" destOrd="0" parTransId="{B151A85E-B3AB-4502-8895-6CA51B867447}" sibTransId="{00751EB6-9E64-4AEA-BEF3-FFB6F818A710}"/>
    <dgm:cxn modelId="{2FC4D0F6-B34B-451C-988E-180113EFF60F}" type="presOf" srcId="{EDC4FD30-1414-457D-895E-97179920FA88}" destId="{B1927CE6-6F0D-4781-8CE6-D63FEE99F49C}" srcOrd="0" destOrd="0" presId="urn:microsoft.com/office/officeart/2005/8/layout/matrix3"/>
    <dgm:cxn modelId="{28F1B5F9-3A16-4D62-82C0-22F1FC0997E0}" type="presOf" srcId="{5F012073-397D-44B5-9009-3E3EC420FF31}" destId="{A4BB58BC-639F-46C0-8CB9-FAD7A54091E5}" srcOrd="0" destOrd="0" presId="urn:microsoft.com/office/officeart/2005/8/layout/matrix3"/>
    <dgm:cxn modelId="{C96CAE07-FF06-4426-906C-C08D058C0036}" type="presParOf" srcId="{B1927CE6-6F0D-4781-8CE6-D63FEE99F49C}" destId="{2A467FA7-624B-448B-827D-8D537418DE95}" srcOrd="0" destOrd="0" presId="urn:microsoft.com/office/officeart/2005/8/layout/matrix3"/>
    <dgm:cxn modelId="{5C7D3292-3A6E-4892-9FD1-F42869F7FB72}" type="presParOf" srcId="{B1927CE6-6F0D-4781-8CE6-D63FEE99F49C}" destId="{D90A225C-9791-4BC9-B7BF-060D74E6F64D}" srcOrd="1" destOrd="0" presId="urn:microsoft.com/office/officeart/2005/8/layout/matrix3"/>
    <dgm:cxn modelId="{BDBD38FA-6C29-42EB-A07C-F5B37EFADF3F}" type="presParOf" srcId="{B1927CE6-6F0D-4781-8CE6-D63FEE99F49C}" destId="{FA7A24F7-4293-4937-A01D-1B1C001536AB}" srcOrd="2" destOrd="0" presId="urn:microsoft.com/office/officeart/2005/8/layout/matrix3"/>
    <dgm:cxn modelId="{44290778-FB2A-4A71-B975-0151E15E1522}" type="presParOf" srcId="{B1927CE6-6F0D-4781-8CE6-D63FEE99F49C}" destId="{A4BB58BC-639F-46C0-8CB9-FAD7A54091E5}" srcOrd="3" destOrd="0" presId="urn:microsoft.com/office/officeart/2005/8/layout/matrix3"/>
    <dgm:cxn modelId="{02E2B578-212A-4502-AF63-DB7D7E052E1C}" type="presParOf" srcId="{B1927CE6-6F0D-4781-8CE6-D63FEE99F49C}" destId="{2335C2DD-4EA8-4373-8432-1837F151D30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67FA7-624B-448B-827D-8D537418DE95}">
      <dsp:nvSpPr>
        <dsp:cNvPr id="0" name=""/>
        <dsp:cNvSpPr/>
      </dsp:nvSpPr>
      <dsp:spPr>
        <a:xfrm>
          <a:off x="1386380" y="0"/>
          <a:ext cx="4953000" cy="4953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A225C-9791-4BC9-B7BF-060D74E6F64D}">
      <dsp:nvSpPr>
        <dsp:cNvPr id="0" name=""/>
        <dsp:cNvSpPr/>
      </dsp:nvSpPr>
      <dsp:spPr>
        <a:xfrm>
          <a:off x="1856916" y="47053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Billable Hour &amp; Alternative Revenue Models</a:t>
          </a:r>
        </a:p>
      </dsp:txBody>
      <dsp:txXfrm>
        <a:off x="1951212" y="564831"/>
        <a:ext cx="1743078" cy="1743078"/>
      </dsp:txXfrm>
    </dsp:sp>
    <dsp:sp modelId="{FA7A24F7-4293-4937-A01D-1B1C001536AB}">
      <dsp:nvSpPr>
        <dsp:cNvPr id="0" name=""/>
        <dsp:cNvSpPr/>
      </dsp:nvSpPr>
      <dsp:spPr>
        <a:xfrm>
          <a:off x="3937176" y="47053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Shifting Client Expectations</a:t>
          </a:r>
        </a:p>
      </dsp:txBody>
      <dsp:txXfrm>
        <a:off x="4031472" y="564831"/>
        <a:ext cx="1743078" cy="1743078"/>
      </dsp:txXfrm>
    </dsp:sp>
    <dsp:sp modelId="{A4BB58BC-639F-46C0-8CB9-FAD7A54091E5}">
      <dsp:nvSpPr>
        <dsp:cNvPr id="0" name=""/>
        <dsp:cNvSpPr/>
      </dsp:nvSpPr>
      <dsp:spPr>
        <a:xfrm>
          <a:off x="1856916" y="255079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Talent Acquisition &amp; Retention</a:t>
          </a:r>
        </a:p>
      </dsp:txBody>
      <dsp:txXfrm>
        <a:off x="1951212" y="2645091"/>
        <a:ext cx="1743078" cy="1743078"/>
      </dsp:txXfrm>
    </dsp:sp>
    <dsp:sp modelId="{2335C2DD-4EA8-4373-8432-1837F151D306}">
      <dsp:nvSpPr>
        <dsp:cNvPr id="0" name=""/>
        <dsp:cNvSpPr/>
      </dsp:nvSpPr>
      <dsp:spPr>
        <a:xfrm>
          <a:off x="3937176" y="255079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Hybrid Work Impacts</a:t>
          </a:r>
        </a:p>
      </dsp:txBody>
      <dsp:txXfrm>
        <a:off x="4031472" y="2645091"/>
        <a:ext cx="1743078" cy="1743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67FA7-624B-448B-827D-8D537418DE95}">
      <dsp:nvSpPr>
        <dsp:cNvPr id="0" name=""/>
        <dsp:cNvSpPr/>
      </dsp:nvSpPr>
      <dsp:spPr>
        <a:xfrm>
          <a:off x="1225718" y="0"/>
          <a:ext cx="4342136" cy="434213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A225C-9791-4BC9-B7BF-060D74E6F64D}">
      <dsp:nvSpPr>
        <dsp:cNvPr id="0" name=""/>
        <dsp:cNvSpPr/>
      </dsp:nvSpPr>
      <dsp:spPr>
        <a:xfrm>
          <a:off x="1638221" y="412502"/>
          <a:ext cx="1693433" cy="1693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“What Kind of Life Do I Want to Live?”</a:t>
          </a:r>
        </a:p>
      </dsp:txBody>
      <dsp:txXfrm>
        <a:off x="1720888" y="495169"/>
        <a:ext cx="1528099" cy="1528099"/>
      </dsp:txXfrm>
    </dsp:sp>
    <dsp:sp modelId="{FA7A24F7-4293-4937-A01D-1B1C001536AB}">
      <dsp:nvSpPr>
        <dsp:cNvPr id="0" name=""/>
        <dsp:cNvSpPr/>
      </dsp:nvSpPr>
      <dsp:spPr>
        <a:xfrm>
          <a:off x="3461918" y="412502"/>
          <a:ext cx="1693433" cy="1693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Tech Tools:  Leveling the Playing Field</a:t>
          </a:r>
        </a:p>
      </dsp:txBody>
      <dsp:txXfrm>
        <a:off x="3544585" y="495169"/>
        <a:ext cx="1528099" cy="1528099"/>
      </dsp:txXfrm>
    </dsp:sp>
    <dsp:sp modelId="{A4BB58BC-639F-46C0-8CB9-FAD7A54091E5}">
      <dsp:nvSpPr>
        <dsp:cNvPr id="0" name=""/>
        <dsp:cNvSpPr/>
      </dsp:nvSpPr>
      <dsp:spPr>
        <a:xfrm>
          <a:off x="1638221" y="2236200"/>
          <a:ext cx="1693433" cy="1693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Flexibility Prioritization</a:t>
          </a:r>
        </a:p>
      </dsp:txBody>
      <dsp:txXfrm>
        <a:off x="1720888" y="2318867"/>
        <a:ext cx="1528099" cy="1528099"/>
      </dsp:txXfrm>
    </dsp:sp>
    <dsp:sp modelId="{2335C2DD-4EA8-4373-8432-1837F151D306}">
      <dsp:nvSpPr>
        <dsp:cNvPr id="0" name=""/>
        <dsp:cNvSpPr/>
      </dsp:nvSpPr>
      <dsp:spPr>
        <a:xfrm>
          <a:off x="3461918" y="2236200"/>
          <a:ext cx="1693433" cy="1693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Remote / Virtual Work Possibilities</a:t>
          </a:r>
        </a:p>
      </dsp:txBody>
      <dsp:txXfrm>
        <a:off x="3544585" y="2318867"/>
        <a:ext cx="1528099" cy="1528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32541-E631-478C-825D-D5035522CB26}">
      <dsp:nvSpPr>
        <dsp:cNvPr id="0" name=""/>
        <dsp:cNvSpPr/>
      </dsp:nvSpPr>
      <dsp:spPr>
        <a:xfrm>
          <a:off x="0" y="0"/>
          <a:ext cx="6927271" cy="89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1.3m Lawyers</a:t>
          </a:r>
        </a:p>
      </dsp:txBody>
      <dsp:txXfrm>
        <a:off x="1474813" y="0"/>
        <a:ext cx="5452457" cy="893590"/>
      </dsp:txXfrm>
    </dsp:sp>
    <dsp:sp modelId="{5F52C215-CEAC-4BAD-B249-D2679BAADB7D}">
      <dsp:nvSpPr>
        <dsp:cNvPr id="0" name=""/>
        <dsp:cNvSpPr/>
      </dsp:nvSpPr>
      <dsp:spPr>
        <a:xfrm>
          <a:off x="89359" y="89359"/>
          <a:ext cx="1385454" cy="7148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32579-5BD8-48C4-A27C-FC3DA9FDE03D}">
      <dsp:nvSpPr>
        <dsp:cNvPr id="0" name=""/>
        <dsp:cNvSpPr/>
      </dsp:nvSpPr>
      <dsp:spPr>
        <a:xfrm>
          <a:off x="0" y="982949"/>
          <a:ext cx="6927271" cy="89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35% Off the Top:  Private Practitioners (845k)</a:t>
          </a:r>
        </a:p>
      </dsp:txBody>
      <dsp:txXfrm>
        <a:off x="1474813" y="982949"/>
        <a:ext cx="5452457" cy="893590"/>
      </dsp:txXfrm>
    </dsp:sp>
    <dsp:sp modelId="{C689AB27-B5B0-41D1-ADE2-FC2DC9CC5C45}">
      <dsp:nvSpPr>
        <dsp:cNvPr id="0" name=""/>
        <dsp:cNvSpPr/>
      </dsp:nvSpPr>
      <dsp:spPr>
        <a:xfrm flipV="1">
          <a:off x="89359" y="1072308"/>
          <a:ext cx="1385454" cy="7148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8000" b="-1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8912E-EEB9-4B8A-842D-80B35E809120}">
      <dsp:nvSpPr>
        <dsp:cNvPr id="0" name=""/>
        <dsp:cNvSpPr/>
      </dsp:nvSpPr>
      <dsp:spPr>
        <a:xfrm>
          <a:off x="0" y="1965898"/>
          <a:ext cx="6927271" cy="89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49%</a:t>
          </a:r>
          <a:r>
            <a:rPr lang="en-US" sz="2500" kern="1200" baseline="0"/>
            <a:t> Solos (415k)</a:t>
          </a:r>
          <a:endParaRPr lang="en-US" sz="2500" kern="1200"/>
        </a:p>
      </dsp:txBody>
      <dsp:txXfrm>
        <a:off x="1474813" y="1965898"/>
        <a:ext cx="5452457" cy="893590"/>
      </dsp:txXfrm>
    </dsp:sp>
    <dsp:sp modelId="{68B082EF-7C46-4122-87FD-8EA32DC1C150}">
      <dsp:nvSpPr>
        <dsp:cNvPr id="0" name=""/>
        <dsp:cNvSpPr/>
      </dsp:nvSpPr>
      <dsp:spPr>
        <a:xfrm>
          <a:off x="89359" y="2055257"/>
          <a:ext cx="1385454" cy="7148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3589C-AE03-460B-B8DF-9A0D5341F9AA}">
      <dsp:nvSpPr>
        <dsp:cNvPr id="0" name=""/>
        <dsp:cNvSpPr/>
      </dsp:nvSpPr>
      <dsp:spPr>
        <a:xfrm>
          <a:off x="0" y="2948848"/>
          <a:ext cx="6927271" cy="89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Next Largest – Firms 2-5 - 14% (120k)</a:t>
          </a:r>
        </a:p>
      </dsp:txBody>
      <dsp:txXfrm>
        <a:off x="1474813" y="2948848"/>
        <a:ext cx="5452457" cy="893590"/>
      </dsp:txXfrm>
    </dsp:sp>
    <dsp:sp modelId="{F217B1A8-19DD-4711-9908-5D86E2AE86D2}">
      <dsp:nvSpPr>
        <dsp:cNvPr id="0" name=""/>
        <dsp:cNvSpPr/>
      </dsp:nvSpPr>
      <dsp:spPr>
        <a:xfrm>
          <a:off x="89359" y="3038207"/>
          <a:ext cx="1385454" cy="7148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518B7-2610-43C0-9D5C-0A6DFA2BF89B}">
      <dsp:nvSpPr>
        <dsp:cNvPr id="0" name=""/>
        <dsp:cNvSpPr/>
      </dsp:nvSpPr>
      <dsp:spPr>
        <a:xfrm>
          <a:off x="0" y="3993044"/>
          <a:ext cx="6927271" cy="89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1474813" y="3993044"/>
        <a:ext cx="5452457" cy="893590"/>
      </dsp:txXfrm>
    </dsp:sp>
    <dsp:sp modelId="{8381F69F-626B-4B58-A5A6-EF4E92BA150E}">
      <dsp:nvSpPr>
        <dsp:cNvPr id="0" name=""/>
        <dsp:cNvSpPr/>
      </dsp:nvSpPr>
      <dsp:spPr>
        <a:xfrm>
          <a:off x="121321" y="4039714"/>
          <a:ext cx="1385454" cy="7148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19000" b="-19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84156-D52D-44B8-BAD1-5F1BE916987F}">
      <dsp:nvSpPr>
        <dsp:cNvPr id="0" name=""/>
        <dsp:cNvSpPr/>
      </dsp:nvSpPr>
      <dsp:spPr>
        <a:xfrm>
          <a:off x="0" y="4914747"/>
          <a:ext cx="6927271" cy="89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Strategic Opportunity for Bars</a:t>
          </a:r>
        </a:p>
      </dsp:txBody>
      <dsp:txXfrm>
        <a:off x="1474813" y="4914747"/>
        <a:ext cx="5452457" cy="893590"/>
      </dsp:txXfrm>
    </dsp:sp>
    <dsp:sp modelId="{BE1C4C4A-4778-43B9-8A91-E95E0C844C27}">
      <dsp:nvSpPr>
        <dsp:cNvPr id="0" name=""/>
        <dsp:cNvSpPr/>
      </dsp:nvSpPr>
      <dsp:spPr>
        <a:xfrm>
          <a:off x="89359" y="5004106"/>
          <a:ext cx="1385454" cy="7148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67FA7-624B-448B-827D-8D537418DE95}">
      <dsp:nvSpPr>
        <dsp:cNvPr id="0" name=""/>
        <dsp:cNvSpPr/>
      </dsp:nvSpPr>
      <dsp:spPr>
        <a:xfrm>
          <a:off x="1480457" y="0"/>
          <a:ext cx="5236028" cy="523602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A225C-9791-4BC9-B7BF-060D74E6F64D}">
      <dsp:nvSpPr>
        <dsp:cNvPr id="0" name=""/>
        <dsp:cNvSpPr/>
      </dsp:nvSpPr>
      <dsp:spPr>
        <a:xfrm>
          <a:off x="1977879" y="497422"/>
          <a:ext cx="2042050" cy="204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Societal Embrace of Mental Health</a:t>
          </a:r>
        </a:p>
      </dsp:txBody>
      <dsp:txXfrm>
        <a:off x="2077564" y="597107"/>
        <a:ext cx="1842680" cy="1842680"/>
      </dsp:txXfrm>
    </dsp:sp>
    <dsp:sp modelId="{FA7A24F7-4293-4937-A01D-1B1C001536AB}">
      <dsp:nvSpPr>
        <dsp:cNvPr id="0" name=""/>
        <dsp:cNvSpPr/>
      </dsp:nvSpPr>
      <dsp:spPr>
        <a:xfrm>
          <a:off x="4177011" y="497422"/>
          <a:ext cx="2042050" cy="204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Generational Shifts / Expectations of Work-Life Balance</a:t>
          </a:r>
        </a:p>
      </dsp:txBody>
      <dsp:txXfrm>
        <a:off x="4276696" y="597107"/>
        <a:ext cx="1842680" cy="1842680"/>
      </dsp:txXfrm>
    </dsp:sp>
    <dsp:sp modelId="{A4BB58BC-639F-46C0-8CB9-FAD7A54091E5}">
      <dsp:nvSpPr>
        <dsp:cNvPr id="0" name=""/>
        <dsp:cNvSpPr/>
      </dsp:nvSpPr>
      <dsp:spPr>
        <a:xfrm>
          <a:off x="1977879" y="2696554"/>
          <a:ext cx="2042050" cy="204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Technology Anxiety</a:t>
          </a:r>
        </a:p>
      </dsp:txBody>
      <dsp:txXfrm>
        <a:off x="2077564" y="2796239"/>
        <a:ext cx="1842680" cy="1842680"/>
      </dsp:txXfrm>
    </dsp:sp>
    <dsp:sp modelId="{2335C2DD-4EA8-4373-8432-1837F151D306}">
      <dsp:nvSpPr>
        <dsp:cNvPr id="0" name=""/>
        <dsp:cNvSpPr/>
      </dsp:nvSpPr>
      <dsp:spPr>
        <a:xfrm>
          <a:off x="4177011" y="2696554"/>
          <a:ext cx="2042050" cy="204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Isolation &amp; Remote Work</a:t>
          </a:r>
        </a:p>
      </dsp:txBody>
      <dsp:txXfrm>
        <a:off x="4276696" y="2796239"/>
        <a:ext cx="1842680" cy="1842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67FA7-624B-448B-827D-8D537418DE95}">
      <dsp:nvSpPr>
        <dsp:cNvPr id="0" name=""/>
        <dsp:cNvSpPr/>
      </dsp:nvSpPr>
      <dsp:spPr>
        <a:xfrm>
          <a:off x="1386380" y="0"/>
          <a:ext cx="4953000" cy="4953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A225C-9791-4BC9-B7BF-060D74E6F64D}">
      <dsp:nvSpPr>
        <dsp:cNvPr id="0" name=""/>
        <dsp:cNvSpPr/>
      </dsp:nvSpPr>
      <dsp:spPr>
        <a:xfrm>
          <a:off x="1856916" y="47053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Concentrated Focus on Member Needs / Creating Member Value</a:t>
          </a:r>
        </a:p>
      </dsp:txBody>
      <dsp:txXfrm>
        <a:off x="1951212" y="564831"/>
        <a:ext cx="1743078" cy="1743078"/>
      </dsp:txXfrm>
    </dsp:sp>
    <dsp:sp modelId="{FA7A24F7-4293-4937-A01D-1B1C001536AB}">
      <dsp:nvSpPr>
        <dsp:cNvPr id="0" name=""/>
        <dsp:cNvSpPr/>
      </dsp:nvSpPr>
      <dsp:spPr>
        <a:xfrm>
          <a:off x="3937176" y="47053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Desire for Greater Data Analytics</a:t>
          </a:r>
        </a:p>
      </dsp:txBody>
      <dsp:txXfrm>
        <a:off x="4031472" y="564831"/>
        <a:ext cx="1743078" cy="1743078"/>
      </dsp:txXfrm>
    </dsp:sp>
    <dsp:sp modelId="{A4BB58BC-639F-46C0-8CB9-FAD7A54091E5}">
      <dsp:nvSpPr>
        <dsp:cNvPr id="0" name=""/>
        <dsp:cNvSpPr/>
      </dsp:nvSpPr>
      <dsp:spPr>
        <a:xfrm>
          <a:off x="1856916" y="255079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Differentiated Thinking on Engagement &amp; Community</a:t>
          </a:r>
        </a:p>
      </dsp:txBody>
      <dsp:txXfrm>
        <a:off x="1951212" y="2645091"/>
        <a:ext cx="1743078" cy="1743078"/>
      </dsp:txXfrm>
    </dsp:sp>
    <dsp:sp modelId="{2335C2DD-4EA8-4373-8432-1837F151D306}">
      <dsp:nvSpPr>
        <dsp:cNvPr id="0" name=""/>
        <dsp:cNvSpPr/>
      </dsp:nvSpPr>
      <dsp:spPr>
        <a:xfrm>
          <a:off x="3937176" y="2550795"/>
          <a:ext cx="1931670" cy="193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Pace of Change Opportunity</a:t>
          </a:r>
        </a:p>
      </dsp:txBody>
      <dsp:txXfrm>
        <a:off x="4031472" y="2645091"/>
        <a:ext cx="1743078" cy="1743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003EB88-C77B-4F94-9EF3-03522637323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CE2DE26-B06F-4C72-8D24-F88C5F4CF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DE26-B06F-4C72-8D24-F88C5F4CFA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92% of New Business was firm size 1 or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DE26-B06F-4C72-8D24-F88C5F4CF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2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DE26-B06F-4C72-8D24-F88C5F4CFA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2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10257182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145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4053017"/>
            <a:ext cx="10257182" cy="1943592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0CACF-2BEB-3639-2534-AE134EEB9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0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10" y="3788231"/>
            <a:ext cx="2564295" cy="2285432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102DF97E-3398-FE41-8AC0-D88A815129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31705" y="3788230"/>
            <a:ext cx="2564295" cy="2285432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8E8D43D-C20C-844F-A406-C4B7D0993E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788229"/>
            <a:ext cx="2564295" cy="2285432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D0912FB-A009-B948-B381-5880E5C254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60295" y="3788228"/>
            <a:ext cx="2564295" cy="2285432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5BED2-05DB-249A-FB6A-365C924C54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53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10" y="3429000"/>
            <a:ext cx="2615546" cy="2567611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42AC5FA-CE72-6E40-8E05-2B44306620F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82956" y="2145194"/>
            <a:ext cx="2615546" cy="2567611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048A5D1-8299-B049-98A4-2073069699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98502" y="861388"/>
            <a:ext cx="2615546" cy="2567611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17D7C-3123-0C13-5280-EA634A62D1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1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CD5E967-B8CC-AA43-BAA3-0262E68E23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69763" y="3428999"/>
            <a:ext cx="3554827" cy="3429001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435E129-671B-E14D-82E5-F97DEB098B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69762" y="0"/>
            <a:ext cx="3554827" cy="3429001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6AFF92-D6DE-48FC-AA26-6FA57487D2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5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435E129-671B-E14D-82E5-F97DEB098B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8595" y="1492898"/>
            <a:ext cx="2730759" cy="3872204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E56026-EB0C-CE97-1A1E-38A8BA63D5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7566991" cy="3101009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F9B7665-4C44-5540-AF21-8EF03F13BB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7409" y="3962400"/>
            <a:ext cx="3787472" cy="2034209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098A658-ACDE-A642-9423-AA669CD5FCC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0904" y="3962400"/>
            <a:ext cx="3787472" cy="2034209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3CD667-FAE7-25DF-C7F9-FA84D970F1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895839" y="861391"/>
            <a:ext cx="1328751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567499C-8B6B-0C44-92BB-B5439712FE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0800" y="861390"/>
            <a:ext cx="3495039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969BD13-C6C1-6442-825B-B79E774C91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23360" y="861389"/>
            <a:ext cx="2377440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2DB474-7E18-38A8-E503-A66A8F0707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6835471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86AA38E-21D9-A845-99F1-02FBF0942C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02880" y="861390"/>
            <a:ext cx="3417735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94E3BB-30F2-95F4-C623-6978231A9E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29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10257182" cy="3771569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3EBA5B-41CC-F151-02FC-993E862C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9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35649" y="1351472"/>
            <a:ext cx="1920816" cy="4163683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139AE9A-08A1-8443-83F5-48B06144D3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33426" y="1351472"/>
            <a:ext cx="1920816" cy="4163683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5B06A2-0725-335E-4725-BA73CD23BB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9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7CDF01-E5C1-7FFE-8B43-C54ACD708B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5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62600" y="1733550"/>
            <a:ext cx="4762500" cy="299085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A5FE1D-DB3A-10EC-6666-B37D0A0C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5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A7588DE-0644-4F40-B672-DCD664F19B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3641" y="1705233"/>
            <a:ext cx="2915300" cy="2372497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B83FA66-8B0E-7447-B542-8B94FB7F23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8348" y="1705232"/>
            <a:ext cx="2915300" cy="2372497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5D324F0-61A4-9E48-A807-58F54106C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3055" y="1705231"/>
            <a:ext cx="2915300" cy="2372497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13B8F7-1C9B-75CC-130D-31EA19600DA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89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8262316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30DF2-046C-3B85-DA0F-76161599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83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10257182" cy="3967784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9317F-8860-2554-64DC-87F2CB07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4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00525" y="2023751"/>
            <a:ext cx="3790950" cy="2810497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1F386-A56B-FEC9-A8FD-B55EA3CC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2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E649A0-E531-6146-908A-7871E6BC46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0600" y="2133600"/>
            <a:ext cx="2590800" cy="2590800"/>
          </a:xfrm>
          <a:custGeom>
            <a:avLst/>
            <a:gdLst>
              <a:gd name="connsiteX0" fmla="*/ 1295400 w 2590800"/>
              <a:gd name="connsiteY0" fmla="*/ 0 h 2590800"/>
              <a:gd name="connsiteX1" fmla="*/ 2590800 w 2590800"/>
              <a:gd name="connsiteY1" fmla="*/ 1295400 h 2590800"/>
              <a:gd name="connsiteX2" fmla="*/ 1295400 w 2590800"/>
              <a:gd name="connsiteY2" fmla="*/ 2590800 h 2590800"/>
              <a:gd name="connsiteX3" fmla="*/ 0 w 2590800"/>
              <a:gd name="connsiteY3" fmla="*/ 1295400 h 2590800"/>
              <a:gd name="connsiteX4" fmla="*/ 1295400 w 2590800"/>
              <a:gd name="connsiteY4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0800">
                <a:moveTo>
                  <a:pt x="1295400" y="0"/>
                </a:moveTo>
                <a:cubicBezTo>
                  <a:pt x="2010830" y="0"/>
                  <a:pt x="2590800" y="579970"/>
                  <a:pt x="2590800" y="1295400"/>
                </a:cubicBezTo>
                <a:cubicBezTo>
                  <a:pt x="2590800" y="2010830"/>
                  <a:pt x="2010830" y="2590800"/>
                  <a:pt x="1295400" y="2590800"/>
                </a:cubicBezTo>
                <a:cubicBezTo>
                  <a:pt x="579970" y="2590800"/>
                  <a:pt x="0" y="2010830"/>
                  <a:pt x="0" y="1295400"/>
                </a:cubicBezTo>
                <a:cubicBezTo>
                  <a:pt x="0" y="579970"/>
                  <a:pt x="579970" y="0"/>
                  <a:pt x="1295400" y="0"/>
                </a:cubicBezTo>
                <a:close/>
              </a:path>
            </a:pathLst>
          </a:cu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013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2309191" cy="5135218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D35369AC-EC0E-6944-9A53-06ADAC7CF6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13639" y="2208928"/>
            <a:ext cx="1832129" cy="18096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ED9605E4-4339-2348-AD9B-A950DC85B21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13639" y="4186989"/>
            <a:ext cx="1832129" cy="18096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228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958F9C-A91D-F949-B69D-874D747A2A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53299" y="861391"/>
            <a:ext cx="3871291" cy="513522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D7FC500B-AA44-6E4A-8D52-F4D337C678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80452" y="3048001"/>
            <a:ext cx="2907193" cy="2948610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C867C-2BFC-B21A-F38D-1C3B7080F6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8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00947" y="2114551"/>
            <a:ext cx="3623641" cy="2628898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B587558-DB01-6245-B475-165F1E032C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0948" y="-1"/>
            <a:ext cx="3623641" cy="1924049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ED666133-E7DD-8B4B-B6B1-EB3154B9E7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0947" y="4933951"/>
            <a:ext cx="3623641" cy="1924049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9B71E-D099-7997-7EF5-40F69D9060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2799184"/>
            <a:ext cx="5128591" cy="3197427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438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5881" y="861390"/>
            <a:ext cx="2290119" cy="5135222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695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C38C0BE-83B5-B94B-9F40-C8BB7485C8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7409" y="861391"/>
            <a:ext cx="3406883" cy="5135218"/>
          </a:xfrm>
          <a:prstGeom prst="rect">
            <a:avLst/>
          </a:prstGeom>
          <a:gradFill>
            <a:gsLst>
              <a:gs pos="0">
                <a:srgbClr val="A4A4A4"/>
              </a:gs>
              <a:gs pos="100000">
                <a:srgbClr val="484848"/>
              </a:gs>
            </a:gsLst>
            <a:lin ang="2700000" scaled="1"/>
          </a:gradFill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18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5E72D-8EFD-0D40-BFA8-028EBC9C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E4DD4-ABA0-674F-A5FD-A337E5C65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A8CE9-B701-9843-9DAC-B924B561B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618F3F-1279-4F92-ADD9-5E9753F7193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172920" y="6258212"/>
            <a:ext cx="698514" cy="3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67" r:id="rId8"/>
    <p:sldLayoutId id="2147483668" r:id="rId9"/>
    <p:sldLayoutId id="2147483669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70" r:id="rId21"/>
    <p:sldLayoutId id="2147483671" r:id="rId22"/>
    <p:sldLayoutId id="2147483673" r:id="rId23"/>
    <p:sldLayoutId id="2147483674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6266DAE-C45F-43EA-93A1-B9FDFB111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320" y="101600"/>
            <a:ext cx="11995150" cy="6661150"/>
          </a:xfrm>
          <a:solidFill>
            <a:srgbClr val="2EB5B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1ECA5-9980-4E66-85A8-19026EB1EF61}"/>
              </a:ext>
            </a:extLst>
          </p:cNvPr>
          <p:cNvSpPr txBox="1"/>
          <p:nvPr/>
        </p:nvSpPr>
        <p:spPr>
          <a:xfrm>
            <a:off x="1859518" y="1443753"/>
            <a:ext cx="991755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+mj-lt"/>
              </a:rPr>
              <a:t>Emerging Legal Trends &amp;  What it Means for Bar Leaders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2A7C67-F5BF-45C3-B860-97542A40FC80}"/>
              </a:ext>
            </a:extLst>
          </p:cNvPr>
          <p:cNvSpPr/>
          <p:nvPr/>
        </p:nvSpPr>
        <p:spPr>
          <a:xfrm>
            <a:off x="713050" y="2323103"/>
            <a:ext cx="580738" cy="587277"/>
          </a:xfrm>
          <a:prstGeom prst="ellipse">
            <a:avLst/>
          </a:prstGeom>
          <a:solidFill>
            <a:srgbClr val="DE5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04CCB-FC9E-A9BF-9136-73DC98022666}"/>
              </a:ext>
            </a:extLst>
          </p:cNvPr>
          <p:cNvSpPr txBox="1"/>
          <p:nvPr/>
        </p:nvSpPr>
        <p:spPr>
          <a:xfrm>
            <a:off x="6568451" y="4580305"/>
            <a:ext cx="474154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Chris Newbold, ALPS</a:t>
            </a: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November 8, 2025</a:t>
            </a: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New England Bar Association</a:t>
            </a: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Portsmouth, New Hampshire</a:t>
            </a: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cnewbold@alpsinsurance.com</a:t>
            </a:r>
          </a:p>
        </p:txBody>
      </p:sp>
    </p:spTree>
    <p:extLst>
      <p:ext uri="{BB962C8B-B14F-4D97-AF65-F5344CB8AC3E}">
        <p14:creationId xmlns:p14="http://schemas.microsoft.com/office/powerpoint/2010/main" val="3971803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903A5E-0097-A846-9274-FCCC6ECCAA0C}"/>
              </a:ext>
            </a:extLst>
          </p:cNvPr>
          <p:cNvSpPr txBox="1"/>
          <p:nvPr/>
        </p:nvSpPr>
        <p:spPr>
          <a:xfrm>
            <a:off x="647700" y="539667"/>
            <a:ext cx="100203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j-lt"/>
              </a:rPr>
              <a:t>TREND #4:  WELL-BEING TRENDS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224FBE-CA5E-70A0-BF37-46EED1027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618042"/>
              </p:ext>
            </p:extLst>
          </p:nvPr>
        </p:nvGraphicFramePr>
        <p:xfrm>
          <a:off x="647700" y="1185998"/>
          <a:ext cx="8196942" cy="5236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Mental health icon. Simple outline style. Positive mind wellbeing, brain,  emotion, mental health development and care concept. Thin line symbol.  Vector illustration isolated. 33860807 Vector Art at Vecteezy">
            <a:extLst>
              <a:ext uri="{FF2B5EF4-FFF2-40B4-BE49-F238E27FC236}">
                <a16:creationId xmlns:a16="http://schemas.microsoft.com/office/drawing/2014/main" id="{6AED959D-6370-5A40-DD10-2F9181CA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87" y="1832329"/>
            <a:ext cx="3290468" cy="32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4627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903A5E-0097-A846-9274-FCCC6ECCAA0C}"/>
              </a:ext>
            </a:extLst>
          </p:cNvPr>
          <p:cNvSpPr txBox="1"/>
          <p:nvPr/>
        </p:nvSpPr>
        <p:spPr>
          <a:xfrm>
            <a:off x="647699" y="539667"/>
            <a:ext cx="1071710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j-lt"/>
              </a:rPr>
              <a:t>TREND #5:  STRATEGIC PLANNING TRENDS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224FBE-CA5E-70A0-BF37-46EED1027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779570"/>
              </p:ext>
            </p:extLst>
          </p:nvPr>
        </p:nvGraphicFramePr>
        <p:xfrm>
          <a:off x="827191" y="1180667"/>
          <a:ext cx="7725762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96CE88-DC0A-42A7-8D71-1CB24520E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643" y="2745077"/>
            <a:ext cx="2315357" cy="2053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9D4BDE-D23E-BF55-6F73-A9D8217E7C04}"/>
              </a:ext>
            </a:extLst>
          </p:cNvPr>
          <p:cNvSpPr txBox="1"/>
          <p:nvPr/>
        </p:nvSpPr>
        <p:spPr>
          <a:xfrm>
            <a:off x="827191" y="6133667"/>
            <a:ext cx="421621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j-lt"/>
              </a:rPr>
              <a:t>A Thought on Legal Deserts</a:t>
            </a:r>
          </a:p>
        </p:txBody>
      </p:sp>
    </p:spTree>
    <p:extLst>
      <p:ext uri="{BB962C8B-B14F-4D97-AF65-F5344CB8AC3E}">
        <p14:creationId xmlns:p14="http://schemas.microsoft.com/office/powerpoint/2010/main" val="274094356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6380AF-0D92-96D1-C78E-A63CA3AF1491}"/>
              </a:ext>
            </a:extLst>
          </p:cNvPr>
          <p:cNvSpPr/>
          <p:nvPr/>
        </p:nvSpPr>
        <p:spPr>
          <a:xfrm>
            <a:off x="100064" y="106417"/>
            <a:ext cx="11991871" cy="6645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0CF46-3848-0E96-C4DC-B6547C5515E2}"/>
              </a:ext>
            </a:extLst>
          </p:cNvPr>
          <p:cNvSpPr txBox="1"/>
          <p:nvPr/>
        </p:nvSpPr>
        <p:spPr>
          <a:xfrm>
            <a:off x="2477408" y="650333"/>
            <a:ext cx="949538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TREND #6:  LEGAL MALPRACTICE TRENDS</a:t>
            </a:r>
          </a:p>
        </p:txBody>
      </p:sp>
      <p:pic>
        <p:nvPicPr>
          <p:cNvPr id="5" name="Graphic 4" descr="Mountains with solid fill">
            <a:extLst>
              <a:ext uri="{FF2B5EF4-FFF2-40B4-BE49-F238E27FC236}">
                <a16:creationId xmlns:a16="http://schemas.microsoft.com/office/drawing/2014/main" id="{1A47A8BE-5D2D-8AD0-DC2C-D3E3678C8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239" y="251866"/>
            <a:ext cx="1898994" cy="18989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2792C-4938-558B-1F00-2861F20B03C3}"/>
              </a:ext>
            </a:extLst>
          </p:cNvPr>
          <p:cNvSpPr txBox="1"/>
          <p:nvPr/>
        </p:nvSpPr>
        <p:spPr>
          <a:xfrm>
            <a:off x="1331172" y="2249745"/>
            <a:ext cx="9193300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FREQUENCY HOLDING STEADY – SEVERITY CONCERNS (INSURANCE DEFENSE)</a:t>
            </a:r>
          </a:p>
          <a:p>
            <a:endParaRPr lang="en-US" sz="24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4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MACROECONOMIC REALITIES</a:t>
            </a:r>
          </a:p>
          <a:p>
            <a:endParaRPr lang="en-US" sz="24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4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TRUST &amp; ESTATE EXPOSURE</a:t>
            </a:r>
          </a:p>
          <a:p>
            <a:endParaRPr lang="en-US" sz="24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4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SOLOS GOING WITHOUT MALPRACTICE INSURANCE</a:t>
            </a:r>
          </a:p>
          <a:p>
            <a:endParaRPr lang="en-US" sz="24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4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“QUALITY OF LAWYERING” CONCERN</a:t>
            </a:r>
          </a:p>
        </p:txBody>
      </p:sp>
    </p:spTree>
    <p:extLst>
      <p:ext uri="{BB962C8B-B14F-4D97-AF65-F5344CB8AC3E}">
        <p14:creationId xmlns:p14="http://schemas.microsoft.com/office/powerpoint/2010/main" val="83059611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0EFD96-71CF-AB40-9486-C2E25F333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476" y="102476"/>
            <a:ext cx="11989676" cy="664516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03A5E-0097-A846-9274-FCCC6ECCAA0C}"/>
              </a:ext>
            </a:extLst>
          </p:cNvPr>
          <p:cNvSpPr txBox="1"/>
          <p:nvPr/>
        </p:nvSpPr>
        <p:spPr>
          <a:xfrm>
            <a:off x="3505200" y="2783876"/>
            <a:ext cx="51816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>
                <a:solidFill>
                  <a:schemeClr val="bg2"/>
                </a:solidFill>
                <a:latin typeface="+mj-lt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89460856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5F342-3FE9-624C-9E53-841C6A8C0395}"/>
              </a:ext>
            </a:extLst>
          </p:cNvPr>
          <p:cNvSpPr txBox="1"/>
          <p:nvPr/>
        </p:nvSpPr>
        <p:spPr>
          <a:xfrm>
            <a:off x="0" y="416426"/>
            <a:ext cx="5742784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ID" sz="6600" dirty="0">
                <a:latin typeface="+mj-lt"/>
              </a:rPr>
              <a:t>AGENDA </a:t>
            </a:r>
            <a:endParaRPr lang="en-US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7240F-951A-9B47-A975-E23DA903018D}"/>
              </a:ext>
            </a:extLst>
          </p:cNvPr>
          <p:cNvSpPr txBox="1"/>
          <p:nvPr/>
        </p:nvSpPr>
        <p:spPr>
          <a:xfrm>
            <a:off x="5053992" y="1833341"/>
            <a:ext cx="69287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ea typeface="Roboto"/>
                <a:cs typeface="Calibri"/>
              </a:rPr>
              <a:t>TODAY’S STATE BAR LEADERSHIP REALITIES</a:t>
            </a:r>
            <a:endParaRPr lang="en-US" sz="2400" b="1" dirty="0">
              <a:solidFill>
                <a:srgbClr val="202031"/>
              </a:solidFill>
              <a:cs typeface="Calibri"/>
            </a:endParaRPr>
          </a:p>
        </p:txBody>
      </p:sp>
      <p:pic>
        <p:nvPicPr>
          <p:cNvPr id="3" name="Graphic 2" descr="Mountains with solid fill">
            <a:extLst>
              <a:ext uri="{FF2B5EF4-FFF2-40B4-BE49-F238E27FC236}">
                <a16:creationId xmlns:a16="http://schemas.microsoft.com/office/drawing/2014/main" id="{AF94F30A-119F-3975-49AF-502EF866F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3339" y="1672737"/>
            <a:ext cx="685704" cy="6857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D425BA-43DD-1D5D-1709-71DEE413561C}"/>
              </a:ext>
            </a:extLst>
          </p:cNvPr>
          <p:cNvSpPr/>
          <p:nvPr/>
        </p:nvSpPr>
        <p:spPr>
          <a:xfrm rot="2688062">
            <a:off x="4424842" y="5240281"/>
            <a:ext cx="598632" cy="585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Signal with solid fill">
            <a:extLst>
              <a:ext uri="{FF2B5EF4-FFF2-40B4-BE49-F238E27FC236}">
                <a16:creationId xmlns:a16="http://schemas.microsoft.com/office/drawing/2014/main" id="{EC80FAC5-7D64-8114-11F5-0C954AB9B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4741" y="2390881"/>
            <a:ext cx="744302" cy="619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A9198-AF85-9CE7-C570-8A84867E62F7}"/>
              </a:ext>
            </a:extLst>
          </p:cNvPr>
          <p:cNvSpPr txBox="1"/>
          <p:nvPr/>
        </p:nvSpPr>
        <p:spPr>
          <a:xfrm>
            <a:off x="5067640" y="2548222"/>
            <a:ext cx="41334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TRENDS OF NOTE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D9556-4A5B-C0EE-F0DD-1B04CBBA3001}"/>
              </a:ext>
            </a:extLst>
          </p:cNvPr>
          <p:cNvSpPr txBox="1"/>
          <p:nvPr/>
        </p:nvSpPr>
        <p:spPr>
          <a:xfrm>
            <a:off x="5495838" y="5125796"/>
            <a:ext cx="48070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STRATEGIC PLANNING TRENDS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FF147-7960-15BD-075C-0CAED08F05BA}"/>
              </a:ext>
            </a:extLst>
          </p:cNvPr>
          <p:cNvSpPr txBox="1"/>
          <p:nvPr/>
        </p:nvSpPr>
        <p:spPr>
          <a:xfrm>
            <a:off x="5495838" y="4117704"/>
            <a:ext cx="59500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LAWYER TRANSCIENCY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CC82F-80F7-F7B1-DC4C-C920E1E48E32}"/>
              </a:ext>
            </a:extLst>
          </p:cNvPr>
          <p:cNvSpPr txBox="1"/>
          <p:nvPr/>
        </p:nvSpPr>
        <p:spPr>
          <a:xfrm>
            <a:off x="5501750" y="3100833"/>
            <a:ext cx="59500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AI &amp; LEGAL SERVICE DELIVERY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BFF2A-150A-6FB8-9705-A9594B522340}"/>
              </a:ext>
            </a:extLst>
          </p:cNvPr>
          <p:cNvSpPr txBox="1"/>
          <p:nvPr/>
        </p:nvSpPr>
        <p:spPr>
          <a:xfrm>
            <a:off x="5495838" y="5603567"/>
            <a:ext cx="59500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LEGAL MALPRACTICE TRENDS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6322D-E372-4F21-ACA2-02264E5DE399}"/>
              </a:ext>
            </a:extLst>
          </p:cNvPr>
          <p:cNvSpPr txBox="1"/>
          <p:nvPr/>
        </p:nvSpPr>
        <p:spPr>
          <a:xfrm>
            <a:off x="5495838" y="4621750"/>
            <a:ext cx="48070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WELL-BEING TRENDS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958D5-C664-0DC4-DCA0-0C09704EA23E}"/>
              </a:ext>
            </a:extLst>
          </p:cNvPr>
          <p:cNvSpPr txBox="1"/>
          <p:nvPr/>
        </p:nvSpPr>
        <p:spPr>
          <a:xfrm>
            <a:off x="5495838" y="3613658"/>
            <a:ext cx="63566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solidFill>
                  <a:srgbClr val="202031"/>
                </a:solidFill>
                <a:cs typeface="Calibri"/>
              </a:rPr>
              <a:t>BUSINESS &amp; CLIENT RELATIONS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06837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6380AF-0D92-96D1-C78E-A63CA3AF1491}"/>
              </a:ext>
            </a:extLst>
          </p:cNvPr>
          <p:cNvSpPr/>
          <p:nvPr/>
        </p:nvSpPr>
        <p:spPr>
          <a:xfrm>
            <a:off x="100064" y="106417"/>
            <a:ext cx="11991871" cy="6645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0CF46-3848-0E96-C4DC-B6547C5515E2}"/>
              </a:ext>
            </a:extLst>
          </p:cNvPr>
          <p:cNvSpPr txBox="1"/>
          <p:nvPr/>
        </p:nvSpPr>
        <p:spPr>
          <a:xfrm>
            <a:off x="3097759" y="613673"/>
            <a:ext cx="809210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TODAY’S STATE BAR LEADERSHIP REALITIES</a:t>
            </a:r>
          </a:p>
        </p:txBody>
      </p:sp>
      <p:pic>
        <p:nvPicPr>
          <p:cNvPr id="5" name="Graphic 4" descr="Mountains with solid fill">
            <a:extLst>
              <a:ext uri="{FF2B5EF4-FFF2-40B4-BE49-F238E27FC236}">
                <a16:creationId xmlns:a16="http://schemas.microsoft.com/office/drawing/2014/main" id="{1A47A8BE-5D2D-8AD0-DC2C-D3E3678C8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049" y="283725"/>
            <a:ext cx="2229556" cy="22295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2792C-4938-558B-1F00-2861F20B03C3}"/>
              </a:ext>
            </a:extLst>
          </p:cNvPr>
          <p:cNvSpPr txBox="1"/>
          <p:nvPr/>
        </p:nvSpPr>
        <p:spPr>
          <a:xfrm>
            <a:off x="1430179" y="2690589"/>
            <a:ext cx="9965701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NAVIGATING THROUGH UNCERTAINTY &amp; POLITICAL DIVISION </a:t>
            </a:r>
          </a:p>
          <a:p>
            <a:endParaRPr lang="en-US" sz="32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32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RELEVANCE CHALLENGES</a:t>
            </a:r>
          </a:p>
          <a:p>
            <a:endParaRPr lang="en-US" sz="32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32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MEMBER ENGAGEMENT REALITIES</a:t>
            </a:r>
          </a:p>
        </p:txBody>
      </p:sp>
    </p:spTree>
    <p:extLst>
      <p:ext uri="{BB962C8B-B14F-4D97-AF65-F5344CB8AC3E}">
        <p14:creationId xmlns:p14="http://schemas.microsoft.com/office/powerpoint/2010/main" val="366960789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6380AF-0D92-96D1-C78E-A63CA3AF1491}"/>
              </a:ext>
            </a:extLst>
          </p:cNvPr>
          <p:cNvSpPr/>
          <p:nvPr/>
        </p:nvSpPr>
        <p:spPr>
          <a:xfrm>
            <a:off x="100064" y="106417"/>
            <a:ext cx="11991871" cy="6645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0CF46-3848-0E96-C4DC-B6547C5515E2}"/>
              </a:ext>
            </a:extLst>
          </p:cNvPr>
          <p:cNvSpPr txBox="1"/>
          <p:nvPr/>
        </p:nvSpPr>
        <p:spPr>
          <a:xfrm>
            <a:off x="2705875" y="581814"/>
            <a:ext cx="72410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FIVE FUNCTIONS OF STATE BARS</a:t>
            </a:r>
          </a:p>
        </p:txBody>
      </p:sp>
      <p:pic>
        <p:nvPicPr>
          <p:cNvPr id="5" name="Graphic 4" descr="Mountains with solid fill">
            <a:extLst>
              <a:ext uri="{FF2B5EF4-FFF2-40B4-BE49-F238E27FC236}">
                <a16:creationId xmlns:a16="http://schemas.microsoft.com/office/drawing/2014/main" id="{1A47A8BE-5D2D-8AD0-DC2C-D3E3678C8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239" y="251866"/>
            <a:ext cx="2229556" cy="22295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2792C-4938-558B-1F00-2861F20B03C3}"/>
              </a:ext>
            </a:extLst>
          </p:cNvPr>
          <p:cNvSpPr txBox="1"/>
          <p:nvPr/>
        </p:nvSpPr>
        <p:spPr>
          <a:xfrm>
            <a:off x="1658734" y="2626871"/>
            <a:ext cx="8092107" cy="34778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INFORMATION PROVIDER </a:t>
            </a:r>
          </a:p>
          <a:p>
            <a:endParaRPr lang="en-US" sz="20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NETWORKING &amp; PROFESSIONALISM</a:t>
            </a:r>
          </a:p>
          <a:p>
            <a:endParaRPr lang="en-US" sz="20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MEMBER BENEFIT PROVIDER</a:t>
            </a:r>
          </a:p>
          <a:p>
            <a:endParaRPr lang="en-US" sz="20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EDUCATION &amp; CLE</a:t>
            </a:r>
          </a:p>
          <a:p>
            <a:endParaRPr lang="en-US" sz="20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ADVOCACY</a:t>
            </a:r>
          </a:p>
          <a:p>
            <a:endParaRPr lang="en-US" sz="2000" b="1" dirty="0">
              <a:solidFill>
                <a:schemeClr val="bg2"/>
              </a:solidFill>
              <a:latin typeface="Montserrat ExtraBold" panose="00000900000000000000" pitchFamily="50" charset="0"/>
            </a:endParaRPr>
          </a:p>
          <a:p>
            <a:r>
              <a:rPr lang="en-US" sz="20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(REGULATION / UNIFIED BARS)</a:t>
            </a:r>
          </a:p>
        </p:txBody>
      </p:sp>
    </p:spTree>
    <p:extLst>
      <p:ext uri="{BB962C8B-B14F-4D97-AF65-F5344CB8AC3E}">
        <p14:creationId xmlns:p14="http://schemas.microsoft.com/office/powerpoint/2010/main" val="27941097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0EFD96-71CF-AB40-9486-C2E25F333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162" y="106417"/>
            <a:ext cx="11989676" cy="6645165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03A5E-0097-A846-9274-FCCC6ECCAA0C}"/>
              </a:ext>
            </a:extLst>
          </p:cNvPr>
          <p:cNvSpPr txBox="1"/>
          <p:nvPr/>
        </p:nvSpPr>
        <p:spPr>
          <a:xfrm>
            <a:off x="579384" y="502313"/>
            <a:ext cx="115114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TREND #1:  AI &amp; LEGAL SERVICE DELIVERY</a:t>
            </a:r>
          </a:p>
        </p:txBody>
      </p:sp>
      <p:pic>
        <p:nvPicPr>
          <p:cNvPr id="1038" name="Picture 14" descr="The Way Big Law Reacts to Economic Cycles Is Unrealistic, Unhealthy and  Inhumane | Law.com">
            <a:extLst>
              <a:ext uri="{FF2B5EF4-FFF2-40B4-BE49-F238E27FC236}">
                <a16:creationId xmlns:a16="http://schemas.microsoft.com/office/drawing/2014/main" id="{D77C9119-8549-9A1C-766C-CB399F9E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51" y="1667842"/>
            <a:ext cx="5688862" cy="41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2CC14-4500-3BD9-ABC9-E49120CE649C}"/>
              </a:ext>
            </a:extLst>
          </p:cNvPr>
          <p:cNvSpPr txBox="1"/>
          <p:nvPr/>
        </p:nvSpPr>
        <p:spPr>
          <a:xfrm>
            <a:off x="612386" y="1657295"/>
            <a:ext cx="4588741" cy="464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+mj-lt"/>
              </a:rPr>
              <a:t>Transforming Legal Workflows through Automation – Contract Review, Research, Document Drafting, Litigation Strategy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+mj-lt"/>
              </a:rPr>
              <a:t>Competitive Pressures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+mj-lt"/>
              </a:rPr>
              <a:t>Predictive &amp; Legal Analytics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+mj-lt"/>
              </a:rPr>
              <a:t>A Notable State Bar Opportunity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718443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6E01C-A1EE-5AEE-6E2D-F731C1C82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1265E-D1AD-3EC7-1315-15C614B9DE77}"/>
              </a:ext>
            </a:extLst>
          </p:cNvPr>
          <p:cNvSpPr txBox="1"/>
          <p:nvPr/>
        </p:nvSpPr>
        <p:spPr>
          <a:xfrm>
            <a:off x="647700" y="539667"/>
            <a:ext cx="100203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j-lt"/>
              </a:rPr>
              <a:t>TREND #2:  LAW FIRM BUSINESS SHIFTS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2C3C06F-B6D8-20E9-968C-109CCAC16E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514870"/>
              </p:ext>
            </p:extLst>
          </p:nvPr>
        </p:nvGraphicFramePr>
        <p:xfrm>
          <a:off x="827191" y="1180667"/>
          <a:ext cx="7725762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2E8AB0A-AF37-541A-E1CA-3BC7A7D26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643" y="2745077"/>
            <a:ext cx="2315357" cy="2053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AE3DC-2C22-FF17-46A0-1690A4DCCA5A}"/>
              </a:ext>
            </a:extLst>
          </p:cNvPr>
          <p:cNvSpPr txBox="1"/>
          <p:nvPr/>
        </p:nvSpPr>
        <p:spPr>
          <a:xfrm>
            <a:off x="827190" y="6133667"/>
            <a:ext cx="63924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j-lt"/>
              </a:rPr>
              <a:t>A Thought on Cybersecurity Risk &amp; Data Privacy</a:t>
            </a:r>
          </a:p>
        </p:txBody>
      </p:sp>
    </p:spTree>
    <p:extLst>
      <p:ext uri="{BB962C8B-B14F-4D97-AF65-F5344CB8AC3E}">
        <p14:creationId xmlns:p14="http://schemas.microsoft.com/office/powerpoint/2010/main" val="233121185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5D13E3-215F-8702-889C-A593CD205603}"/>
              </a:ext>
            </a:extLst>
          </p:cNvPr>
          <p:cNvSpPr txBox="1"/>
          <p:nvPr/>
        </p:nvSpPr>
        <p:spPr>
          <a:xfrm>
            <a:off x="0" y="299408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TREND #3:   LAWYER TRANSCIENCY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4472B-8DE6-CDD1-13CB-0C924E693C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152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809AB9-8F41-4C0B-8261-02143286934D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0D1C6-E203-E225-01F0-B941098B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1" y="945739"/>
            <a:ext cx="7839309" cy="5660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83BA8-C0EE-BEFC-3026-E5CDB60DF9EE}"/>
              </a:ext>
            </a:extLst>
          </p:cNvPr>
          <p:cNvSpPr txBox="1"/>
          <p:nvPr/>
        </p:nvSpPr>
        <p:spPr>
          <a:xfrm>
            <a:off x="8318810" y="1042488"/>
            <a:ext cx="3751270" cy="53553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Greatest Period of Lawyer Transiency Ever?</a:t>
            </a:r>
          </a:p>
          <a:p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The Silver Tsunami Has Arrived </a:t>
            </a:r>
          </a:p>
          <a:p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Realities of Private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Women Leaving Legal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Associate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Career Shifts to JD+ Paths</a:t>
            </a:r>
          </a:p>
          <a:p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Lack of Professional Satisfaction</a:t>
            </a:r>
          </a:p>
        </p:txBody>
      </p:sp>
    </p:spTree>
    <p:extLst>
      <p:ext uri="{BB962C8B-B14F-4D97-AF65-F5344CB8AC3E}">
        <p14:creationId xmlns:p14="http://schemas.microsoft.com/office/powerpoint/2010/main" val="106068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903A5E-0097-A846-9274-FCCC6ECCAA0C}"/>
              </a:ext>
            </a:extLst>
          </p:cNvPr>
          <p:cNvSpPr txBox="1"/>
          <p:nvPr/>
        </p:nvSpPr>
        <p:spPr>
          <a:xfrm>
            <a:off x="647700" y="570445"/>
            <a:ext cx="100203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TREND #3:  SOLO AND SMALL FIRM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17211-ECF8-562E-7B4C-FBFA5B849B38}"/>
              </a:ext>
            </a:extLst>
          </p:cNvPr>
          <p:cNvSpPr txBox="1"/>
          <p:nvPr/>
        </p:nvSpPr>
        <p:spPr>
          <a:xfrm>
            <a:off x="1236124" y="1397444"/>
            <a:ext cx="100203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Prediction:  Consolidation Up or Disaggregation Down?  Smart $ on the Latter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224FBE-CA5E-70A0-BF37-46EED1027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14095"/>
              </p:ext>
            </p:extLst>
          </p:nvPr>
        </p:nvGraphicFramePr>
        <p:xfrm>
          <a:off x="1661532" y="2125571"/>
          <a:ext cx="6793573" cy="434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4" descr="Attorney app, law app, lawyer app, legal app, regtech, regulation technology  icon - Download on Iconfinder">
            <a:extLst>
              <a:ext uri="{FF2B5EF4-FFF2-40B4-BE49-F238E27FC236}">
                <a16:creationId xmlns:a16="http://schemas.microsoft.com/office/drawing/2014/main" id="{1B6BF9AD-A8E6-623F-9A73-982D170F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1" y="3195448"/>
            <a:ext cx="2265108" cy="22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AE067-F3A7-A08B-76C4-8FC06D174B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02623">
            <a:off x="8225688" y="2130776"/>
            <a:ext cx="2956600" cy="37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2297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72577-8179-BDE6-ADD8-B80118977B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253D8BC4-BD45-4F81-9629-CD6CDAA97C6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2FCB62-62CF-0E10-3F3E-487515B89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742722"/>
              </p:ext>
            </p:extLst>
          </p:nvPr>
        </p:nvGraphicFramePr>
        <p:xfrm>
          <a:off x="4239492" y="546594"/>
          <a:ext cx="6927271" cy="580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5AE23EB9-95F9-7F86-00C9-E3AAC618ED2B}"/>
              </a:ext>
            </a:extLst>
          </p:cNvPr>
          <p:cNvSpPr txBox="1"/>
          <p:nvPr/>
        </p:nvSpPr>
        <p:spPr>
          <a:xfrm>
            <a:off x="1893418" y="5301177"/>
            <a:ext cx="5452457" cy="893590"/>
          </a:xfrm>
          <a:prstGeom prst="rect">
            <a:avLst/>
          </a:prstGeom>
          <a:scene3d>
            <a:camera prst="isometricOffAxis2Left" zoom="95000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535k in Market Opportunity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F69CF8F8-0902-CB5F-D6AC-FC3C2D2F80BE}"/>
              </a:ext>
            </a:extLst>
          </p:cNvPr>
          <p:cNvSpPr txBox="1"/>
          <p:nvPr/>
        </p:nvSpPr>
        <p:spPr>
          <a:xfrm>
            <a:off x="5609531" y="4489257"/>
            <a:ext cx="5452457" cy="893590"/>
          </a:xfrm>
          <a:prstGeom prst="rect">
            <a:avLst/>
          </a:prstGeom>
          <a:scene3d>
            <a:camera prst="isometricOffAxis2Left" zoom="95000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/>
              <a:t>535k in Market Opportunity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AE328-8AE3-FC9D-160E-10F44AE59D57}"/>
              </a:ext>
            </a:extLst>
          </p:cNvPr>
          <p:cNvSpPr txBox="1"/>
          <p:nvPr/>
        </p:nvSpPr>
        <p:spPr>
          <a:xfrm>
            <a:off x="958508" y="1154171"/>
            <a:ext cx="3477986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TREND #3:  </a:t>
            </a:r>
          </a:p>
          <a:p>
            <a:endParaRPr lang="en-US" sz="3200" b="1" dirty="0">
              <a:solidFill>
                <a:schemeClr val="accent1"/>
              </a:solidFill>
              <a:latin typeface="+mj-lt"/>
            </a:endParaRPr>
          </a:p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SOLO AND SMALL FIRM SPACE – INSIDE THE NUMBERS</a:t>
            </a:r>
          </a:p>
        </p:txBody>
      </p:sp>
    </p:spTree>
    <p:extLst>
      <p:ext uri="{BB962C8B-B14F-4D97-AF65-F5344CB8AC3E}">
        <p14:creationId xmlns:p14="http://schemas.microsoft.com/office/powerpoint/2010/main" val="395516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84850"/>
      </a:dk1>
      <a:lt1>
        <a:sysClr val="window" lastClr="FFFFFF"/>
      </a:lt1>
      <a:dk2>
        <a:srgbClr val="2EB5BB"/>
      </a:dk2>
      <a:lt2>
        <a:srgbClr val="FFFFFF"/>
      </a:lt2>
      <a:accent1>
        <a:srgbClr val="269CA8"/>
      </a:accent1>
      <a:accent2>
        <a:srgbClr val="384850"/>
      </a:accent2>
      <a:accent3>
        <a:srgbClr val="465B65"/>
      </a:accent3>
      <a:accent4>
        <a:srgbClr val="DE513F"/>
      </a:accent4>
      <a:accent5>
        <a:srgbClr val="44C1A3"/>
      </a:accent5>
      <a:accent6>
        <a:srgbClr val="51C3F9"/>
      </a:accent6>
      <a:hlink>
        <a:srgbClr val="0070C0"/>
      </a:hlink>
      <a:folHlink>
        <a:srgbClr val="08A5EF"/>
      </a:folHlink>
    </a:clrScheme>
    <a:fontScheme name="Custom 5">
      <a:majorFont>
        <a:latin typeface="Montserrat Extra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EA257373-D6D3-F240-88DA-A874E3375143}" vid="{4CAE0A84-8D69-F643-B6E8-42EB2BAE65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c71739-ec4a-4072-8c3b-155f329166eb" xsi:nil="true"/>
    <lcf76f155ced4ddcb4097134ff3c332f xmlns="cadbada6-b3d3-40f6-93e1-f02afa79eea2">
      <Terms xmlns="http://schemas.microsoft.com/office/infopath/2007/PartnerControls"/>
    </lcf76f155ced4ddcb4097134ff3c332f>
    <_ip_UnifiedCompliancePolicyUIAction xmlns="http://schemas.microsoft.com/sharepoint/v3" xsi:nil="true"/>
    <Source xmlns="cadbada6-b3d3-40f6-93e1-f02afa79eea2" xsi:nil="true"/>
    <fy0h xmlns="cadbada6-b3d3-40f6-93e1-f02afa79eea2" xsi:nil="true"/>
    <Month xmlns="cadbada6-b3d3-40f6-93e1-f02afa79eea2" xsi:nil="true"/>
    <_Flow_SignoffStatus xmlns="cadbada6-b3d3-40f6-93e1-f02afa79eea2" xsi:nil="true"/>
    <_ip_UnifiedCompliancePolicyProperties xmlns="http://schemas.microsoft.com/sharepoint/v3" xsi:nil="true"/>
    <State xmlns="cadbada6-b3d3-40f6-93e1-f02afa79eea2" xsi:nil="true"/>
    <Subgroup xmlns="cadbada6-b3d3-40f6-93e1-f02afa79eea2" xsi:nil="true"/>
    <Year xmlns="cadbada6-b3d3-40f6-93e1-f02afa79eea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7E7A4270BE7E4F824973238B411409" ma:contentTypeVersion="26" ma:contentTypeDescription="Create a new document." ma:contentTypeScope="" ma:versionID="fe34424cb0ef65c24008c8c566a94faa">
  <xsd:schema xmlns:xsd="http://www.w3.org/2001/XMLSchema" xmlns:xs="http://www.w3.org/2001/XMLSchema" xmlns:p="http://schemas.microsoft.com/office/2006/metadata/properties" xmlns:ns1="http://schemas.microsoft.com/sharepoint/v3" xmlns:ns2="cadbada6-b3d3-40f6-93e1-f02afa79eea2" xmlns:ns3="3dc71739-ec4a-4072-8c3b-155f329166eb" targetNamespace="http://schemas.microsoft.com/office/2006/metadata/properties" ma:root="true" ma:fieldsID="90ea579df6fc28682565decf52ce5871" ns1:_="" ns2:_="" ns3:_="">
    <xsd:import namespace="http://schemas.microsoft.com/sharepoint/v3"/>
    <xsd:import namespace="cadbada6-b3d3-40f6-93e1-f02afa79eea2"/>
    <xsd:import namespace="3dc71739-ec4a-4072-8c3b-155f329166eb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ediaServiceMetadata" minOccurs="0"/>
                <xsd:element ref="ns2:MediaServiceFastMetadata" minOccurs="0"/>
                <xsd:element ref="ns2:fy0h" minOccurs="0"/>
                <xsd:element ref="ns2:Month" minOccurs="0"/>
                <xsd:element ref="ns2:Source" minOccurs="0"/>
                <xsd:element ref="ns2:State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Subgroup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bada6-b3d3-40f6-93e1-f02afa79eea2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ropdown" ma:indexed="true" ma:internalName="Yea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fy0h" ma:index="11" nillable="true" ma:displayName="Group" ma:format="Dropdown" ma:internalName="fy0h">
      <xsd:simpleType>
        <xsd:union memberTypes="dms:Text">
          <xsd:simpleType>
            <xsd:restriction base="dms:Choice">
              <xsd:enumeration value="AAMP"/>
              <xsd:enumeration value="Actuary"/>
              <xsd:enumeration value="Alternative Market"/>
              <xsd:enumeration value="AM"/>
              <xsd:enumeration value="BD"/>
              <xsd:enumeration value="Cash"/>
              <xsd:enumeration value="Deductible"/>
              <xsd:enumeration value="Expenses"/>
              <xsd:enumeration value="Fixed Assets"/>
              <xsd:enumeration value="Investments"/>
              <xsd:enumeration value="Liabilities"/>
              <xsd:enumeration value="Payables"/>
              <xsd:enumeration value="Pelican"/>
              <xsd:enumeration value="Premium Financing"/>
              <xsd:enumeration value="Premium Tax"/>
              <xsd:enumeration value="Premiums"/>
              <xsd:enumeration value="Prepaids"/>
              <xsd:enumeration value="Receivables"/>
              <xsd:enumeration value="Regulatory"/>
              <xsd:enumeration value="Reinsurance"/>
              <xsd:enumeration value="Reserve Development"/>
              <xsd:enumeration value="Revenue"/>
              <xsd:enumeration value="Stock"/>
              <xsd:enumeration value="Surplus Note"/>
              <xsd:enumeration value="Tax"/>
              <xsd:enumeration value="Unclaimed Property"/>
              <xsd:enumeration value="VA Report"/>
              <xsd:enumeration value="Work Papers"/>
              <xsd:enumeration value="Claim Payables"/>
              <xsd:enumeration value="Divvy"/>
            </xsd:restriction>
          </xsd:simpleType>
        </xsd:union>
      </xsd:simpleType>
    </xsd:element>
    <xsd:element name="Month" ma:index="12" nillable="true" ma:displayName="Month" ma:format="Dropdown" ma:internalName="Month" ma:percentage="FALSE">
      <xsd:simpleType>
        <xsd:restriction base="dms:Number">
          <xsd:maxInclusive value="12"/>
          <xsd:minInclusive value="0"/>
        </xsd:restriction>
      </xsd:simpleType>
    </xsd:element>
    <xsd:element name="Source" ma:index="13" nillable="true" ma:displayName="Source" ma:description="Where the upload came from.&#10;ie. USBank" ma:format="Dropdown" ma:indexed="true" ma:internalName="Source">
      <xsd:simpleType>
        <xsd:union memberTypes="dms:Text">
          <xsd:simpleType>
            <xsd:restriction base="dms:Choice">
              <xsd:enumeration value="NEAM"/>
              <xsd:enumeration value="USBANK"/>
              <xsd:enumeration value="WILLIS"/>
              <xsd:enumeration value="ALPSNET"/>
            </xsd:restriction>
          </xsd:simpleType>
        </xsd:union>
      </xsd:simpleType>
    </xsd:element>
    <xsd:element name="State" ma:index="14" nillable="true" ma:displayName="State" ma:format="Dropdown" ma:internalName="State">
      <xsd:simpleType>
        <xsd:restriction base="dms:Text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ubgroup" ma:index="23" nillable="true" ma:displayName="Subgroup" ma:format="Dropdown" ma:internalName="Subgroup">
      <xsd:simpleType>
        <xsd:union memberTypes="dms:Text">
          <xsd:simpleType>
            <xsd:restriction base="dms:Choice">
              <xsd:enumeration value="Clearblue"/>
              <xsd:enumeration value="Cyber &amp; EPLI"/>
              <xsd:enumeration value="Claims"/>
              <xsd:enumeration value="Deductible"/>
              <xsd:enumeration value="Discount Factors"/>
              <xsd:enumeration value="Invoices"/>
              <xsd:enumeration value="Open House"/>
              <xsd:enumeration value="OS Checks"/>
              <xsd:enumeration value="OTTI"/>
              <xsd:enumeration value="Payable"/>
              <xsd:enumeration value="Premium"/>
              <xsd:enumeration value="Premium Deposit"/>
              <xsd:enumeration value="Premium Financing"/>
              <xsd:enumeration value="Premium Tax"/>
              <xsd:enumeration value="Profit Commission"/>
              <xsd:enumeration value="Report"/>
              <xsd:enumeration value="Reinsurance"/>
              <xsd:enumeration value="Reserves"/>
              <xsd:enumeration value="Securities on Deposit"/>
              <xsd:enumeration value="Treaty"/>
              <xsd:enumeration value="Willis Remittances"/>
              <xsd:enumeration value="Work Papers"/>
            </xsd:restriction>
          </xsd:simpleType>
        </xsd:un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48333c6-8bc9-408e-a9ae-b23347258c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71739-ec4a-4072-8c3b-155f329166e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475c9154-1635-4294-869b-cd5582626d6b}" ma:internalName="TaxCatchAll" ma:showField="CatchAllData" ma:web="3dc71739-ec4a-4072-8c3b-155f329166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AD1614-0913-4A3C-81CB-EC071CD0147C}">
  <ds:schemaRefs>
    <ds:schemaRef ds:uri="3dc71739-ec4a-4072-8c3b-155f329166eb"/>
    <ds:schemaRef ds:uri="86c13fa4-8d86-4d77-9d84-052e20f374f9"/>
    <ds:schemaRef ds:uri="cadbada6-b3d3-40f6-93e1-f02afa79eea2"/>
    <ds:schemaRef ds:uri="d601d385-1256-4e55-a422-e55970a324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6D40A9-AB77-471B-89E1-9516C19B4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DBF751-6A76-4020-A889-5C4608BE247A}">
  <ds:schemaRefs>
    <ds:schemaRef ds:uri="3dc71739-ec4a-4072-8c3b-155f329166eb"/>
    <ds:schemaRef ds:uri="cadbada6-b3d3-40f6-93e1-f02afa79ee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644</TotalTime>
  <Words>418</Words>
  <Application>Microsoft Office PowerPoint</Application>
  <PresentationFormat>Widescreen</PresentationFormat>
  <Paragraphs>102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Montserrat ExtraBold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neermanastudio@gmail.com</dc:creator>
  <cp:keywords/>
  <dc:description/>
  <cp:lastModifiedBy>Holly Chandler</cp:lastModifiedBy>
  <cp:revision>3</cp:revision>
  <cp:lastPrinted>2024-04-30T22:09:00Z</cp:lastPrinted>
  <dcterms:created xsi:type="dcterms:W3CDTF">2020-12-02T01:42:17Z</dcterms:created>
  <dcterms:modified xsi:type="dcterms:W3CDTF">2025-10-29T12:43:33Z</dcterms:modified>
  <cp:category/>
</cp: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ContentTypeId">
    <vt:lpwstr>0x010100407E7A4270BE7E4F824973238B411409</vt:lpwstr>
  </op:property>
  <op:property fmtid="{D5CDD505-2E9C-101B-9397-08002B2CF9AE}" pid="3" name="MediaServiceImageTags">
    <vt:lpwstr/>
  </op:property>
  <op:property fmtid="{D5CDD505-2E9C-101B-9397-08002B2CF9AE}" pid="4" name="ndDocumentId">
    <vt:lpwstr>4934-2239-6534</vt:lpwstr>
  </op:property>
</op:Properties>
</file>