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2"/>
  </p:notesMasterIdLst>
  <p:handoutMasterIdLst>
    <p:handoutMasterId r:id="rId123"/>
  </p:handoutMasterIdLst>
  <p:sldIdLst>
    <p:sldId id="2199" r:id="rId5"/>
    <p:sldId id="2217" r:id="rId6"/>
    <p:sldId id="2803" r:id="rId7"/>
    <p:sldId id="1839" r:id="rId8"/>
    <p:sldId id="2777" r:id="rId9"/>
    <p:sldId id="2171" r:id="rId10"/>
    <p:sldId id="2172" r:id="rId11"/>
    <p:sldId id="926" r:id="rId12"/>
    <p:sldId id="2236" r:id="rId13"/>
    <p:sldId id="2148" r:id="rId14"/>
    <p:sldId id="2237" r:id="rId15"/>
    <p:sldId id="2176" r:id="rId16"/>
    <p:sldId id="2238" r:id="rId17"/>
    <p:sldId id="2173" r:id="rId18"/>
    <p:sldId id="2239" r:id="rId19"/>
    <p:sldId id="2178" r:id="rId20"/>
    <p:sldId id="2240" r:id="rId21"/>
    <p:sldId id="2179" r:id="rId22"/>
    <p:sldId id="2241" r:id="rId23"/>
    <p:sldId id="2153" r:id="rId24"/>
    <p:sldId id="2242" r:id="rId25"/>
    <p:sldId id="2101" r:id="rId26"/>
    <p:sldId id="2839" r:id="rId27"/>
    <p:sldId id="2874" r:id="rId28"/>
    <p:sldId id="2875" r:id="rId29"/>
    <p:sldId id="2840" r:id="rId30"/>
    <p:sldId id="2841" r:id="rId31"/>
    <p:sldId id="2842" r:id="rId32"/>
    <p:sldId id="256" r:id="rId33"/>
    <p:sldId id="258" r:id="rId34"/>
    <p:sldId id="257" r:id="rId35"/>
    <p:sldId id="259" r:id="rId36"/>
    <p:sldId id="260" r:id="rId37"/>
    <p:sldId id="261" r:id="rId38"/>
    <p:sldId id="262" r:id="rId39"/>
    <p:sldId id="263" r:id="rId40"/>
    <p:sldId id="2843" r:id="rId41"/>
    <p:sldId id="2851" r:id="rId42"/>
    <p:sldId id="2852" r:id="rId43"/>
    <p:sldId id="2846" r:id="rId44"/>
    <p:sldId id="2845" r:id="rId45"/>
    <p:sldId id="265" r:id="rId46"/>
    <p:sldId id="266" r:id="rId47"/>
    <p:sldId id="2853" r:id="rId48"/>
    <p:sldId id="267" r:id="rId49"/>
    <p:sldId id="268" r:id="rId50"/>
    <p:sldId id="269" r:id="rId51"/>
    <p:sldId id="2860" r:id="rId52"/>
    <p:sldId id="274" r:id="rId53"/>
    <p:sldId id="2165" r:id="rId54"/>
    <p:sldId id="2166" r:id="rId55"/>
    <p:sldId id="327" r:id="rId56"/>
    <p:sldId id="328" r:id="rId57"/>
    <p:sldId id="1891" r:id="rId58"/>
    <p:sldId id="2805" r:id="rId59"/>
    <p:sldId id="2143" r:id="rId60"/>
    <p:sldId id="1892" r:id="rId61"/>
    <p:sldId id="2855" r:id="rId62"/>
    <p:sldId id="2861" r:id="rId63"/>
    <p:sldId id="276" r:id="rId64"/>
    <p:sldId id="2862" r:id="rId65"/>
    <p:sldId id="2221" r:id="rId66"/>
    <p:sldId id="2222" r:id="rId67"/>
    <p:sldId id="2223" r:id="rId68"/>
    <p:sldId id="2807" r:id="rId69"/>
    <p:sldId id="2865" r:id="rId70"/>
    <p:sldId id="2866" r:id="rId71"/>
    <p:sldId id="2139" r:id="rId72"/>
    <p:sldId id="2605" r:id="rId73"/>
    <p:sldId id="2868" r:id="rId74"/>
    <p:sldId id="2871" r:id="rId75"/>
    <p:sldId id="2159" r:id="rId76"/>
    <p:sldId id="2869" r:id="rId77"/>
    <p:sldId id="2870" r:id="rId78"/>
    <p:sldId id="2188" r:id="rId79"/>
    <p:sldId id="2164" r:id="rId80"/>
    <p:sldId id="2863" r:id="rId81"/>
    <p:sldId id="275" r:id="rId82"/>
    <p:sldId id="2864" r:id="rId83"/>
    <p:sldId id="2872" r:id="rId84"/>
    <p:sldId id="2854" r:id="rId85"/>
    <p:sldId id="264" r:id="rId86"/>
    <p:sldId id="270" r:id="rId87"/>
    <p:sldId id="271" r:id="rId88"/>
    <p:sldId id="2216" r:id="rId89"/>
    <p:sldId id="2543" r:id="rId90"/>
    <p:sldId id="2218" r:id="rId91"/>
    <p:sldId id="2823" r:id="rId92"/>
    <p:sldId id="2170" r:id="rId93"/>
    <p:sldId id="2202" r:id="rId94"/>
    <p:sldId id="2203" r:id="rId95"/>
    <p:sldId id="2162" r:id="rId96"/>
    <p:sldId id="2204" r:id="rId97"/>
    <p:sldId id="2828" r:id="rId98"/>
    <p:sldId id="2829" r:id="rId99"/>
    <p:sldId id="2832" r:id="rId100"/>
    <p:sldId id="2835" r:id="rId101"/>
    <p:sldId id="2263" r:id="rId102"/>
    <p:sldId id="2229" r:id="rId103"/>
    <p:sldId id="2230" r:id="rId104"/>
    <p:sldId id="2231" r:id="rId105"/>
    <p:sldId id="2193" r:id="rId106"/>
    <p:sldId id="2265" r:id="rId107"/>
    <p:sldId id="2272" r:id="rId108"/>
    <p:sldId id="2269" r:id="rId109"/>
    <p:sldId id="2857" r:id="rId110"/>
    <p:sldId id="2856" r:id="rId111"/>
    <p:sldId id="2858" r:id="rId112"/>
    <p:sldId id="2859" r:id="rId113"/>
    <p:sldId id="2205" r:id="rId114"/>
    <p:sldId id="2826" r:id="rId115"/>
    <p:sldId id="1841" r:id="rId116"/>
    <p:sldId id="2876" r:id="rId117"/>
    <p:sldId id="2877" r:id="rId118"/>
    <p:sldId id="272" r:id="rId119"/>
    <p:sldId id="273" r:id="rId120"/>
    <p:sldId id="2873" r:id="rId1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6"/>
    <a:srgbClr val="103350"/>
    <a:srgbClr val="0C4360"/>
    <a:srgbClr val="1B6872"/>
    <a:srgbClr val="63B7C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C11E4-DF6F-4A7F-8166-6C0928D4956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B57397-DBC8-442F-899C-32637A74D403}">
      <dgm:prSet/>
      <dgm:spPr/>
      <dgm:t>
        <a:bodyPr/>
        <a:lstStyle/>
        <a:p>
          <a:r>
            <a:rPr lang="en-US" dirty="0"/>
            <a:t>Physical </a:t>
          </a:r>
        </a:p>
      </dgm:t>
    </dgm:pt>
    <dgm:pt modelId="{72BFADCF-B7B7-4AD0-8B23-74F37726C149}" type="parTrans" cxnId="{1A0FCEA3-6B48-4411-B862-B3F0DE674847}">
      <dgm:prSet/>
      <dgm:spPr/>
      <dgm:t>
        <a:bodyPr/>
        <a:lstStyle/>
        <a:p>
          <a:endParaRPr lang="en-US"/>
        </a:p>
      </dgm:t>
    </dgm:pt>
    <dgm:pt modelId="{6AC95011-BE29-43F0-BB58-9243CF6C31DA}" type="sibTrans" cxnId="{1A0FCEA3-6B48-4411-B862-B3F0DE674847}">
      <dgm:prSet/>
      <dgm:spPr/>
      <dgm:t>
        <a:bodyPr/>
        <a:lstStyle/>
        <a:p>
          <a:endParaRPr lang="en-US"/>
        </a:p>
      </dgm:t>
    </dgm:pt>
    <dgm:pt modelId="{9BBDA4F3-E429-4AD3-BBE6-829F2BD81942}">
      <dgm:prSet/>
      <dgm:spPr/>
      <dgm:t>
        <a:bodyPr/>
        <a:lstStyle/>
        <a:p>
          <a:r>
            <a:rPr lang="en-US" dirty="0"/>
            <a:t>Spiritual</a:t>
          </a:r>
        </a:p>
      </dgm:t>
    </dgm:pt>
    <dgm:pt modelId="{9099D8C7-8180-407C-B550-3D9D2F8FC6EE}" type="parTrans" cxnId="{5FF6E0A3-72B5-4ED5-BED2-C919D2AC1614}">
      <dgm:prSet/>
      <dgm:spPr/>
      <dgm:t>
        <a:bodyPr/>
        <a:lstStyle/>
        <a:p>
          <a:endParaRPr lang="en-US"/>
        </a:p>
      </dgm:t>
    </dgm:pt>
    <dgm:pt modelId="{A195EBA2-DA43-40A9-B5C2-540308353249}" type="sibTrans" cxnId="{5FF6E0A3-72B5-4ED5-BED2-C919D2AC1614}">
      <dgm:prSet/>
      <dgm:spPr/>
      <dgm:t>
        <a:bodyPr/>
        <a:lstStyle/>
        <a:p>
          <a:endParaRPr lang="en-US"/>
        </a:p>
      </dgm:t>
    </dgm:pt>
    <dgm:pt modelId="{626C32E1-7B09-4C9B-8E23-0098D6EE4DFC}">
      <dgm:prSet/>
      <dgm:spPr/>
      <dgm:t>
        <a:bodyPr/>
        <a:lstStyle/>
        <a:p>
          <a:r>
            <a:rPr lang="en-US" dirty="0"/>
            <a:t>Intellectual</a:t>
          </a:r>
        </a:p>
      </dgm:t>
    </dgm:pt>
    <dgm:pt modelId="{98B26843-3F85-4169-B1D1-E33FE9C63B53}" type="parTrans" cxnId="{92D9AC05-4C78-4BE9-8779-0DF24FA6E9C2}">
      <dgm:prSet/>
      <dgm:spPr/>
      <dgm:t>
        <a:bodyPr/>
        <a:lstStyle/>
        <a:p>
          <a:endParaRPr lang="en-US"/>
        </a:p>
      </dgm:t>
    </dgm:pt>
    <dgm:pt modelId="{0BCE643D-75F9-4480-BC21-FDD24EAFF109}" type="sibTrans" cxnId="{92D9AC05-4C78-4BE9-8779-0DF24FA6E9C2}">
      <dgm:prSet/>
      <dgm:spPr/>
      <dgm:t>
        <a:bodyPr/>
        <a:lstStyle/>
        <a:p>
          <a:endParaRPr lang="en-US"/>
        </a:p>
      </dgm:t>
    </dgm:pt>
    <dgm:pt modelId="{79511D19-5E0B-44A6-943D-7CC37B4DE266}">
      <dgm:prSet/>
      <dgm:spPr/>
      <dgm:t>
        <a:bodyPr/>
        <a:lstStyle/>
        <a:p>
          <a:r>
            <a:rPr lang="en-US" dirty="0"/>
            <a:t>Social</a:t>
          </a:r>
        </a:p>
      </dgm:t>
    </dgm:pt>
    <dgm:pt modelId="{6E365474-B1B9-47F4-AA25-046F1BE749DB}" type="parTrans" cxnId="{368F7AAD-63A7-4F78-B2C8-C4241F5EE900}">
      <dgm:prSet/>
      <dgm:spPr/>
      <dgm:t>
        <a:bodyPr/>
        <a:lstStyle/>
        <a:p>
          <a:endParaRPr lang="en-US"/>
        </a:p>
      </dgm:t>
    </dgm:pt>
    <dgm:pt modelId="{193C3569-8172-46B2-9580-753F789B3251}" type="sibTrans" cxnId="{368F7AAD-63A7-4F78-B2C8-C4241F5EE900}">
      <dgm:prSet/>
      <dgm:spPr/>
      <dgm:t>
        <a:bodyPr/>
        <a:lstStyle/>
        <a:p>
          <a:endParaRPr lang="en-US"/>
        </a:p>
      </dgm:t>
    </dgm:pt>
    <dgm:pt modelId="{28070260-410E-449F-BBF3-82C607BEC196}">
      <dgm:prSet/>
      <dgm:spPr/>
      <dgm:t>
        <a:bodyPr/>
        <a:lstStyle/>
        <a:p>
          <a:r>
            <a:rPr lang="en-US" dirty="0"/>
            <a:t>Emotional</a:t>
          </a:r>
        </a:p>
      </dgm:t>
    </dgm:pt>
    <dgm:pt modelId="{1CD8FC3D-71A1-4F15-B6E7-E1831666B18F}" type="parTrans" cxnId="{6CECA648-EF86-4A3A-8571-4BD939C311CA}">
      <dgm:prSet/>
      <dgm:spPr/>
      <dgm:t>
        <a:bodyPr/>
        <a:lstStyle/>
        <a:p>
          <a:endParaRPr lang="en-US"/>
        </a:p>
      </dgm:t>
    </dgm:pt>
    <dgm:pt modelId="{90AC0950-3F5A-469D-8277-CD2E65D51A50}" type="sibTrans" cxnId="{6CECA648-EF86-4A3A-8571-4BD939C311CA}">
      <dgm:prSet/>
      <dgm:spPr/>
      <dgm:t>
        <a:bodyPr/>
        <a:lstStyle/>
        <a:p>
          <a:endParaRPr lang="en-US"/>
        </a:p>
      </dgm:t>
    </dgm:pt>
    <dgm:pt modelId="{2845EB0C-A208-45DE-82A5-1F7E03C50837}" type="pres">
      <dgm:prSet presAssocID="{2B1C11E4-DF6F-4A7F-8166-6C0928D4956D}" presName="diagram" presStyleCnt="0">
        <dgm:presLayoutVars>
          <dgm:dir/>
          <dgm:resizeHandles val="exact"/>
        </dgm:presLayoutVars>
      </dgm:prSet>
      <dgm:spPr/>
    </dgm:pt>
    <dgm:pt modelId="{2DCA211C-BAE3-40C3-AD8E-DD1C51B0C20F}" type="pres">
      <dgm:prSet presAssocID="{6DB57397-DBC8-442F-899C-32637A74D403}" presName="node" presStyleLbl="node1" presStyleIdx="0" presStyleCnt="5">
        <dgm:presLayoutVars>
          <dgm:bulletEnabled val="1"/>
        </dgm:presLayoutVars>
      </dgm:prSet>
      <dgm:spPr/>
    </dgm:pt>
    <dgm:pt modelId="{9DA97664-D1D5-41CC-92B2-C11038DFA47C}" type="pres">
      <dgm:prSet presAssocID="{6AC95011-BE29-43F0-BB58-9243CF6C31DA}" presName="sibTrans" presStyleCnt="0"/>
      <dgm:spPr/>
    </dgm:pt>
    <dgm:pt modelId="{E5B4A43F-BAFD-42F9-9B2B-E4C69C30CC54}" type="pres">
      <dgm:prSet presAssocID="{9BBDA4F3-E429-4AD3-BBE6-829F2BD81942}" presName="node" presStyleLbl="node1" presStyleIdx="1" presStyleCnt="5">
        <dgm:presLayoutVars>
          <dgm:bulletEnabled val="1"/>
        </dgm:presLayoutVars>
      </dgm:prSet>
      <dgm:spPr/>
    </dgm:pt>
    <dgm:pt modelId="{9AC6DCAA-F837-4A80-B5A3-3917D5ECB63B}" type="pres">
      <dgm:prSet presAssocID="{A195EBA2-DA43-40A9-B5C2-540308353249}" presName="sibTrans" presStyleCnt="0"/>
      <dgm:spPr/>
    </dgm:pt>
    <dgm:pt modelId="{A5146C12-AF10-427F-A547-5F3FF5B55AB6}" type="pres">
      <dgm:prSet presAssocID="{626C32E1-7B09-4C9B-8E23-0098D6EE4DFC}" presName="node" presStyleLbl="node1" presStyleIdx="2" presStyleCnt="5">
        <dgm:presLayoutVars>
          <dgm:bulletEnabled val="1"/>
        </dgm:presLayoutVars>
      </dgm:prSet>
      <dgm:spPr/>
    </dgm:pt>
    <dgm:pt modelId="{19B20A6B-7E7E-4CEE-898E-EC029DCF33BE}" type="pres">
      <dgm:prSet presAssocID="{0BCE643D-75F9-4480-BC21-FDD24EAFF109}" presName="sibTrans" presStyleCnt="0"/>
      <dgm:spPr/>
    </dgm:pt>
    <dgm:pt modelId="{2BF8233B-FE89-4262-B6BE-76D159E76EB4}" type="pres">
      <dgm:prSet presAssocID="{79511D19-5E0B-44A6-943D-7CC37B4DE266}" presName="node" presStyleLbl="node1" presStyleIdx="3" presStyleCnt="5">
        <dgm:presLayoutVars>
          <dgm:bulletEnabled val="1"/>
        </dgm:presLayoutVars>
      </dgm:prSet>
      <dgm:spPr/>
    </dgm:pt>
    <dgm:pt modelId="{8696D681-FAF5-44A6-8361-AB7CFF05CEAD}" type="pres">
      <dgm:prSet presAssocID="{193C3569-8172-46B2-9580-753F789B3251}" presName="sibTrans" presStyleCnt="0"/>
      <dgm:spPr/>
    </dgm:pt>
    <dgm:pt modelId="{933B3A67-50BC-4811-A47C-809EA70A96FA}" type="pres">
      <dgm:prSet presAssocID="{28070260-410E-449F-BBF3-82C607BEC196}" presName="node" presStyleLbl="node1" presStyleIdx="4" presStyleCnt="5">
        <dgm:presLayoutVars>
          <dgm:bulletEnabled val="1"/>
        </dgm:presLayoutVars>
      </dgm:prSet>
      <dgm:spPr/>
    </dgm:pt>
  </dgm:ptLst>
  <dgm:cxnLst>
    <dgm:cxn modelId="{92D9AC05-4C78-4BE9-8779-0DF24FA6E9C2}" srcId="{2B1C11E4-DF6F-4A7F-8166-6C0928D4956D}" destId="{626C32E1-7B09-4C9B-8E23-0098D6EE4DFC}" srcOrd="2" destOrd="0" parTransId="{98B26843-3F85-4169-B1D1-E33FE9C63B53}" sibTransId="{0BCE643D-75F9-4480-BC21-FDD24EAFF109}"/>
    <dgm:cxn modelId="{639D032D-E92E-442C-9B75-81525751503F}" type="presOf" srcId="{79511D19-5E0B-44A6-943D-7CC37B4DE266}" destId="{2BF8233B-FE89-4262-B6BE-76D159E76EB4}" srcOrd="0" destOrd="0" presId="urn:microsoft.com/office/officeart/2005/8/layout/default"/>
    <dgm:cxn modelId="{6CECA648-EF86-4A3A-8571-4BD939C311CA}" srcId="{2B1C11E4-DF6F-4A7F-8166-6C0928D4956D}" destId="{28070260-410E-449F-BBF3-82C607BEC196}" srcOrd="4" destOrd="0" parTransId="{1CD8FC3D-71A1-4F15-B6E7-E1831666B18F}" sibTransId="{90AC0950-3F5A-469D-8277-CD2E65D51A50}"/>
    <dgm:cxn modelId="{A9854F74-2E16-464C-A399-3D86A10742F1}" type="presOf" srcId="{28070260-410E-449F-BBF3-82C607BEC196}" destId="{933B3A67-50BC-4811-A47C-809EA70A96FA}" srcOrd="0" destOrd="0" presId="urn:microsoft.com/office/officeart/2005/8/layout/default"/>
    <dgm:cxn modelId="{5BD7E774-E9BF-4D32-83E6-C1697E0B833B}" type="presOf" srcId="{626C32E1-7B09-4C9B-8E23-0098D6EE4DFC}" destId="{A5146C12-AF10-427F-A547-5F3FF5B55AB6}" srcOrd="0" destOrd="0" presId="urn:microsoft.com/office/officeart/2005/8/layout/default"/>
    <dgm:cxn modelId="{45F20F55-8F22-4C6A-8160-0D44DDF4C82A}" type="presOf" srcId="{6DB57397-DBC8-442F-899C-32637A74D403}" destId="{2DCA211C-BAE3-40C3-AD8E-DD1C51B0C20F}" srcOrd="0" destOrd="0" presId="urn:microsoft.com/office/officeart/2005/8/layout/default"/>
    <dgm:cxn modelId="{1A0FCEA3-6B48-4411-B862-B3F0DE674847}" srcId="{2B1C11E4-DF6F-4A7F-8166-6C0928D4956D}" destId="{6DB57397-DBC8-442F-899C-32637A74D403}" srcOrd="0" destOrd="0" parTransId="{72BFADCF-B7B7-4AD0-8B23-74F37726C149}" sibTransId="{6AC95011-BE29-43F0-BB58-9243CF6C31DA}"/>
    <dgm:cxn modelId="{5FF6E0A3-72B5-4ED5-BED2-C919D2AC1614}" srcId="{2B1C11E4-DF6F-4A7F-8166-6C0928D4956D}" destId="{9BBDA4F3-E429-4AD3-BBE6-829F2BD81942}" srcOrd="1" destOrd="0" parTransId="{9099D8C7-8180-407C-B550-3D9D2F8FC6EE}" sibTransId="{A195EBA2-DA43-40A9-B5C2-540308353249}"/>
    <dgm:cxn modelId="{368F7AAD-63A7-4F78-B2C8-C4241F5EE900}" srcId="{2B1C11E4-DF6F-4A7F-8166-6C0928D4956D}" destId="{79511D19-5E0B-44A6-943D-7CC37B4DE266}" srcOrd="3" destOrd="0" parTransId="{6E365474-B1B9-47F4-AA25-046F1BE749DB}" sibTransId="{193C3569-8172-46B2-9580-753F789B3251}"/>
    <dgm:cxn modelId="{14996ADC-7EBD-40D2-884F-139D70F9E56B}" type="presOf" srcId="{2B1C11E4-DF6F-4A7F-8166-6C0928D4956D}" destId="{2845EB0C-A208-45DE-82A5-1F7E03C50837}" srcOrd="0" destOrd="0" presId="urn:microsoft.com/office/officeart/2005/8/layout/default"/>
    <dgm:cxn modelId="{C2AC24E6-013B-4CFD-A70A-05708F785F80}" type="presOf" srcId="{9BBDA4F3-E429-4AD3-BBE6-829F2BD81942}" destId="{E5B4A43F-BAFD-42F9-9B2B-E4C69C30CC54}" srcOrd="0" destOrd="0" presId="urn:microsoft.com/office/officeart/2005/8/layout/default"/>
    <dgm:cxn modelId="{EB9106AE-B618-4B98-9F98-DAC62D882AF8}" type="presParOf" srcId="{2845EB0C-A208-45DE-82A5-1F7E03C50837}" destId="{2DCA211C-BAE3-40C3-AD8E-DD1C51B0C20F}" srcOrd="0" destOrd="0" presId="urn:microsoft.com/office/officeart/2005/8/layout/default"/>
    <dgm:cxn modelId="{A0D036E8-A70A-4668-A547-3B57D63839E8}" type="presParOf" srcId="{2845EB0C-A208-45DE-82A5-1F7E03C50837}" destId="{9DA97664-D1D5-41CC-92B2-C11038DFA47C}" srcOrd="1" destOrd="0" presId="urn:microsoft.com/office/officeart/2005/8/layout/default"/>
    <dgm:cxn modelId="{A5E9A7EC-A0C7-4ABF-B9CA-52816704F199}" type="presParOf" srcId="{2845EB0C-A208-45DE-82A5-1F7E03C50837}" destId="{E5B4A43F-BAFD-42F9-9B2B-E4C69C30CC54}" srcOrd="2" destOrd="0" presId="urn:microsoft.com/office/officeart/2005/8/layout/default"/>
    <dgm:cxn modelId="{4663E552-36F4-4A1F-B40A-1DFBC565C66F}" type="presParOf" srcId="{2845EB0C-A208-45DE-82A5-1F7E03C50837}" destId="{9AC6DCAA-F837-4A80-B5A3-3917D5ECB63B}" srcOrd="3" destOrd="0" presId="urn:microsoft.com/office/officeart/2005/8/layout/default"/>
    <dgm:cxn modelId="{DAC00C6C-533B-4012-A6C8-BF4B79B1EF1B}" type="presParOf" srcId="{2845EB0C-A208-45DE-82A5-1F7E03C50837}" destId="{A5146C12-AF10-427F-A547-5F3FF5B55AB6}" srcOrd="4" destOrd="0" presId="urn:microsoft.com/office/officeart/2005/8/layout/default"/>
    <dgm:cxn modelId="{5F0BFB73-57C6-43B0-AAAF-454B25C02F56}" type="presParOf" srcId="{2845EB0C-A208-45DE-82A5-1F7E03C50837}" destId="{19B20A6B-7E7E-4CEE-898E-EC029DCF33BE}" srcOrd="5" destOrd="0" presId="urn:microsoft.com/office/officeart/2005/8/layout/default"/>
    <dgm:cxn modelId="{DBC60829-2289-47B3-9005-B0A2C8D5A3E1}" type="presParOf" srcId="{2845EB0C-A208-45DE-82A5-1F7E03C50837}" destId="{2BF8233B-FE89-4262-B6BE-76D159E76EB4}" srcOrd="6" destOrd="0" presId="urn:microsoft.com/office/officeart/2005/8/layout/default"/>
    <dgm:cxn modelId="{2FC6BE86-5944-4D8E-9302-474C615F0F93}" type="presParOf" srcId="{2845EB0C-A208-45DE-82A5-1F7E03C50837}" destId="{8696D681-FAF5-44A6-8361-AB7CFF05CEAD}" srcOrd="7" destOrd="0" presId="urn:microsoft.com/office/officeart/2005/8/layout/default"/>
    <dgm:cxn modelId="{88429C36-E41D-4E07-B85C-5D2781720AC3}" type="presParOf" srcId="{2845EB0C-A208-45DE-82A5-1F7E03C50837}" destId="{933B3A67-50BC-4811-A47C-809EA70A96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A211C-BAE3-40C3-AD8E-DD1C51B0C20F}">
      <dsp:nvSpPr>
        <dsp:cNvPr id="0" name=""/>
        <dsp:cNvSpPr/>
      </dsp:nvSpPr>
      <dsp:spPr>
        <a:xfrm>
          <a:off x="307265" y="2091"/>
          <a:ext cx="3222016" cy="19332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Physical </a:t>
          </a:r>
        </a:p>
      </dsp:txBody>
      <dsp:txXfrm>
        <a:off x="307265" y="2091"/>
        <a:ext cx="3222016" cy="1933209"/>
      </dsp:txXfrm>
    </dsp:sp>
    <dsp:sp modelId="{E5B4A43F-BAFD-42F9-9B2B-E4C69C30CC54}">
      <dsp:nvSpPr>
        <dsp:cNvPr id="0" name=""/>
        <dsp:cNvSpPr/>
      </dsp:nvSpPr>
      <dsp:spPr>
        <a:xfrm>
          <a:off x="3851483" y="2091"/>
          <a:ext cx="3222016" cy="1933209"/>
        </a:xfrm>
        <a:prstGeom prst="rect">
          <a:avLst/>
        </a:prstGeom>
        <a:solidFill>
          <a:schemeClr val="accent2">
            <a:hueOff val="2101221"/>
            <a:satOff val="-2319"/>
            <a:lumOff val="-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Spiritual</a:t>
          </a:r>
        </a:p>
      </dsp:txBody>
      <dsp:txXfrm>
        <a:off x="3851483" y="2091"/>
        <a:ext cx="3222016" cy="1933209"/>
      </dsp:txXfrm>
    </dsp:sp>
    <dsp:sp modelId="{A5146C12-AF10-427F-A547-5F3FF5B55AB6}">
      <dsp:nvSpPr>
        <dsp:cNvPr id="0" name=""/>
        <dsp:cNvSpPr/>
      </dsp:nvSpPr>
      <dsp:spPr>
        <a:xfrm>
          <a:off x="7395701" y="2091"/>
          <a:ext cx="3222016" cy="1933209"/>
        </a:xfrm>
        <a:prstGeom prst="rect">
          <a:avLst/>
        </a:prstGeom>
        <a:solidFill>
          <a:schemeClr val="accent2">
            <a:hueOff val="4202442"/>
            <a:satOff val="-4638"/>
            <a:lumOff val="-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Intellectual</a:t>
          </a:r>
        </a:p>
      </dsp:txBody>
      <dsp:txXfrm>
        <a:off x="7395701" y="2091"/>
        <a:ext cx="3222016" cy="1933209"/>
      </dsp:txXfrm>
    </dsp:sp>
    <dsp:sp modelId="{2BF8233B-FE89-4262-B6BE-76D159E76EB4}">
      <dsp:nvSpPr>
        <dsp:cNvPr id="0" name=""/>
        <dsp:cNvSpPr/>
      </dsp:nvSpPr>
      <dsp:spPr>
        <a:xfrm>
          <a:off x="2079374" y="2257503"/>
          <a:ext cx="3222016" cy="1933209"/>
        </a:xfrm>
        <a:prstGeom prst="rect">
          <a:avLst/>
        </a:prstGeom>
        <a:solidFill>
          <a:schemeClr val="accent2">
            <a:hueOff val="6303663"/>
            <a:satOff val="-6956"/>
            <a:lumOff val="-1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Social</a:t>
          </a:r>
        </a:p>
      </dsp:txBody>
      <dsp:txXfrm>
        <a:off x="2079374" y="2257503"/>
        <a:ext cx="3222016" cy="1933209"/>
      </dsp:txXfrm>
    </dsp:sp>
    <dsp:sp modelId="{933B3A67-50BC-4811-A47C-809EA70A96FA}">
      <dsp:nvSpPr>
        <dsp:cNvPr id="0" name=""/>
        <dsp:cNvSpPr/>
      </dsp:nvSpPr>
      <dsp:spPr>
        <a:xfrm>
          <a:off x="5623592" y="2257503"/>
          <a:ext cx="3222016" cy="1933209"/>
        </a:xfrm>
        <a:prstGeom prst="rect">
          <a:avLst/>
        </a:prstGeom>
        <a:solidFill>
          <a:schemeClr val="accent2">
            <a:hueOff val="8404884"/>
            <a:satOff val="-9275"/>
            <a:lumOff val="-18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Emotional</a:t>
          </a:r>
        </a:p>
      </dsp:txBody>
      <dsp:txXfrm>
        <a:off x="5623592" y="2257503"/>
        <a:ext cx="3222016" cy="1933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10/27/2025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1CE0A-6D5C-2FE5-B344-FB9A164C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9A89B-C7AB-F59C-9AB3-7EEA4E8C9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0420DB-3061-4D6B-6DAE-867C860B1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Wow – 7 people to investigate complaints and hear cases that must be fun!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A9AD5-B979-1451-3A7E-7E83B2DB1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141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Coffee, yes.  Kitchen &amp; cat, 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17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complaints of late clearly drafted by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237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hop.org/p/books/atomic-habits-an-easy-proven-way-to-build-good-habits-break-bad-ones-james-clear/12117739?ean=9780735211292" TargetMode="External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2/03/30/wellness-wednesday-40-tips-with-at-least-1-for-everyone/" TargetMode="Externa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5/05/05/take-the-sleep-squad-challenge/" TargetMode="External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5/05/06/to-me-when-it-comes-to-spiritual-well-being-to-each-their-own/" TargetMode="External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5/05/06/to-me-when-it-comes-to-spiritual-well-being-to-each-their-own/" TargetMode="Externa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x19zlY4o2s" TargetMode="External"/><Relationship Id="rId2" Type="http://schemas.openxmlformats.org/officeDocument/2006/relationships/hyperlink" Target="https://vtbarcounsel.wordpress.com/2025/05/07/nourish-your-intellectual-well-being-by-engaging-challenging-yourself-to-grow/" TargetMode="External"/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vtbarcounsel.wordpress.com/2025/05/08/improve-well-being-by-making-connections/" TargetMode="External"/><Relationship Id="rId2" Type="http://schemas.openxmlformats.org/officeDocument/2006/relationships/hyperlink" Target="https://yorkspace.library.yorku.ca/server/api/core/bitstreams/feb55470-f633-4778-80a7-900d233824f5/content" TargetMode="External"/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zFO9rhiEmo?si=AV1fqOV4HU7_cvE9" TargetMode="External"/><Relationship Id="rId2" Type="http://schemas.openxmlformats.org/officeDocument/2006/relationships/hyperlink" Target="https://vtbarcounsel.wordpress.com/2017/07/26/w-i-n-your-3-feet-of-influence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18/11/28/wellness-wednesday-youre-not-an-impostor/" TargetMode="External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Kennedy@vtcourts.gov" TargetMode="External"/><Relationship Id="rId2" Type="http://schemas.openxmlformats.org/officeDocument/2006/relationships/hyperlink" Target="mailto:mkennedy@vtbarcounsel.or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tbarcounsel.wordpres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18/04/06/five-for-friday-112/" TargetMode="Externa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montjudiciary.org/sites/default/files/documents/VJCAIC%20First%20Annual%20Report%20-%20Appendices%20%28final%29.pdf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tbarcounsel.wordpress.com/2025/10/16/voice-cloning-steps-to-protect-against-fraudulent-communica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1/06/16/a-lawyers-professional-obligation-to-provide-candid-legal-advice/" TargetMode="Externa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vtbarcounsel.wordpress.com/the-wellness-wednesday-posts/" TargetMode="External"/><Relationship Id="rId2" Type="http://schemas.openxmlformats.org/officeDocument/2006/relationships/hyperlink" Target="https://vtbarcounsel.wordpress.com/help-resources-on-addiction-mental-health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vtbarcounsel.wordpress.com/cle-the-garage-videos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9AikPI1gR4" TargetMode="Externa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3/04/13/does-vermonts-legal-profession-have-a-civility-professionalism-problem-if-so-what-should-we-do-about/" TargetMode="Externa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17/11/07/50-resolutions-dont-be-a-jerk/" TargetMode="Externa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3/06/21/are-you-sure-that-opposing-counsel-is-being-deceitful/" TargetMode="Externa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vtbarcounsel.wordpress.com/2024/09/17/with-conflicts-keep-on-trusting-your-gut/" TargetMode="External"/><Relationship Id="rId3" Type="http://schemas.openxmlformats.org/officeDocument/2006/relationships/hyperlink" Target="https://vtbarcounsel.wordpress.com/2021/12/10/important-update-on-dont-switch-sides-and-analyzing-former-client-conflicts/" TargetMode="External"/><Relationship Id="rId7" Type="http://schemas.openxmlformats.org/officeDocument/2006/relationships/hyperlink" Target="https://vtbarcounsel.wordpress.com/2025/03/25/a-tv-show-prompts-me-to-share-thoughts-on-a-lawyers-duties-when-someone-other-than-the-client-pays-the-lawyer-to-represent-the-client/" TargetMode="External"/><Relationship Id="rId2" Type="http://schemas.openxmlformats.org/officeDocument/2006/relationships/hyperlink" Target="https://vtbarcounsel.wordpress.com/2025/08/07/a-refresher-on-conflicts-of-interest-involving-former-clients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tbarcounsel.wordpress.com/2025/08/14/conflicts-that-arise-from-an-intimate-relationship-with-opposing-counsel/" TargetMode="External"/><Relationship Id="rId5" Type="http://schemas.openxmlformats.org/officeDocument/2006/relationships/hyperlink" Target="https://vtbarcounsel.wordpress.com/2025/10/08/thoughts-on-conflict-waivers/" TargetMode="External"/><Relationship Id="rId4" Type="http://schemas.openxmlformats.org/officeDocument/2006/relationships/hyperlink" Target="https://vtbarcounsel.wordpress.com/2024/09/03/avoid-this-common-mistake-when-analyzing-a-potential-conflict-of-interest-involving-a-former-client/" TargetMode="External"/><Relationship Id="rId9" Type="http://schemas.openxmlformats.org/officeDocument/2006/relationships/hyperlink" Target="https://vtbarcounsel.wordpress.com/2024/04/04/get-smart-aba-provides-guidance-on-reasonable-measures-to-avoid-acquiring-potentially-disqualifying-information-from-a-prospective-client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5/03/13/take-care-not-to-violate-the-duty-of-confidentiality-when-moving-to-withdraw-from-representing-a-client/" TargetMode="Externa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vtbarcounsel.wordpress.com/trust-accounting-fees/" TargetMode="External"/><Relationship Id="rId2" Type="http://schemas.openxmlformats.org/officeDocument/2006/relationships/hyperlink" Target="https://vtbarcounsel.wordpress.com/2019/04/30/trust-account-tuesday-dont-commingle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lawyerwellbeing.net/2022/08/05/making-well-being-an-expectation-in-attorney-client-relationships/" TargetMode="Externa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vtbarcounsel.wordpress.com/2025/03/19/wellness-wednesday-thoughts-on-recognizing-the-signs-symptoms-and-getting-involved/" TargetMode="Externa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worklab/work-trend-index/breaking-down-infinite-workday" TargetMode="Externa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totalwellnesshealth.com/blog/escaping-the-infinite-workday-totalwellness" TargetMode="Externa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ilrunnermag.com/training/mental-training-training/the-rule-of-10-a-simple-training-tip-that-will-change-your-running/" TargetMode="Externa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ilrunnermag.com/training/mental-training-training/the-rule-of-10-a-simple-training-tip-that-will-change-your-running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Legal Ethics &amp; Professional Responsibility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7"/>
            <a:ext cx="7077456" cy="18275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New England Bar Association</a:t>
            </a:r>
          </a:p>
          <a:p>
            <a:pPr marL="0" indent="0">
              <a:buNone/>
            </a:pPr>
            <a:r>
              <a:rPr lang="en-US" sz="1600" dirty="0"/>
              <a:t>Michael Kennedy, Bar Counsel</a:t>
            </a:r>
          </a:p>
          <a:p>
            <a:pPr marL="0" indent="0">
              <a:buNone/>
            </a:pPr>
            <a:r>
              <a:rPr lang="en-US" sz="1600" dirty="0"/>
              <a:t>November 7, 2025</a:t>
            </a:r>
          </a:p>
        </p:txBody>
      </p:sp>
    </p:spTree>
    <p:extLst>
      <p:ext uri="{BB962C8B-B14F-4D97-AF65-F5344CB8AC3E}">
        <p14:creationId xmlns:p14="http://schemas.microsoft.com/office/powerpoint/2010/main" val="62094081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3ECC-6513-4E59-A932-4187560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2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9E46-71FB-4B27-A0E7-FBFA5869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 my view, an important aspect of this duty is to set reasonable expectations at the outset of the attorney-client relationship.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2022E-FC70-D181-31CD-9CF209BA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4958-992B-C177-1D58-E64F8DD8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of 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DA8F0-895A-95D8-6D90-CC9E724B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100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67D6-51D3-DFF7-5A64-C3A709B6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effectLst/>
                <a:latin typeface="Georgia" panose="02040502050405020303" pitchFamily="18" charset="0"/>
              </a:rPr>
              <a:t>“When making plans, think big. When making progress, think small, Every action you take is a vote for the kind of person you want to be.”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E1D24"/>
                </a:solidFill>
                <a:effectLst/>
                <a:latin typeface="Georgia" panose="02040502050405020303" pitchFamily="18" charset="0"/>
              </a:rPr>
              <a:t>  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 Clear, </a:t>
            </a:r>
            <a:r>
              <a:rPr lang="en-U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Atomic Habits: An Easy &amp; Proven Way to Built Good Habits &amp; Break Bad Ones (2018)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32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4FB6-8ADD-F669-35E6-9EA2CFCB8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F4A4-2A69-B79C-A82B-E5A4BBDC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Does Wellness Seem too Daunting?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21CE0-CAA1-4EE5-B880-82FDC84F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2F348-4324-410E-073A-DAABE014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ABA’s 40 Tips to Improve Wellness: There’s One for Everyone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/>
              <a:t>Blog Post (March 2022)</a:t>
            </a:r>
          </a:p>
        </p:txBody>
      </p:sp>
    </p:spTree>
    <p:extLst>
      <p:ext uri="{BB962C8B-B14F-4D97-AF65-F5344CB8AC3E}">
        <p14:creationId xmlns:p14="http://schemas.microsoft.com/office/powerpoint/2010/main" val="10390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D46EE-7AC0-C2BA-A3DE-5AC400BC9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803B-60DA-5CD4-D225-E8A4B1A8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27" y="348866"/>
            <a:ext cx="10041408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Pillars of Wellness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04FC63-D978-2F4A-6095-24E5EF0D37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5477" y="2112580"/>
          <a:ext cx="1092498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5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3042B-D244-93EE-1CF5-8F0129487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AF0D-7FB9-C7FA-453C-3BA6BCFE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29" y="294539"/>
            <a:ext cx="9893374" cy="10336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2025 Well-Being Week in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8FEA-5262-721E-D23B-1D12B69B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830" y="2318197"/>
            <a:ext cx="9721499" cy="3683358"/>
          </a:xfrm>
        </p:spPr>
        <p:txBody>
          <a:bodyPr anchor="ctr">
            <a:norm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Institute for Well-Being in Law</a:t>
            </a:r>
          </a:p>
          <a:p>
            <a:pPr marL="0" indent="0" algn="ctr" fontAlgn="base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“Social Rx”</a:t>
            </a:r>
          </a:p>
          <a:p>
            <a:pPr marL="0" indent="0" algn="ctr" fontAlgn="base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Prescriptions to Address Each of the Pillars</a:t>
            </a:r>
          </a:p>
        </p:txBody>
      </p:sp>
    </p:spTree>
    <p:extLst>
      <p:ext uri="{BB962C8B-B14F-4D97-AF65-F5344CB8AC3E}">
        <p14:creationId xmlns:p14="http://schemas.microsoft.com/office/powerpoint/2010/main" val="32805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DB768-FB56-E2EA-D955-E3CE5AB1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3A87-0A73-81E8-D60F-03E7362F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29" y="294539"/>
            <a:ext cx="9893374" cy="103366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Monday: Physical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022B-C66B-2E40-15CC-8222571B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830" y="1789471"/>
            <a:ext cx="9721499" cy="4212083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latin typeface="Baskerville Old Face" panose="02020602080505020303" pitchFamily="18" charset="0"/>
                <a:cs typeface="Calibri" panose="020F0502020204030204" pitchFamily="34" charset="0"/>
              </a:rPr>
              <a:t>IWIL:  	</a:t>
            </a:r>
            <a:r>
              <a:rPr lang="en-US" dirty="0">
                <a:latin typeface="Baskerville Old Face" panose="02020602080505020303" pitchFamily="18" charset="0"/>
                <a:cs typeface="Calibri" panose="020F0502020204030204" pitchFamily="34" charset="0"/>
              </a:rPr>
              <a:t>“Stay strong.  S</a:t>
            </a:r>
            <a:r>
              <a:rPr lang="en-US" b="0" i="0" dirty="0">
                <a:effectLst/>
                <a:latin typeface="Baskerville Old Face" panose="02020602080505020303" pitchFamily="18" charset="0"/>
              </a:rPr>
              <a:t>trive for regular activity, good diet and 		nutrition, enough sleep and recovery. . .  [and to] limit 		addictive substances and seek help for physical health 		when needed.”</a:t>
            </a:r>
          </a:p>
          <a:p>
            <a:pPr marL="0" indent="0" fontAlgn="base">
              <a:buNone/>
            </a:pPr>
            <a:endParaRPr lang="en-US" dirty="0">
              <a:latin typeface="Baskerville Old Face" panose="02020602080505020303" pitchFamily="18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Sleep Squad Challenge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endParaRPr lang="en-US" b="1" dirty="0">
              <a:latin typeface="Baskerville Old Face" panose="020206020805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16A1F-BA92-3CE4-9862-785879BA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E1B-D32B-70A5-E000-7561D6F0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29" y="294539"/>
            <a:ext cx="9893374" cy="10336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Tuesday: Spiritual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FC6-09CA-9E35-E0CC-5C5B73042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830" y="1611984"/>
            <a:ext cx="9721499" cy="4389571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MK:  		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each their own.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2822D-0420-11DF-A035-2F412333B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45EB-15C9-4E60-87E9-D9144369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Tuesday: Spiritual Well-Being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3B7567-74A1-7AF3-09EC-B53FACEE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106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84D60-19EC-47C3-C1AE-41E8F2C1D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IWIL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72B27-D4F3-9A88-D633-C92B3C9EB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Kennedy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03EDB-1355-A798-8023-EC6565F33A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goal is: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“cultivating a sense of meaning and purpose inside and outside work . . . [and] aligning our work and nonwork lives with our values, goals, and interests.”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56DD34-B38D-3E53-A16E-B56ECD5E96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latin typeface="Baskerville Old Face" panose="02020602080505020303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Blog: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each their own.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12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96F9-6D0D-95B3-56B3-66E6AE1E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Wednesday: Intellectual Well-Being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9191D-D0B1-7310-E05C-D8B23A28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107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DFB6B-0CFD-A938-8E5C-90A894E96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IWIL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0A28C-B7EE-6C24-D3B8-2E2E2B824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Kennedy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B0B45-498E-0033-E048-5C6A1BD37A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 to engage &amp; grow.</a:t>
            </a:r>
          </a:p>
          <a:p>
            <a:pPr fontAlgn="base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“engaging in creative or intellectually challenging activities that foster ongoing development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inside &amp; outside of work.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734E4-7529-6F96-6BD4-F20EF29122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latin typeface="Baskerville Old Face" panose="02020602080505020303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MK: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 Yourself to Grow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Video: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made bread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854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88E32-1C3F-4725-0EED-DE27C835C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DA1B-A98A-FB9A-CF0E-5073D8F4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Thursday: Social Well-Being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3C98C-9196-FE50-8F74-4051FC36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108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8DB24-070B-CDE3-3DAE-27FC57163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IWIL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59CE1-2C58-F822-88A4-8242B4535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Kennedy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F8D56-70BD-B56E-9D62-825B8BC24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“Feeling a sense of belonging and that one matters is the opposite of feeling lonely. It flows from 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feeling accepted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included, respected, and contributing to our work and workplaces.”</a:t>
            </a:r>
          </a:p>
          <a:p>
            <a:pPr marL="0" indent="0" algn="ctr" fontAlgn="base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Expressing Gratitude Helps You To Connect.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BD3573-F9B2-FE64-4285-A2F11F05AC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latin typeface="Baskerville Old Face" panose="02020602080505020303" pitchFamily="18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Connections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work &amp; outside of work.</a:t>
            </a:r>
          </a:p>
          <a:p>
            <a:pPr marL="0" indent="0" algn="ctr" fontAlgn="base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(Including with the Disconnected)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631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88ABE-71A6-FDAA-347A-3E3289FB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9618-27EB-CBAD-669B-ADACC760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Friday: Emotional Well-Being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D5AC8-6386-52F1-17CA-CB1903BB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109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C2ECD-776B-A849-150D-404421B5E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IWIL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5A6A5-4CD6-30F5-7D33-B905C59B3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Kennedy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EAF3E-3E36-2041-0692-E1942EC423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Well.</a:t>
            </a:r>
          </a:p>
          <a:p>
            <a:pPr marL="0" indent="0" algn="ctr" fontAlgn="base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learning to identify, understand, and manage our emotions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008DA-7C05-379A-4094-886219F6BF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latin typeface="Baskerville Old Face" panose="02020602080505020303" pitchFamily="18" charset="0"/>
              <a:cs typeface="Calibri" panose="020F0502020204030204" pitchFamily="34" charset="0"/>
            </a:endParaRPr>
          </a:p>
          <a:p>
            <a:endParaRPr lang="en-US" dirty="0">
              <a:latin typeface="Baskerville Old Face" panose="02020602080505020303" pitchFamily="18" charset="0"/>
              <a:cs typeface="Calibri" panose="020F0502020204030204" pitchFamily="34" charset="0"/>
            </a:endParaRPr>
          </a:p>
          <a:p>
            <a:endParaRPr lang="en-US" dirty="0">
              <a:latin typeface="Baskerville Old Face" panose="02020602080505020303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Blog:   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W.I.N. Your 3-Feet of Influence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Video: 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Emotional Intelligence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8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3ECC-6513-4E59-A932-4187560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2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9E46-71FB-4B27-A0E7-FBFA5869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 my view, an important aspect of this duty is to set reasonable expectations at the outset of the attorney-client relationship.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COMMUNICATION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24EBB-D576-BC4D-12BF-62A4F8320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AA6E-15A6-E916-5AAC-D1F213AC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29" y="294539"/>
            <a:ext cx="9893374" cy="10336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Stress, Anxiety,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ABBE-0019-A706-99AB-52C22DA4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830" y="2318197"/>
            <a:ext cx="9721499" cy="368335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What are the root causes?</a:t>
            </a:r>
            <a:endParaRPr lang="en-US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0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374E-51F7-469A-8AF3-51F47FC3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8832-5B9F-EFB9-FD9E-DEE258B2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29" y="294539"/>
            <a:ext cx="9893374" cy="10336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D927-EAB9-3DA0-16DB-0C55F1A0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830" y="2318197"/>
            <a:ext cx="9721499" cy="3683358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Unreasonable work expectations.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Unreasonable client expectations.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Impostor Syndrome.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blog post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Routine.  No interests or activities outside narrow scope of clients.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Loneliness/Isolation.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Compassion Fatigue/Secondary Trauma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Emotional Intelligence.</a:t>
            </a:r>
          </a:p>
        </p:txBody>
      </p:sp>
    </p:spTree>
    <p:extLst>
      <p:ext uri="{BB962C8B-B14F-4D97-AF65-F5344CB8AC3E}">
        <p14:creationId xmlns:p14="http://schemas.microsoft.com/office/powerpoint/2010/main" val="7985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E5F75-806C-442A-B3CB-5860E263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C’s – They help you avoid complaints.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C4C-F2BC-4AB6-A806-F69B05F5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Confidences</a:t>
            </a:r>
          </a:p>
          <a:p>
            <a:r>
              <a:rPr lang="en-US" dirty="0"/>
              <a:t>Conflicts</a:t>
            </a:r>
          </a:p>
          <a:p>
            <a:r>
              <a:rPr lang="en-US" dirty="0"/>
              <a:t>Candor</a:t>
            </a:r>
          </a:p>
          <a:p>
            <a:r>
              <a:rPr lang="en-US" dirty="0"/>
              <a:t>Commingling</a:t>
            </a:r>
          </a:p>
          <a:p>
            <a:r>
              <a:rPr lang="en-US" dirty="0"/>
              <a:t>Civility</a:t>
            </a:r>
          </a:p>
        </p:txBody>
      </p:sp>
    </p:spTree>
    <p:extLst>
      <p:ext uri="{BB962C8B-B14F-4D97-AF65-F5344CB8AC3E}">
        <p14:creationId xmlns:p14="http://schemas.microsoft.com/office/powerpoint/2010/main" val="12346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4FFC-4653-37A8-A3BC-A770EA4C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277CEB-2E4C-704B-CBBF-BF05967E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113</a:t>
            </a:fld>
            <a:endParaRPr lang="en-US" noProof="0" dirty="0"/>
          </a:p>
        </p:txBody>
      </p:sp>
      <p:pic>
        <p:nvPicPr>
          <p:cNvPr id="6" name="Content Placeholder 5" descr="Logo, company name&#10;&#10;AI-generated content may be incorrect.">
            <a:extLst>
              <a:ext uri="{FF2B5EF4-FFF2-40B4-BE49-F238E27FC236}">
                <a16:creationId xmlns:a16="http://schemas.microsoft.com/office/drawing/2014/main" id="{B4B00AD3-B13F-AF5B-BD96-50808A281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789" y="1905166"/>
            <a:ext cx="3962400" cy="4236720"/>
          </a:xfrm>
        </p:spPr>
      </p:pic>
    </p:spTree>
    <p:extLst>
      <p:ext uri="{BB962C8B-B14F-4D97-AF65-F5344CB8AC3E}">
        <p14:creationId xmlns:p14="http://schemas.microsoft.com/office/powerpoint/2010/main" val="19283124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54A9B-9BE8-25EC-B827-1E4906910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DCB5-9377-84D0-EB96-F047C3DE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signs. Get checked.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E3CE0-5A07-FC75-CE27-D20DFFC3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114</a:t>
            </a:fld>
            <a:endParaRPr lang="en-US" noProof="0" dirty="0"/>
          </a:p>
        </p:txBody>
      </p:sp>
      <p:pic>
        <p:nvPicPr>
          <p:cNvPr id="12" name="Content Placeholder 11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75AC6E74-92EC-E0BD-87FC-C9F8061F4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418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4146767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Closing Thoughts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89AF222-A19F-550A-6A82-CF373614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115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Competence means curiosity.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Ethics means owning your choices.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Well-being means remembering you’re a person first.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Technology means opportunity — if used wisely.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Saul Goodman said: “You never really know what kind of lawyer you are until you’re tested.”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5301101-0064-16CB-4A97-106FF63D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116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Michael Kennedy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Vermont Bar Counsel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mkennedy@vtbarcounsel.org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Ethical Grounds Blog: vtbarcounsel.wordpress.com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Do good work. Be kind. And maybe go for a run.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3BB07-EEE4-C70D-04E0-2076C24E5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5F3640-D912-18C5-4548-FCF3D39379FB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spc="-7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But for the email, ChatGPT nailed it!  </a:t>
            </a: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E666C60-03E3-6D85-47CA-FC94D987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117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142D9-3B76-DA95-0760-6001F98C5A13}"/>
              </a:ext>
            </a:extLst>
          </p:cNvPr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Michael Kennedy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Vermont Bar Counsel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  <a:hlinkClick r:id="rId2"/>
              </a:rPr>
              <a:t>mkennedy@vtbarcounsel.org</a:t>
            </a:r>
            <a:r>
              <a:rPr lang="en-US" sz="2800" dirty="0">
                <a:solidFill>
                  <a:schemeClr val="bg1"/>
                </a:solidFill>
              </a:rPr>
              <a:t>  (actual: </a:t>
            </a:r>
            <a:r>
              <a:rPr lang="en-US" sz="2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Michael.Kennedy@vtcourts.gov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Ethical Grounds Blog: vtbarcounsel.wordpress.com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Do good work. Be kind. And maybe go for a run.</a:t>
            </a:r>
          </a:p>
        </p:txBody>
      </p:sp>
    </p:spTree>
    <p:extLst>
      <p:ext uri="{BB962C8B-B14F-4D97-AF65-F5344CB8AC3E}">
        <p14:creationId xmlns:p14="http://schemas.microsoft.com/office/powerpoint/2010/main" val="42470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3ECC-6513-4E59-A932-4187560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3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9E46-71FB-4B27-A0E7-FBFA5869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624518"/>
            <a:ext cx="11215235" cy="84145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STFU">
            <a:extLst>
              <a:ext uri="{FF2B5EF4-FFF2-40B4-BE49-F238E27FC236}">
                <a16:creationId xmlns:a16="http://schemas.microsoft.com/office/drawing/2014/main" id="{2AA9A529-5893-8184-2CB0-8E0B70F2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18" y="1803860"/>
            <a:ext cx="2714926" cy="27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3ECC-6513-4E59-A932-4187560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9E46-71FB-4B27-A0E7-FBFA5869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624518"/>
            <a:ext cx="11215235" cy="84145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STFU">
            <a:extLst>
              <a:ext uri="{FF2B5EF4-FFF2-40B4-BE49-F238E27FC236}">
                <a16:creationId xmlns:a16="http://schemas.microsoft.com/office/drawing/2014/main" id="{2AA9A529-5893-8184-2CB0-8E0B70F2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18" y="1803860"/>
            <a:ext cx="2714926" cy="27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3ECC-6513-4E59-A932-4187560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4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9E46-71FB-4B27-A0E7-FBFA5869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Trust your gut.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it feels like one, it probably is.</a:t>
            </a:r>
          </a:p>
        </p:txBody>
      </p:sp>
    </p:spTree>
    <p:extLst>
      <p:ext uri="{BB962C8B-B14F-4D97-AF65-F5344CB8AC3E}">
        <p14:creationId xmlns:p14="http://schemas.microsoft.com/office/powerpoint/2010/main" val="40377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3ECC-6513-4E59-A932-4187560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4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9E46-71FB-4B27-A0E7-FBFA5869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Trust your gut.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it feels like one, it probably is.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CONFLICTS</a:t>
            </a:r>
          </a:p>
        </p:txBody>
      </p:sp>
    </p:spTree>
    <p:extLst>
      <p:ext uri="{BB962C8B-B14F-4D97-AF65-F5344CB8AC3E}">
        <p14:creationId xmlns:p14="http://schemas.microsoft.com/office/powerpoint/2010/main" val="31936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2234-8AEB-4481-843A-24FB8C96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369332"/>
          </a:xfrm>
        </p:spPr>
        <p:txBody>
          <a:bodyPr/>
          <a:lstStyle/>
          <a:p>
            <a:r>
              <a:rPr lang="en-US" sz="2000" dirty="0"/>
              <a:t>Question 5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E368-ABCA-43FF-B084-2D60A99E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dealing with a tribunal, complying with this duty is required even if compliance will adversely affect a client’s interests. </a:t>
            </a:r>
          </a:p>
          <a:p>
            <a:endParaRPr lang="en-US" sz="2400" dirty="0"/>
          </a:p>
          <a:p>
            <a:r>
              <a:rPr lang="en-US" sz="2400" dirty="0"/>
              <a:t>This C is somewhat relaxed when dealing with opposing counsel.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2234-8AEB-4481-843A-24FB8C96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369332"/>
          </a:xfrm>
        </p:spPr>
        <p:txBody>
          <a:bodyPr/>
          <a:lstStyle/>
          <a:p>
            <a:r>
              <a:rPr lang="en-US" sz="2000" dirty="0"/>
              <a:t>Question 5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E368-ABCA-43FF-B084-2D60A99E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dealing with a tribunal, complying with this duty is required even if compliance will adversely affect a client’s interests. </a:t>
            </a:r>
          </a:p>
          <a:p>
            <a:endParaRPr lang="en-US" sz="2400" dirty="0"/>
          </a:p>
          <a:p>
            <a:r>
              <a:rPr lang="en-US" sz="2400" dirty="0"/>
              <a:t>This C is somewhat relaxed when dealing with opposing counsel.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CANDOR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480B-6C43-4168-95B4-3C8C7E54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424732"/>
          </a:xfrm>
        </p:spPr>
        <p:txBody>
          <a:bodyPr/>
          <a:lstStyle/>
          <a:p>
            <a:r>
              <a:rPr lang="en-US" sz="2400" dirty="0"/>
              <a:t>Question 6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4779-FA83-480F-87E4-7ACFFDC4B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This word does not appear in the trust accounting rules.  However, the Vermont Supreme Court has made clear that a lawyer who commits this violation will receive public discipline.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480B-6C43-4168-95B4-3C8C7E54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424732"/>
          </a:xfrm>
        </p:spPr>
        <p:txBody>
          <a:bodyPr/>
          <a:lstStyle/>
          <a:p>
            <a:r>
              <a:rPr lang="en-US" sz="2400" dirty="0"/>
              <a:t>Question 6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4779-FA83-480F-87E4-7ACFFDC4B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This word does not appear in the trust accounting rules.  However, the Vermont Supreme Court has made clear that a lawyer who commits this violation will receive public discipline.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COMMINGLING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E7C0-58AC-4F2E-8A10-62644A53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9B13-365D-436D-B8C2-460799733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A.	Vermont Bar Counsel</a:t>
            </a:r>
          </a:p>
          <a:p>
            <a:r>
              <a:rPr lang="en-US" dirty="0"/>
              <a:t>B.  	7 Cs of Legal Ethics</a:t>
            </a:r>
          </a:p>
          <a:p>
            <a:r>
              <a:rPr lang="en-US" dirty="0"/>
              <a:t>C.	Chat GPT as Mike Kennedy</a:t>
            </a:r>
          </a:p>
          <a:p>
            <a:r>
              <a:rPr lang="en-US" dirty="0"/>
              <a:t>D.	Open Mic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	802-238-4001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74C9-DCEF-408B-85CD-195F10FC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369332"/>
          </a:xfrm>
        </p:spPr>
        <p:txBody>
          <a:bodyPr/>
          <a:lstStyle/>
          <a:p>
            <a:r>
              <a:rPr lang="en-US" sz="2000" dirty="0"/>
              <a:t>Question 7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DFAF-4F2F-47E7-A24A-D5077BB7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This word does not appear in the Rules of Professional Conduct.  Too bad.  In my opinion, a lack of this “c” contributes to stress, anxiety, and burnout that are plaguing the profession.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74C9-DCEF-408B-85CD-195F10FC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369332"/>
          </a:xfrm>
        </p:spPr>
        <p:txBody>
          <a:bodyPr/>
          <a:lstStyle/>
          <a:p>
            <a:r>
              <a:rPr lang="en-US" sz="2000" dirty="0"/>
              <a:t>Question 7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DFAF-4F2F-47E7-A24A-D5077BB7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This word does not appear in the Rules of Professional Conduct.  Too bad.  In my opinion, a lack of this “c” contributes to stress, anxiety, and burnout that are plaguing the profession.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CIVILITY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AD51-8E7D-47AE-9D10-2CC48A3B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Vermont, Professionalism, and the 7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8EEA-CE2A-4FA3-8A42-43E9D2AF2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Conflicts</a:t>
            </a:r>
          </a:p>
          <a:p>
            <a:r>
              <a:rPr lang="en-US" dirty="0"/>
              <a:t>Candor</a:t>
            </a:r>
          </a:p>
          <a:p>
            <a:r>
              <a:rPr lang="en-US" dirty="0"/>
              <a:t>Commingling</a:t>
            </a:r>
          </a:p>
          <a:p>
            <a:r>
              <a:rPr lang="en-US" dirty="0"/>
              <a:t>Civility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3D73-B4D0-3515-CC46-E1026592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 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CC00E-3665-E94D-D74A-752543DD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80E16-5F13-2EBC-B39A-4FB4C430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dirty="0"/>
              <a:t>Chat GPT as Mike Kennedy</a:t>
            </a:r>
          </a:p>
        </p:txBody>
      </p:sp>
    </p:spTree>
    <p:extLst>
      <p:ext uri="{BB962C8B-B14F-4D97-AF65-F5344CB8AC3E}">
        <p14:creationId xmlns:p14="http://schemas.microsoft.com/office/powerpoint/2010/main" val="2994337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B07-916B-C1FC-5F75-9CC59C05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CAUTION!!!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1F728-4338-3029-09E4-1A9DDBFA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C02CC-5665-97BE-6646-36B0C078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If a slide looks like this, Mike Kennedy created it.</a:t>
            </a:r>
          </a:p>
        </p:txBody>
      </p:sp>
    </p:spTree>
    <p:extLst>
      <p:ext uri="{BB962C8B-B14F-4D97-AF65-F5344CB8AC3E}">
        <p14:creationId xmlns:p14="http://schemas.microsoft.com/office/powerpoint/2010/main" val="29564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1606C-3374-41C2-5135-AD87F5BF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BDCA-A847-8BF3-95BE-748871AE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CAUTION!!!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DDB7D-39D8-9662-E8D6-151D9532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4AD64-E3BB-5236-8602-4ACFDAA0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If a slide looks like this, ChatGPT created it.</a:t>
            </a:r>
          </a:p>
        </p:txBody>
      </p:sp>
    </p:spTree>
    <p:extLst>
      <p:ext uri="{BB962C8B-B14F-4D97-AF65-F5344CB8AC3E}">
        <p14:creationId xmlns:p14="http://schemas.microsoft.com/office/powerpoint/2010/main" val="247272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95D1-B38E-DF0B-0932-9D79FEBB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Mike Kennedy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168B1-51A8-8A0C-7DFA-59F66C92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D8F2C2A-6CB0-0198-6DCE-469A14AD2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 Chat GPT: a “symbolic image” of 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96F27B-4CEE-0DA4-7C5C-24AB69E9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6" r="-2" b="37505"/>
          <a:stretch>
            <a:fillRect/>
          </a:stretch>
        </p:blipFill>
        <p:spPr>
          <a:xfrm>
            <a:off x="6474163" y="1517715"/>
            <a:ext cx="5184437" cy="465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6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1925-8B15-98CB-CFB4-3E09865A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Prompt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176A3-9D34-BE3B-7A02-E26DFB88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ABB95-2C58-68FC-9FEA-9B0F561F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Pretend you are Vermont Bar Counsel Michael Kennedy.  Creating a continuing legal education presentation. The topic is legal ethics, professional responsibility, lawyers’ use of artificial intelligence, and lawyer wellbeing. </a:t>
            </a:r>
          </a:p>
          <a:p>
            <a:endParaRPr lang="en-US" sz="2400" dirty="0"/>
          </a:p>
          <a:p>
            <a:r>
              <a:rPr lang="en-US" sz="2400" dirty="0"/>
              <a:t>Use the voice, manner, and style of Michael Kennedy. Use his blog, Ethical Grounds, as a guide. Include at least one slide on each of Vermont Bar Counsel Michael Kennedy’s 7 Cs of Legal Ethics.</a:t>
            </a:r>
          </a:p>
          <a:p>
            <a:endParaRPr lang="en-US" sz="2400" dirty="0"/>
          </a:p>
          <a:p>
            <a:r>
              <a:rPr lang="en-US" sz="2400" dirty="0"/>
              <a:t>The audience will be members of the New England Bar Association.</a:t>
            </a:r>
          </a:p>
        </p:txBody>
      </p:sp>
    </p:spTree>
    <p:extLst>
      <p:ext uri="{BB962C8B-B14F-4D97-AF65-F5344CB8AC3E}">
        <p14:creationId xmlns:p14="http://schemas.microsoft.com/office/powerpoint/2010/main" val="3574013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FFC9-6D32-BF6E-83F9-ED3A8DD1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ChatGPT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543B4-3F25-13BF-FCE9-910A5F7E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1E9DE-D746-2B41-2F1E-81F5F2CC2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Absolutely. Here’s a full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Continuing Legal Education (CLE) presentation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written in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authentic voice, tone, and style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Vermont Bar Counsel Michael Kennedy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informal, reflective, often self-deprecating, grounded in Vermont life, and full of cultural and personal references (running, family, coaching, sports, and the occasional Saul Goodman reference) It’s designed for a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England Bar Association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audience — a mix of regional pride, common sense, and humor — while staying substantive 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ethics, professional responsibility, lawyer well-being, and AI.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13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You’re Only Human (Even When the Robot’s Helping)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D79ECB3-5E70-0005-54C0-074D94D5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29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1409700" y="1749570"/>
            <a:ext cx="9372600" cy="335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2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defRPr sz="2200">
                <a:solidFill>
                  <a:srgbClr val="323232"/>
                </a:solidFill>
              </a:defRPr>
            </a:pPr>
            <a: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Legal Ethics, Professional Responsibility, and Well-Being in the Age of Generative AI</a:t>
            </a:r>
            <a:b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Michael Kennedy, Vermont Bar Counsel</a:t>
            </a:r>
            <a:b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(Broadcast from my kitchen in Williston, coffee in hand, cat judging me from the counter.)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30CA9-9EFA-0862-5B4C-81092D0F6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B69D-9086-E539-926C-03742325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Bar Counsel – Proactive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AD37-504F-F2E1-2494-8B25108B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600" dirty="0"/>
              <a:t>Respond to inquiries.</a:t>
            </a:r>
          </a:p>
          <a:p>
            <a:pPr lvl="1"/>
            <a:endParaRPr lang="en-US" sz="2200" dirty="0"/>
          </a:p>
          <a:p>
            <a:r>
              <a:rPr lang="en-US" sz="2600" dirty="0"/>
              <a:t>Present CLEs &amp; seminars.</a:t>
            </a:r>
          </a:p>
          <a:p>
            <a:endParaRPr lang="en-US" sz="2600" dirty="0"/>
          </a:p>
          <a:p>
            <a:r>
              <a:rPr lang="en-US" sz="2600" dirty="0"/>
              <a:t>Blog: </a:t>
            </a:r>
            <a:r>
              <a:rPr lang="en-US" sz="26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https://vtbarcounsel.wordpress.com</a:t>
            </a:r>
            <a:endParaRPr lang="en-US" sz="2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1" y="457201"/>
            <a:ext cx="103929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D40"/>
                </a:solidFill>
              </a:defRPr>
            </a:pPr>
            <a:r>
              <a:rPr sz="3600" dirty="0"/>
              <a:t>Vermont Values, New England Common Sense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645921"/>
            <a:ext cx="7772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sz="2200" dirty="0"/>
              <a:t>Most lawyers don’t plan to violate the Rules.</a:t>
            </a:r>
            <a:endParaRPr lang="en-US" sz="2200" dirty="0"/>
          </a:p>
          <a:p>
            <a:pPr>
              <a:defRPr sz="2200">
                <a:solidFill>
                  <a:srgbClr val="323232"/>
                </a:solidFill>
              </a:defRPr>
            </a:pPr>
            <a:br>
              <a:rPr sz="2200" dirty="0"/>
            </a:br>
            <a:r>
              <a:rPr sz="2200" dirty="0"/>
              <a:t>Ethical lapses often stem from being overwhelmed, not dishonest.</a:t>
            </a:r>
            <a:endParaRPr lang="en-US" sz="2200" dirty="0"/>
          </a:p>
          <a:p>
            <a:pPr>
              <a:defRPr sz="2200">
                <a:solidFill>
                  <a:srgbClr val="323232"/>
                </a:solidFill>
              </a:defRPr>
            </a:pPr>
            <a:br>
              <a:rPr sz="2200" dirty="0"/>
            </a:br>
            <a:r>
              <a:rPr sz="2200" dirty="0"/>
              <a:t>As Aunt Kate said: “Common sense ain’t all that common when you’re tired.”</a:t>
            </a:r>
            <a:endParaRPr lang="en-US" sz="2200" dirty="0"/>
          </a:p>
          <a:p>
            <a:pPr>
              <a:defRPr sz="2200">
                <a:solidFill>
                  <a:srgbClr val="323232"/>
                </a:solidFill>
              </a:defRPr>
            </a:pPr>
            <a:endParaRPr lang="en-US" sz="2200" dirty="0"/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lang="en-US" sz="2200" i="1" dirty="0"/>
              <a:t>Actual post about Aunt Kate is </a:t>
            </a:r>
            <a:r>
              <a:rPr lang="en-US" sz="2200" i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200" i="1" dirty="0"/>
              <a:t>.</a:t>
            </a:r>
            <a:endParaRPr sz="22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Setting the Scene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EE419B1-4E8C-94B6-1CB0-F4C51788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31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A lawyer asked: “Can I use ChatGPT to draft discovery responses if I proofread them first?”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My answer: “You can — but should you?”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AI doesn’t make us unethical. But it can make us complacent, overconfident, and tired.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 1.1: The Duty of Competence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DF09503-E665-4D6B-9585-F4B8E88E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32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Competent representation means knowing the law — and the technology.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Competence now includes understanding what AI can and cannot do.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0" y="457201"/>
            <a:ext cx="80243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D40"/>
                </a:solidFill>
              </a:defRPr>
            </a:pPr>
            <a:r>
              <a:rPr sz="3600" dirty="0"/>
              <a:t>Comment [8] and Tech Competence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645921"/>
            <a:ext cx="77724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sz="2200" dirty="0"/>
              <a:t>We must stay current with ‘the benefits and risks associated with relevant technology.’</a:t>
            </a:r>
            <a:br>
              <a:rPr sz="2200" dirty="0"/>
            </a:br>
            <a:br>
              <a:rPr sz="2200" dirty="0"/>
            </a:br>
            <a:r>
              <a:rPr sz="2200" dirty="0"/>
              <a:t>Don’t feed client data into ChatGPT.</a:t>
            </a:r>
            <a:br>
              <a:rPr sz="2200" dirty="0"/>
            </a:br>
            <a:r>
              <a:rPr sz="2200" dirty="0"/>
              <a:t>Don’t assume citations are real.</a:t>
            </a:r>
            <a:br>
              <a:rPr sz="2200" dirty="0"/>
            </a:br>
            <a:r>
              <a:rPr sz="2200" dirty="0"/>
              <a:t>Don’t let convenience replace competence.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Mata v. Avianca Lesson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2DA81A6-FE63-3F8C-42F4-7998CEB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34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Lawyers cited six fake cases from ChatGPT and got sanctioned.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That’s a competence issue (Rule 1.1), a candor issue (Rule 3.3), and a supervision issue (Rule 5.3).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If you rely on AI, you must supervise it.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 1.6: Confidentiality in the Cloud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C38E312-0128-A278-A2BC-3CFCECAF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35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1409700" y="1749570"/>
            <a:ext cx="9372600" cy="335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en-US" sz="2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defRPr sz="2200">
                <a:solidFill>
                  <a:srgbClr val="323232"/>
                </a:solidFill>
              </a:defRPr>
            </a:pPr>
            <a: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If you don’t know where your AI stores data, you might have a Rule 1.6 problem.</a:t>
            </a:r>
            <a:b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Free tools often retain user data.</a:t>
            </a:r>
            <a:b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Confidentiality is like hydration on a long run — ignore it at your peril.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0" y="457201"/>
            <a:ext cx="76824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D40"/>
                </a:solidFill>
              </a:defRPr>
            </a:pPr>
            <a:r>
              <a:rPr sz="3600" dirty="0">
                <a:solidFill>
                  <a:schemeClr val="bg1"/>
                </a:solidFill>
              </a:rPr>
              <a:t>Rule 5.3: Supervision in the AI Era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645921"/>
            <a:ext cx="77724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solidFill>
                <a:schemeClr val="bg1"/>
              </a:solidFill>
            </a:endParaRPr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sz="2200" dirty="0">
                <a:solidFill>
                  <a:schemeClr val="bg1"/>
                </a:solidFill>
              </a:rPr>
              <a:t>Rule 5.3 requires lawyers to supervise nonlawyer assistants.</a:t>
            </a:r>
            <a:br>
              <a:rPr sz="2200" dirty="0">
                <a:solidFill>
                  <a:schemeClr val="bg1"/>
                </a:solidFill>
              </a:rPr>
            </a:br>
            <a:br>
              <a:rPr sz="2200" dirty="0">
                <a:solidFill>
                  <a:schemeClr val="bg1"/>
                </a:solidFill>
              </a:rPr>
            </a:br>
            <a:r>
              <a:rPr sz="2200" dirty="0">
                <a:solidFill>
                  <a:schemeClr val="bg1"/>
                </a:solidFill>
              </a:rPr>
              <a:t>Treat AI as a nonlawyer assistant — supervise it, review its work, and take responsibility.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FC991-6AF0-C4F5-C9BC-CF125DD2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2CD4-5D4A-4741-DCDF-99B60F2D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Artificial Intelligence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A0979-D91A-0740-6DEC-469D1078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37</a:t>
            </a:fld>
            <a:endParaRPr lang="en-US" noProof="0" dirty="0"/>
          </a:p>
        </p:txBody>
      </p:sp>
      <p:pic>
        <p:nvPicPr>
          <p:cNvPr id="1026" name="Picture 2" descr="Digital Twins in Healthcare: The Key to Personalized Medicine">
            <a:extLst>
              <a:ext uri="{FF2B5EF4-FFF2-40B4-BE49-F238E27FC236}">
                <a16:creationId xmlns:a16="http://schemas.microsoft.com/office/drawing/2014/main" id="{B27D86CA-A237-087C-B87A-D3D4BF144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1953419"/>
            <a:ext cx="73152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0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6F212-D6EB-757E-7D01-0C2A8576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306B-B2E9-9DB7-2A10-2259F4D4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369332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Vermont Commission on Artificial Intelligence in the Judiciary: Disciplinary Rules Committee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747F3-80FC-5E7E-D8FE-C1FE4A3E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38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767CA-355F-15B1-BF4C-F01D88C1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/>
              <a:t>Does the profession’s embrace of GAI require changes to the Vermont Rules of Professional Conduct or to the Code of Judicial Conduct?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>
                <a:solidFill>
                  <a:srgbClr val="FFFF00"/>
                </a:solidFill>
              </a:rPr>
              <a:t>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1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8E376-9A02-8303-327C-991DC7A7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F6CD-8DB7-F510-A5DF-EFBE877F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480131"/>
          </a:xfrm>
        </p:spPr>
        <p:txBody>
          <a:bodyPr/>
          <a:lstStyle/>
          <a:p>
            <a:r>
              <a:rPr lang="en-US" sz="2800" dirty="0"/>
              <a:t>Disciplinary Rules Committee </a:t>
            </a:r>
            <a:r>
              <a:rPr lang="en-US" sz="2800" dirty="0">
                <a:solidFill>
                  <a:srgbClr val="FFFF00"/>
                </a:solidFill>
              </a:rPr>
              <a:t>Report: </a:t>
            </a:r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1155D-383D-B5F5-4F7E-28A60614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9863E-C059-4B12-7C3C-8BA7A684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dirty="0"/>
          </a:p>
          <a:p>
            <a:pPr marL="514350" indent="-514350" algn="ctr" fontAlgn="base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“The use of GAI does not change or alter a lawyer or judge’s professional obligations.”</a:t>
            </a:r>
          </a:p>
          <a:p>
            <a:pPr marL="514350" indent="-514350" algn="ctr" fontAlgn="base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 fontAlgn="base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current rules sufficiently “establish the contours of conduct that is either authorized or prohibited.” 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6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33B5-B06E-4117-BBB1-019B3246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Inquiries of Bar Counsel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ED9A-DA70-4347-BA88-38F43C5A1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related to legal ethics and competent law practice.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Guidance, not legal advice.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Won’t comment on someone else’s conduct.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Exempt from Rule 8.3(c).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8B7C-82AE-8609-2F43-4B4F2A51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Ethics &amp; Generative 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25B47-A7E1-312A-AF0A-EA04F432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40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FADE1-0968-B42B-1A54-EF116FDD1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lawyer shall provide competent representation to a client.</a:t>
            </a:r>
          </a:p>
          <a:p>
            <a:endParaRPr lang="en-US" dirty="0"/>
          </a:p>
          <a:p>
            <a:r>
              <a:rPr lang="en-US" dirty="0"/>
              <a:t>Competence includes understanding the risks &amp; benefits of relevant technology.</a:t>
            </a:r>
          </a:p>
          <a:p>
            <a:endParaRPr lang="en-US" dirty="0"/>
          </a:p>
          <a:p>
            <a:r>
              <a:rPr lang="en-US" dirty="0"/>
              <a:t>Generative AI is relevant technology.</a:t>
            </a:r>
          </a:p>
          <a:p>
            <a:endParaRPr lang="en-US" dirty="0"/>
          </a:p>
          <a:p>
            <a:r>
              <a:rPr lang="en-US" dirty="0"/>
              <a:t>Competence includes understanding its risks &amp; benefits, then proceeding accordingly.</a:t>
            </a:r>
          </a:p>
        </p:txBody>
      </p:sp>
    </p:spTree>
    <p:extLst>
      <p:ext uri="{BB962C8B-B14F-4D97-AF65-F5344CB8AC3E}">
        <p14:creationId xmlns:p14="http://schemas.microsoft.com/office/powerpoint/2010/main" val="1594440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D0583-C1B4-A4D5-0504-6FC607F8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08CA-C362-0F78-E5A0-1E84BB52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 - More Common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9CBB3-EA14-5FE1-AA51-89BC16D0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07BDB-4979-7531-E7FE-D634B2805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Fees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Court Disclosure Requirements</a:t>
            </a:r>
          </a:p>
          <a:p>
            <a:r>
              <a:rPr lang="en-US" dirty="0"/>
              <a:t>Supervising Non-Lawyer Assistants</a:t>
            </a:r>
          </a:p>
          <a:p>
            <a:endParaRPr lang="en-US" dirty="0"/>
          </a:p>
          <a:p>
            <a:r>
              <a:rPr lang="en-US" dirty="0"/>
              <a:t>Recent blog post on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 cloning &amp; fraudulent communications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6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1" y="457201"/>
            <a:ext cx="68704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D40"/>
                </a:solidFill>
              </a:defRPr>
            </a:pPr>
            <a:r>
              <a:rPr sz="3600" dirty="0"/>
              <a:t>AI and the Well-Being Paradox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645921"/>
            <a:ext cx="7772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sz="2200" dirty="0"/>
              <a:t>AI saves time, which raises expectations, which raises stress.</a:t>
            </a:r>
            <a:br>
              <a:rPr sz="2200" dirty="0"/>
            </a:br>
            <a:r>
              <a:rPr sz="2200" dirty="0"/>
              <a:t>That’s not progress — that’s a treadmill.</a:t>
            </a:r>
            <a:br>
              <a:rPr sz="2200" dirty="0"/>
            </a:br>
            <a:br>
              <a:rPr sz="2200" dirty="0"/>
            </a:br>
            <a:r>
              <a:rPr sz="2200" dirty="0"/>
              <a:t>Efficiency only works if paired with rest and reflection.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Lawyer Judgment: The Irreplaceable Human Element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AF6787F-A3AF-DD7A-5E11-D584EDCD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43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AI can write like Atticus Finch, but it can’t think like Atticus Finch.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Clients don’t hire us for speed — they hire us for judgment.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1B31-EA41-CCA6-0FBE-2170CC47B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It knows me too well.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DE3D5-767C-EE48-E59C-5B54D01199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ChatGPT as MK.</a:t>
            </a:r>
          </a:p>
        </p:txBody>
      </p:sp>
    </p:spTree>
    <p:extLst>
      <p:ext uri="{BB962C8B-B14F-4D97-AF65-F5344CB8AC3E}">
        <p14:creationId xmlns:p14="http://schemas.microsoft.com/office/powerpoint/2010/main" val="543411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1" y="457201"/>
            <a:ext cx="62889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D40"/>
                </a:solidFill>
              </a:defRPr>
            </a:pPr>
            <a:r>
              <a:rPr sz="3600" dirty="0"/>
              <a:t>Pop Culture Break: Seinfeld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645921"/>
            <a:ext cx="7772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sz="2200" dirty="0"/>
              <a:t>George Costanza: “It’s not a lie if you believe it.”</a:t>
            </a:r>
            <a:br>
              <a:rPr sz="2200" dirty="0"/>
            </a:br>
            <a:br>
              <a:rPr sz="2200" dirty="0"/>
            </a:br>
            <a:r>
              <a:rPr sz="2200" dirty="0"/>
              <a:t>That’s Rule 3.3 waiting to happen.</a:t>
            </a:r>
            <a:br>
              <a:rPr sz="2200" dirty="0"/>
            </a:br>
            <a:r>
              <a:rPr sz="2200" dirty="0"/>
              <a:t>AI is the ultimate Costanza — confident, but not always correct.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0" y="457201"/>
            <a:ext cx="56733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D40"/>
                </a:solidFill>
              </a:defRPr>
            </a:pPr>
            <a:r>
              <a:rPr sz="3600" dirty="0"/>
              <a:t>The Better Call Saul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645921"/>
            <a:ext cx="77724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sz="2200" dirty="0"/>
              <a:t>Saul Goodman knows the law, but not when to stop.</a:t>
            </a:r>
            <a:br>
              <a:rPr sz="2200" dirty="0"/>
            </a:br>
            <a:r>
              <a:rPr sz="2200" dirty="0"/>
              <a:t>He confuses ‘can’ with ‘should.’</a:t>
            </a:r>
            <a:br>
              <a:rPr sz="2200" dirty="0"/>
            </a:br>
            <a:br>
              <a:rPr sz="2200" dirty="0"/>
            </a:br>
            <a:r>
              <a:rPr sz="2200" dirty="0"/>
              <a:t>Just because AI can doesn’t mean you should.</a:t>
            </a:r>
            <a:br>
              <a:rPr sz="2200" dirty="0"/>
            </a:br>
            <a:r>
              <a:rPr sz="2200" dirty="0"/>
              <a:t>If you wouldn’t trust Saul with your client file, don’t trust a chatbot.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1" y="457201"/>
            <a:ext cx="69815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D40"/>
                </a:solidFill>
              </a:defRPr>
            </a:pPr>
            <a:r>
              <a:rPr sz="3600" dirty="0"/>
              <a:t>Practical Ethics Tips for AI 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645921"/>
            <a:ext cx="77724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sz="2200" dirty="0"/>
              <a:t>1. Know the tool and its data.</a:t>
            </a:r>
            <a:br>
              <a:rPr sz="2200" dirty="0"/>
            </a:br>
            <a:r>
              <a:rPr sz="2200" dirty="0"/>
              <a:t>2. Protect client information.</a:t>
            </a:r>
            <a:br>
              <a:rPr sz="2200" dirty="0"/>
            </a:br>
            <a:r>
              <a:rPr sz="2200" dirty="0"/>
              <a:t>3. Verify all output.</a:t>
            </a:r>
            <a:br>
              <a:rPr sz="2200" dirty="0"/>
            </a:br>
            <a:r>
              <a:rPr sz="2200" dirty="0"/>
              <a:t>4. Supervise as under Rule 5.3.</a:t>
            </a:r>
            <a:br>
              <a:rPr sz="2200" dirty="0"/>
            </a:br>
            <a:r>
              <a:rPr sz="2200" dirty="0"/>
              <a:t>5. Be transparent.</a:t>
            </a:r>
            <a:br>
              <a:rPr sz="2200" dirty="0"/>
            </a:br>
            <a:r>
              <a:rPr sz="2200" dirty="0"/>
              <a:t>6. Stay human.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F1F7-7C1C-C55E-87DC-76569F38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GPT as Mike Kennedy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9BEB7-1764-FE99-314A-D429C990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48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6292E-348A-FF7D-C831-942B0FAC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Communicate Candid Legal Advice</a:t>
            </a:r>
          </a:p>
        </p:txBody>
      </p:sp>
    </p:spTree>
    <p:extLst>
      <p:ext uri="{BB962C8B-B14F-4D97-AF65-F5344CB8AC3E}">
        <p14:creationId xmlns:p14="http://schemas.microsoft.com/office/powerpoint/2010/main" val="1133850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 2.1: The Duty to Communicate Candid Legal Advice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9606AC-547E-1812-1A66-31F4F56B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49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600" dirty="0">
                <a:solidFill>
                  <a:schemeClr val="bg1"/>
                </a:solidFill>
              </a:rPr>
              <a:t>Rule 2.1 says a lawyer must exercise independent professional judgment and render candid advice.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Sometimes that means saying what the client doesn’t want to hear.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As Aunt Kate would say: “If all you do is tell people what they want to hear, you’re not helping — you’re selling.”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AI can spit out polite summaries. You must deliver truth, judgment, and context.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C61E-9A64-79FF-BF95-75CF7D108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C36F-8123-BBD8-DEDF-D44982DD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43" y="685800"/>
            <a:ext cx="8759131" cy="994832"/>
          </a:xfrm>
        </p:spPr>
        <p:txBody>
          <a:bodyPr/>
          <a:lstStyle/>
          <a:p>
            <a:pPr algn="ctr"/>
            <a:r>
              <a:rPr lang="en-US" dirty="0"/>
              <a:t>Inquiries – FY25 – Months in Top 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4B8C-97A3-170A-B744-44653C23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chemeClr val="accent6"/>
              </a:solidFill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Conflicts							12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Confidentiality						12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Trust Account Management				6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Withdrawal						5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Communicating w Represented Person		4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Safeguarding Funds &amp; Property			4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Competence 						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1AC66-8CDF-8F27-554B-4F8591E4A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F389-4ACE-EEA2-9F75-B223EED4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D39EE-B931-3929-07D1-C9216FC5E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Candid &amp; clear communication helps to avoid complaints.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4947-8F20-F090-BB8B-99F285BE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0777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7DD57-FA4C-5EED-6FB7-FA5538304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5E19-03E3-3794-E525-93F6AA52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F4914-E54E-EA10-F46E-F1951DAC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E6B29-822A-3135-83B0-58D70247A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V.R.Pr.C. 1.4</a:t>
            </a:r>
          </a:p>
          <a:p>
            <a:r>
              <a:rPr lang="en-US" dirty="0"/>
              <a:t>Keep client reasonably updated as to status of matter.</a:t>
            </a:r>
          </a:p>
          <a:p>
            <a:r>
              <a:rPr lang="en-US" dirty="0"/>
              <a:t>Respond to reasonable requests for information.</a:t>
            </a:r>
          </a:p>
          <a:p>
            <a:r>
              <a:rPr lang="en-US" dirty="0"/>
              <a:t>Provide sufficient information for client to make informed decisions about the representation.</a:t>
            </a:r>
          </a:p>
          <a:p>
            <a:endParaRPr lang="en-US" dirty="0"/>
          </a:p>
          <a:p>
            <a:pPr algn="ctr"/>
            <a:r>
              <a:rPr lang="en-US" dirty="0"/>
              <a:t>DON’T FORGET Rule 2.1 !!!!!!!!!!!!</a:t>
            </a:r>
          </a:p>
        </p:txBody>
      </p:sp>
    </p:spTree>
    <p:extLst>
      <p:ext uri="{BB962C8B-B14F-4D97-AF65-F5344CB8AC3E}">
        <p14:creationId xmlns:p14="http://schemas.microsoft.com/office/powerpoint/2010/main" val="417246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82CA-73CB-2105-CBBA-6B749382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6E532F-B3FB-70F3-E2AB-68574C0F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2.1 - Advisor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23A1C5-9EC0-BF85-F513-73B54147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625385"/>
            <a:ext cx="6844067" cy="456235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“In representing a client, a lawyer shall exercise independent professional judgment and render candid legal advice.”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F498A-44B5-A5A2-8B97-B8A1F4C0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ED5C3-46D0-1378-4782-EDA0DA886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651ACA-E55A-21F7-F8FB-13BDC984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2.1 – Advisor – Comment [1]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543FAE-848C-F384-5B6A-5D180B45E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625385"/>
            <a:ext cx="6844067" cy="4562351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 client is entitled to straightforward advice expressing the lawyer’s honest assessment.</a:t>
            </a: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Legal advice often involves unpleasant facts and advice that a client may be disinclined to confront.</a:t>
            </a: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 lawyer should not be deterred from giving candid advice by the prospect that the advice will be unpalatable to the client.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7767D-F01B-B3A4-9E73-A860B1BA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7B75A-D22F-2642-C885-056FFADF7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3FF43-F922-3D6D-FF6A-2D96F02D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40DCD-45FC-6A8B-DA30-AC81B31F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disciplinary complaints are not rooted in a lack of communication or in failure to communicate with a client.</a:t>
            </a:r>
          </a:p>
          <a:p>
            <a:endParaRPr lang="en-US" dirty="0"/>
          </a:p>
          <a:p>
            <a:r>
              <a:rPr lang="en-US" dirty="0"/>
              <a:t>They are rooted in a failure to communication reasonable expectations to the client at the outset.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F297D-0957-9B94-452B-535DEA052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1BF3-7FF9-44D0-7D36-D73DF927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223F6D-0B6A-036E-C636-8BFEB8DD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55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06B32-290A-AD34-7BDF-A69837526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Avoid complaints by managing client expectations.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Manage client expectations by communicating clear &amp; candid advice.</a:t>
            </a:r>
          </a:p>
        </p:txBody>
      </p:sp>
    </p:spTree>
    <p:extLst>
      <p:ext uri="{BB962C8B-B14F-4D97-AF65-F5344CB8AC3E}">
        <p14:creationId xmlns:p14="http://schemas.microsoft.com/office/powerpoint/2010/main" val="4132857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7CC32-6A4B-EC5D-EA70-95C870271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1586-32D7-4FD7-2093-0F9D4FB5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F66D-F595-A8B3-345D-767C6543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 CANDID legal advice.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/>
              <a:t>Not what your client WANTS to hear.</a:t>
            </a:r>
          </a:p>
        </p:txBody>
      </p:sp>
    </p:spTree>
    <p:extLst>
      <p:ext uri="{BB962C8B-B14F-4D97-AF65-F5344CB8AC3E}">
        <p14:creationId xmlns:p14="http://schemas.microsoft.com/office/powerpoint/2010/main" val="8918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BA01B-469E-BCFC-1050-8453C7BC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4678-83EA-A7F3-6402-1342CEB6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Reasonable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1888-7912-C522-0638-88335C38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The result.</a:t>
            </a:r>
          </a:p>
          <a:p>
            <a:pPr marL="457200" indent="-457200">
              <a:buAutoNum type="arabicPeriod"/>
            </a:pPr>
            <a:r>
              <a:rPr lang="en-US" dirty="0"/>
              <a:t>How long it will take.</a:t>
            </a:r>
          </a:p>
          <a:p>
            <a:pPr marL="457200" indent="-457200">
              <a:buAutoNum type="arabicPeriod"/>
            </a:pPr>
            <a:r>
              <a:rPr lang="en-US" dirty="0"/>
              <a:t>How much it will cost.</a:t>
            </a:r>
          </a:p>
          <a:p>
            <a:pPr marL="457200" indent="-457200">
              <a:buAutoNum type="arabicPeriod"/>
            </a:pPr>
            <a:r>
              <a:rPr lang="en-US" dirty="0"/>
              <a:t>How often they’ll hear from you.</a:t>
            </a:r>
          </a:p>
          <a:p>
            <a:pPr marL="457200" indent="-457200">
              <a:buAutoNum type="arabicPeriod"/>
            </a:pPr>
            <a:r>
              <a:rPr lang="en-US" dirty="0"/>
              <a:t>What you will and will not do. 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Failure to do so will come back to haunt you when a client’s unreasonable expectations aren’t met.</a:t>
            </a:r>
          </a:p>
        </p:txBody>
      </p:sp>
    </p:spTree>
    <p:extLst>
      <p:ext uri="{BB962C8B-B14F-4D97-AF65-F5344CB8AC3E}">
        <p14:creationId xmlns:p14="http://schemas.microsoft.com/office/powerpoint/2010/main" val="1261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D677A-6C82-618C-F59F-9C9918CE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EF26-CA20-3892-D194-FE0DDC6F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Kennedy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F069B-FE94-53A8-A812-1CAA137F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58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76197-8EE0-1D47-68ED-B70FCC630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Well-being in the Legal Profession.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HELP: Resources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Wellness Wednesday Posts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Well-Being Week in Law Videos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14885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D967-1E33-A619-534B-B05EE27B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0B33F-930A-DA3B-D814-9E382178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6622-F85B-D849-8667-B0415BCD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dirty="0"/>
              <a:t>CIVILITY</a:t>
            </a:r>
          </a:p>
        </p:txBody>
      </p:sp>
    </p:spTree>
    <p:extLst>
      <p:ext uri="{BB962C8B-B14F-4D97-AF65-F5344CB8AC3E}">
        <p14:creationId xmlns:p14="http://schemas.microsoft.com/office/powerpoint/2010/main" val="105393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4BFC-E0C0-44EB-8427-27D6EFDD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Proactive Education &amp;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CC70-37BD-45AE-A279-8313DF25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The 7Cs of Legal Ethics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original video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FF00"/>
                </a:solidFill>
              </a:rPr>
              <a:t>3/17/20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00"/>
                </a:solidFill>
              </a:rPr>
              <a:t>35 minutes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Civility: The Forgotten Rule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B9893BE-86C8-332F-03F1-C3E848A0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60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Civility isn’t optional. It’s competence in public.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We practice in small communities — reputations last longer than closing arguments.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Rudeness is not advocacy. It’s insecurity with better diction.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When I get emails from lawyers that sound like Saul Goodman’s opening statements, I wonder — do you want to win, or do you want to be right?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Civility reduces stress, improves outcomes, and upholds the profession.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6671-824F-C226-9655-64BD98DC1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26F7-CF82-F39A-FA21-3DFAB3E8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Civility a Disciplinary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5BDA-59A9-AE3B-30F7-420B74D8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Rule 3.5 prohibits undignified or discourteous conduct that is degrading or disruptive to a tribunal.</a:t>
            </a:r>
          </a:p>
          <a:p>
            <a:endParaRPr lang="en-US" dirty="0"/>
          </a:p>
          <a:p>
            <a:r>
              <a:rPr lang="en-US" dirty="0"/>
              <a:t>Rule 4.4(a) prohibits engaging in conduct that has no substantial purpose other than to delay, embarrass, or burden a third person.</a:t>
            </a:r>
          </a:p>
          <a:p>
            <a:endParaRPr lang="en-US" dirty="0"/>
          </a:p>
          <a:p>
            <a:r>
              <a:rPr lang="en-US" dirty="0"/>
              <a:t>Rule 8.4(d) prohibits conduct that is prejudicial to the administration of justice.</a:t>
            </a:r>
          </a:p>
          <a:p>
            <a:endParaRPr lang="en-US" dirty="0"/>
          </a:p>
          <a:p>
            <a:r>
              <a:rPr lang="en-US" dirty="0"/>
              <a:t>Rule 8.4(g) prohibits conduct that manifests bias or harassment against listed groups.</a:t>
            </a:r>
          </a:p>
        </p:txBody>
      </p:sp>
    </p:spTree>
    <p:extLst>
      <p:ext uri="{BB962C8B-B14F-4D97-AF65-F5344CB8AC3E}">
        <p14:creationId xmlns:p14="http://schemas.microsoft.com/office/powerpoint/2010/main" val="1529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B90B9-B9AD-6058-D49D-BAC5EDFA1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3575-C10B-4133-0DF2-4704207A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Civility Discussion in Vermont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CBF98-AFC5-1ABB-FD63-1A7039D8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62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1046E-677F-1EFB-C3BB-FC6366E4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solidFill>
                <a:srgbClr val="FFFF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Does Vermont’s legal profession have a civility problem and, if so, what should we do about it?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April 14,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470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1629D-D315-C40A-22D9-655CC0CD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0A07-3F46-F5BE-FB34-5AB49613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Advice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92BEB-C384-5698-E0F0-547104BB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24FF2-501D-6610-B555-CA454961E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FFFF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Don’t Be A Jerk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592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85E8-0B62-66D6-FD41-F6D490771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2DF9-BAC7-721D-5C36-79F64E06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Civility – Reality Check?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7D1E6-4131-663C-6122-20CFD7C9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64712-582E-BCA6-B117-DD453706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 you sure the other side is being deceitful?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/>
              <a:t>Rod Smolla sets a good example</a:t>
            </a:r>
          </a:p>
        </p:txBody>
      </p:sp>
    </p:spTree>
    <p:extLst>
      <p:ext uri="{BB962C8B-B14F-4D97-AF65-F5344CB8AC3E}">
        <p14:creationId xmlns:p14="http://schemas.microsoft.com/office/powerpoint/2010/main" val="65695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C3FC8-39B9-3238-5928-254854B2A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0F80-5E0A-F5F5-CC39-C277748CB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Conflicts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C4359-0F37-39CE-63AA-EFF16EDD3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Trust your gut.</a:t>
            </a:r>
          </a:p>
        </p:txBody>
      </p:sp>
    </p:spTree>
    <p:extLst>
      <p:ext uri="{BB962C8B-B14F-4D97-AF65-F5344CB8AC3E}">
        <p14:creationId xmlns:p14="http://schemas.microsoft.com/office/powerpoint/2010/main" val="8386342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A1DF5A-02EF-7677-AEF6-87AAF0AC3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8185E-C2DF-EA45-9582-8B72EC6B1CEB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Conflicts of Interest: The Classic Vermont Problem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28457B9-2F43-EC34-45ED-0CCB8E08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66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97F8A-3610-0813-71F7-7D7A4EDBB9B4}"/>
              </a:ext>
            </a:extLst>
          </p:cNvPr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600" dirty="0">
                <a:solidFill>
                  <a:schemeClr val="bg1"/>
                </a:solidFill>
              </a:rPr>
              <a:t>Conflicts don’t always look like Hollywood drama. Sometimes they’re more like a bad maple syrup batch — subtle, sticky, and hard to clean up.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Rule 1.7 reminds us: loyalty and independent judgment are non-negotiable.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If you find yourself saying, “It’s probably fine,” it probably isn’t.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As Aunt Kate would say: “If you’re explaining this much, you’ve already lost.”</a:t>
            </a:r>
          </a:p>
        </p:txBody>
      </p:sp>
    </p:spTree>
    <p:extLst>
      <p:ext uri="{BB962C8B-B14F-4D97-AF65-F5344CB8AC3E}">
        <p14:creationId xmlns:p14="http://schemas.microsoft.com/office/powerpoint/2010/main" val="1104692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EFA2D-EE86-2835-1D2C-E777A8C0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906E6-CD69-F46E-ADAA-800456E6FEF3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My Cousin Vinny Rule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6F993EF-69B9-2D68-6896-A1434653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67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BCF4F-5EC4-9A40-D518-DA4369A01E06}"/>
              </a:ext>
            </a:extLst>
          </p:cNvPr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Remember the scene where Vinny represents both defendants — his cousin and his cousin’s friend? That’s a Rule 1.7 nightmare.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Vinny had heart and hustle but missed the memo on client loyalty.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Generative AI can spot issues faster than Vinny, but it can’t feel that uneasy gut-check when loyalty is divided.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Trust your instincts — they’re as important as your case law search.</a:t>
            </a:r>
          </a:p>
        </p:txBody>
      </p:sp>
    </p:spTree>
    <p:extLst>
      <p:ext uri="{BB962C8B-B14F-4D97-AF65-F5344CB8AC3E}">
        <p14:creationId xmlns:p14="http://schemas.microsoft.com/office/powerpoint/2010/main" val="36177400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2FACA-41DD-A6A0-2A55-D8132B6D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B9E0-DC5C-A790-2F8C-612AC477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FA3C-F6AC-774E-3FA4-79E1692B9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Lots of complicated rules.</a:t>
            </a:r>
          </a:p>
          <a:p>
            <a:r>
              <a:rPr lang="en-US" dirty="0"/>
              <a:t>Try to uncomplicate things.</a:t>
            </a:r>
          </a:p>
        </p:txBody>
      </p:sp>
    </p:spTree>
    <p:extLst>
      <p:ext uri="{BB962C8B-B14F-4D97-AF65-F5344CB8AC3E}">
        <p14:creationId xmlns:p14="http://schemas.microsoft.com/office/powerpoint/2010/main" val="30671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A0525-4756-C035-3B93-40088C9D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5029-9E42-32D9-3E1D-331F8BF8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2E0D-EAD4-AC86-6892-065C3FD7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conflict exists when there is a substantial risk that the representation of one client will be materially limited by: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Duties the lawyer owes to another client;</a:t>
            </a:r>
          </a:p>
          <a:p>
            <a:r>
              <a:rPr lang="en-US" dirty="0"/>
              <a:t>Duties the lawyer owes to a former client or third person; or,</a:t>
            </a:r>
          </a:p>
          <a:p>
            <a:r>
              <a:rPr lang="en-US" dirty="0"/>
              <a:t>A personal interest of the lawyer.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4BFC-E0C0-44EB-8427-27D6EFDD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7 Cs of Legal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CC70-37BD-45AE-A279-8313DF25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try to memorize the rules</a:t>
            </a:r>
          </a:p>
          <a:p>
            <a:r>
              <a:rPr lang="en-US" dirty="0"/>
              <a:t>Try to think of concepts</a:t>
            </a:r>
          </a:p>
          <a:p>
            <a:r>
              <a:rPr lang="en-US" dirty="0"/>
              <a:t>Each concept is one word </a:t>
            </a:r>
          </a:p>
          <a:p>
            <a:r>
              <a:rPr lang="en-US" dirty="0"/>
              <a:t>Each concept begins with the letter “C”</a:t>
            </a:r>
          </a:p>
        </p:txBody>
      </p:sp>
    </p:spTree>
    <p:extLst>
      <p:ext uri="{BB962C8B-B14F-4D97-AF65-F5344CB8AC3E}">
        <p14:creationId xmlns:p14="http://schemas.microsoft.com/office/powerpoint/2010/main" val="34298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6A220-B2CB-19BA-988E-8DDBAFB5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85A9-9FC7-35AE-EDA4-20DF9F5F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4E904-3A55-F37C-353D-633A6482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70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70390-A00D-972F-96BD-F00DE8522F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Trust your gut.</a:t>
            </a:r>
          </a:p>
          <a:p>
            <a:endParaRPr lang="en-US" dirty="0"/>
          </a:p>
          <a:p>
            <a:r>
              <a:rPr lang="en-US" dirty="0"/>
              <a:t>If it feels like a conflict, it probably is.</a:t>
            </a:r>
          </a:p>
        </p:txBody>
      </p:sp>
      <p:pic>
        <p:nvPicPr>
          <p:cNvPr id="6" name="Picture 2" descr="IMG_2644">
            <a:extLst>
              <a:ext uri="{FF2B5EF4-FFF2-40B4-BE49-F238E27FC236}">
                <a16:creationId xmlns:a16="http://schemas.microsoft.com/office/drawing/2014/main" id="{F2E6BE63-C985-992E-88A8-E21232FEA3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28" y="1743741"/>
            <a:ext cx="3162484" cy="44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516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99044-6E99-FFF8-F4E3-4F883DE03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2924-A1A6-DB60-B57D-134418D8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 – Blog Posts.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B272A-51EC-A0CA-C014-B0487D06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29614-ADFD-B1F4-9DB2-D6114A9B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9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refresher on conflicts involving former clients</a:t>
            </a:r>
            <a:endParaRPr lang="en-US" sz="1900" dirty="0">
              <a:solidFill>
                <a:srgbClr val="FFFF00"/>
              </a:solidFill>
            </a:endParaRPr>
          </a:p>
          <a:p>
            <a:pPr fontAlgn="base"/>
            <a:r>
              <a:rPr lang="en-US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Don’t switch sides: an update</a:t>
            </a:r>
            <a:endParaRPr lang="en-US" sz="1900" dirty="0"/>
          </a:p>
          <a:p>
            <a:pPr fontAlgn="base"/>
            <a:r>
              <a:rPr lang="en-US" sz="19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Avoid this common mistake when analyzing conflicts involving former clients</a:t>
            </a:r>
            <a:endParaRPr lang="en-US" sz="1900" dirty="0">
              <a:solidFill>
                <a:srgbClr val="FFFF00"/>
              </a:solidFill>
            </a:endParaRPr>
          </a:p>
          <a:p>
            <a:pPr fontAlgn="base"/>
            <a:r>
              <a:rPr lang="en-US" sz="1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Thoughts on waivers</a:t>
            </a:r>
            <a:endParaRPr lang="en-US" sz="1900" dirty="0"/>
          </a:p>
          <a:p>
            <a:pPr fontAlgn="base"/>
            <a:r>
              <a:rPr lang="en-US" sz="19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an intimate relationship with opposing counsel can create a conflict</a:t>
            </a:r>
            <a:endParaRPr lang="en-US" sz="1900" dirty="0">
              <a:solidFill>
                <a:srgbClr val="FFFF00"/>
              </a:solidFill>
            </a:endParaRPr>
          </a:p>
          <a:p>
            <a:pPr fontAlgn="base"/>
            <a:r>
              <a:rPr lang="en-US" sz="1900" i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Bad and the potential conflict when someone other than the client pays the lawyer</a:t>
            </a:r>
            <a:endParaRPr lang="en-US" sz="1900" dirty="0"/>
          </a:p>
          <a:p>
            <a:pPr fontAlgn="base"/>
            <a:r>
              <a:rPr lang="en-US" sz="1900" dirty="0">
                <a:solidFill>
                  <a:srgbClr val="FFFF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 conflicts, keep on trusting your gut</a:t>
            </a:r>
            <a:endParaRPr lang="en-US" sz="1900" dirty="0">
              <a:solidFill>
                <a:srgbClr val="FFFF00"/>
              </a:solidFill>
            </a:endParaRPr>
          </a:p>
          <a:p>
            <a:pPr fontAlgn="base"/>
            <a:r>
              <a:rPr lang="en-US" sz="19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Smart: ABA provides guidance on how to avoid acquiring disqualifying information from a prospective client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861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1AF8-D114-D36F-6AB2-3A1AFC2B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E4FF-C464-AB52-B226-C8040D7C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82BFB-BB27-EDD5-20AF-D04F71CE1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of the &amp; Cs of Legal Ethics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DBE93-2EBE-7E2E-056A-CF7A86A3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94307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167B65-AC49-D10C-985C-9E4F8724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F09530-1847-1F3B-D510-864C06D60EB0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 1.6: Confidentiality Revisited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635911D-C190-A548-1C9D-32CEE1DF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73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08281-1009-7E77-4FB4-D29C76EF91AD}"/>
              </a:ext>
            </a:extLst>
          </p:cNvPr>
          <p:cNvSpPr txBox="1"/>
          <p:nvPr/>
        </p:nvSpPr>
        <p:spPr>
          <a:xfrm>
            <a:off x="444500" y="1625385"/>
            <a:ext cx="6718300" cy="4093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indent="-228600"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Confidentiality isn’t old news — it’s the news.</a:t>
            </a:r>
            <a:b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Whether you’re chatting with ChatGPT, emailing from a café in Montpelier, or dictating to your smartwatch — client data is your responsibility.</a:t>
            </a:r>
            <a:b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Confidentiality is not a setting. It’s a mindset.</a:t>
            </a:r>
            <a:b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Before you share anything, ask: would I be comfortable if Aunt Kate saw this on the front page of the Burlington Free Press?</a:t>
            </a:r>
          </a:p>
        </p:txBody>
      </p:sp>
    </p:spTree>
    <p:extLst>
      <p:ext uri="{BB962C8B-B14F-4D97-AF65-F5344CB8AC3E}">
        <p14:creationId xmlns:p14="http://schemas.microsoft.com/office/powerpoint/2010/main" val="23871232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D054A-CCE1-1F0D-3780-FF8582121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31FE5-8791-9CA9-9F13-688686947FB0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Office Test of Confidentiality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BEE870A-A341-3601-5E88-3C56BBBD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74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AB804-0D29-6D1E-748E-810985E2BF81}"/>
              </a:ext>
            </a:extLst>
          </p:cNvPr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Picture Michael Scott handling client secrets.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He’d tell the office, the warehouse, and probably the camera crew.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Rule 1.6 expects better.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Don’t be Michael. Protect client data like it’s your own dignity — because once lost, both are hard to recover.</a:t>
            </a:r>
          </a:p>
        </p:txBody>
      </p:sp>
    </p:spTree>
    <p:extLst>
      <p:ext uri="{BB962C8B-B14F-4D97-AF65-F5344CB8AC3E}">
        <p14:creationId xmlns:p14="http://schemas.microsoft.com/office/powerpoint/2010/main" val="35948702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E71D6-9484-3A30-E16A-76C389F9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B4EC-8601-D364-7731-B532E853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Confidentiality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CDB82-C5A5-AB8E-D27D-D61AA62C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75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626B9-5965-052B-FA13-AD100042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You will have many opportunities not to discuss client matters. Take advantage of them all.</a:t>
            </a:r>
          </a:p>
        </p:txBody>
      </p:sp>
      <p:pic>
        <p:nvPicPr>
          <p:cNvPr id="6" name="Picture 2" descr="1.6">
            <a:extLst>
              <a:ext uri="{FF2B5EF4-FFF2-40B4-BE49-F238E27FC236}">
                <a16:creationId xmlns:a16="http://schemas.microsoft.com/office/drawing/2014/main" id="{42DF7ED3-6550-685D-C643-364406C3D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95"/>
          <a:stretch/>
        </p:blipFill>
        <p:spPr bwMode="auto">
          <a:xfrm>
            <a:off x="6474163" y="1517715"/>
            <a:ext cx="5184437" cy="46592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255013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8D122-3EFA-32BA-9A9E-2D6EE0286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D62C-E8F4-EDD4-04B7-F9B541B6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Confidentiality &amp; Withdrawal from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800A-4F9F-FB54-C62B-21FD4B0B1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noisy withdrawal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Recent blog post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Cite to V.R.Pr.C. 1.16 and stop</a:t>
            </a:r>
          </a:p>
        </p:txBody>
      </p:sp>
    </p:spTree>
    <p:extLst>
      <p:ext uri="{BB962C8B-B14F-4D97-AF65-F5344CB8AC3E}">
        <p14:creationId xmlns:p14="http://schemas.microsoft.com/office/powerpoint/2010/main" val="24785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423B-A701-CA1D-9298-B2CB8C03D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277C-780E-4B5D-1D02-92528EF5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66F90D-DEAA-629A-0EF6-4F912519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77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7DEF9-A444-EF98-D3FD-A89CC4E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5400" b="1" dirty="0"/>
              <a:t>COMMINGLING</a:t>
            </a:r>
          </a:p>
        </p:txBody>
      </p:sp>
    </p:spTree>
    <p:extLst>
      <p:ext uri="{BB962C8B-B14F-4D97-AF65-F5344CB8AC3E}">
        <p14:creationId xmlns:p14="http://schemas.microsoft.com/office/powerpoint/2010/main" val="25790690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481D73-20C4-3987-6E9D-E9537C17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7DE61-095C-18E5-EEB9-E7A55109CAF5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Commingling: Still a Thing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6DEFB01-4874-FEAC-DE6C-1A23D806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78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4776C-B276-B2EA-B000-3FAF44F11A74}"/>
              </a:ext>
            </a:extLst>
          </p:cNvPr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You’d think after 40 years we wouldn’t need to say this, but here we are.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Client money is not your money.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Technology doesn’t change Rule 1.15 — it just adds new ways to mess it up.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Apps, payment platforms, and online banking make it easy to blur the line. Don’t.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 Seinfeld might say: “Not that there’s anything wrong with Venmo — but there is if you’re using it for trust deposits.”</a:t>
            </a:r>
          </a:p>
        </p:txBody>
      </p:sp>
    </p:spTree>
    <p:extLst>
      <p:ext uri="{BB962C8B-B14F-4D97-AF65-F5344CB8AC3E}">
        <p14:creationId xmlns:p14="http://schemas.microsoft.com/office/powerpoint/2010/main" val="3642470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3ADE2-C878-294D-27C4-95C50079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838B-90CE-3578-FC3C-35A1DC30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Kennedy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5AFB9-46E7-465E-3AB3-5E7F9425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C4F6B-6DC6-4772-3BC0-60FD8596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 Account Tuesday:  Don’t Commingle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posts on trust accounting &amp; fees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0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3ECC-6513-4E59-A932-4187560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1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9E46-71FB-4B27-A0E7-FBFA5869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very first rule.  I describe it as meaning “know your job. Do your job.”</a:t>
            </a:r>
          </a:p>
        </p:txBody>
      </p:sp>
    </p:spTree>
    <p:extLst>
      <p:ext uri="{BB962C8B-B14F-4D97-AF65-F5344CB8AC3E}">
        <p14:creationId xmlns:p14="http://schemas.microsoft.com/office/powerpoint/2010/main" val="22883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FF53-B5F6-8157-E591-99593192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Aspect of Competence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B39D7-DB9D-27EE-B2EC-620E5EA7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80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E5F55-905F-9CF5-F63D-0C561EAD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/>
              <a:t>Wellness &amp; Well-Being</a:t>
            </a:r>
          </a:p>
        </p:txBody>
      </p:sp>
    </p:spTree>
    <p:extLst>
      <p:ext uri="{BB962C8B-B14F-4D97-AF65-F5344CB8AC3E}">
        <p14:creationId xmlns:p14="http://schemas.microsoft.com/office/powerpoint/2010/main" val="11985963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A7782-EB0A-C40E-8C58-6D3320DC3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56B5-40D8-7EE8-3123-0D68355C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ChatGPT as Mike Kennedy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A0A8B-2215-1D33-8045-E3AC5ACB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83FF5-99F3-7A35-A9D6-C4821D0B3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Well-being in the Legal Profession.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3 slides.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The first nails my message.</a:t>
            </a:r>
          </a:p>
        </p:txBody>
      </p:sp>
    </p:spTree>
    <p:extLst>
      <p:ext uri="{BB962C8B-B14F-4D97-AF65-F5344CB8AC3E}">
        <p14:creationId xmlns:p14="http://schemas.microsoft.com/office/powerpoint/2010/main" val="32891453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876EE-3C33-AEDC-E2CD-7713A8DE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662BAE-073E-4E35-F4C5-7297C614EB67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Well-Being and Competence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2C66B58-57A8-C551-5C45-4A1B8B17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82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DF2A2-358E-CDCC-204D-1A37E3F8BD51}"/>
              </a:ext>
            </a:extLst>
          </p:cNvPr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Competence isn’t just knowing the rules — it’s having the capacity to follow them.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You can’t be competent if you’re exhausted, anxious, or burned out.</a:t>
            </a:r>
          </a:p>
        </p:txBody>
      </p:sp>
    </p:spTree>
    <p:extLst>
      <p:ext uri="{BB962C8B-B14F-4D97-AF65-F5344CB8AC3E}">
        <p14:creationId xmlns:p14="http://schemas.microsoft.com/office/powerpoint/2010/main" val="12475645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C8BF93-3E91-1BC2-DC18-FC425305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14C14-4A5C-0EF6-2321-4683F5AE9831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Lawyer Well-Being: Staying Grounded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CDE092D-0E49-8CCD-3DC7-B2A0F240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83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2F47E-02AF-B7A4-C20D-BB8769F61D2D}"/>
              </a:ext>
            </a:extLst>
          </p:cNvPr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Sleep is performance fuel.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Exercise is medicine.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Connection is protection.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Taking breaks isn’t unproductive — it’s preventive ethics.</a:t>
            </a:r>
          </a:p>
        </p:txBody>
      </p:sp>
    </p:spTree>
    <p:extLst>
      <p:ext uri="{BB962C8B-B14F-4D97-AF65-F5344CB8AC3E}">
        <p14:creationId xmlns:p14="http://schemas.microsoft.com/office/powerpoint/2010/main" val="10736759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825B2D-F22F-95DA-413D-97201FBB3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A4263-6021-9D30-5986-B6E94C08C848}"/>
              </a:ext>
            </a:extLst>
          </p:cNvPr>
          <p:cNvSpPr txBox="1"/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D40"/>
                </a:solidFill>
              </a:defRPr>
            </a:pPr>
            <a:r>
              <a:rPr lang="en-US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Running Analogy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5B7303D-BDE9-6910-FFBA-7E3368BA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84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F0520-F146-8484-E614-2423A5569C5E}"/>
              </a:ext>
            </a:extLst>
          </p:cNvPr>
          <p:cNvSpPr txBox="1"/>
          <p:nvPr/>
        </p:nvSpPr>
        <p:spPr>
          <a:xfrm>
            <a:off x="443365" y="1825625"/>
            <a:ext cx="11215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323232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I didn’t get faster by buying better shoes — I got faster by showing up.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Technology won’t make us better lawyers by itself.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Competence, curiosity, and community will.</a:t>
            </a:r>
          </a:p>
        </p:txBody>
      </p:sp>
    </p:spTree>
    <p:extLst>
      <p:ext uri="{BB962C8B-B14F-4D97-AF65-F5344CB8AC3E}">
        <p14:creationId xmlns:p14="http://schemas.microsoft.com/office/powerpoint/2010/main" val="32000921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FBE5E-DAC8-0A39-7B5A-69CA49632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1191-2131-DB65-D855-0DF2BC8A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Reminder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D2975-2E76-9D89-9ED0-5A477468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85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C9F36-24AA-08FC-79EB-2C5FBF4C5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It’s okay to be not okay.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It’s okay to ask for help.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Help is available.</a:t>
            </a:r>
          </a:p>
        </p:txBody>
      </p:sp>
    </p:spTree>
    <p:extLst>
      <p:ext uri="{BB962C8B-B14F-4D97-AF65-F5344CB8AC3E}">
        <p14:creationId xmlns:p14="http://schemas.microsoft.com/office/powerpoint/2010/main" val="41077922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ADFBB-4270-5041-7EE5-51014880C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A338-C414-E775-4DEB-73260788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 Reminder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07D41-41C3-38CE-6A4E-C596B97A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B2C99-2540-12E8-CB01-209B26168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Behavioral Health Issues are Health Issues.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066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30D8-597A-DB8E-174D-584584AFB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4416-179C-FED5-8F06-52F0A8B9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Third Reminder – Proactive Wellness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D96AE-0838-229F-7296-565418F6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87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83591-4413-553A-4F95-F36AD8CFB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dirty="0">
              <a:effectLst/>
              <a:latin typeface="inherit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inherit"/>
              </a:rPr>
              <a:t>“Well-being is a responsibility, not a luxury, that is an integral component of our collective ability to satisfy our duty of competency.  Adopting behaviors that support well-being is not only necessary to the profession, but it makes us better lawyers.”</a:t>
            </a:r>
          </a:p>
          <a:p>
            <a:pPr marL="0" indent="0">
              <a:buNone/>
            </a:pPr>
            <a:endParaRPr lang="en-US" b="0" i="0" dirty="0">
              <a:effectLst/>
              <a:latin typeface="inherit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1800" i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Well-Being an Expectation in Attorney-Client Relationships</a:t>
            </a:r>
            <a:r>
              <a:rPr lang="en-US" sz="1800" i="1" dirty="0"/>
              <a:t>, Institute for Well-Being in Law, Ben Carpenter</a:t>
            </a:r>
          </a:p>
        </p:txBody>
      </p:sp>
    </p:spTree>
    <p:extLst>
      <p:ext uri="{BB962C8B-B14F-4D97-AF65-F5344CB8AC3E}">
        <p14:creationId xmlns:p14="http://schemas.microsoft.com/office/powerpoint/2010/main" val="31845718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516BE-8E56-A2C1-B058-69596D29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20A4-2679-15D2-4176-7551A309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Well-being &amp;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3F479-AAB2-C67B-2CFE-1ECC48F3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profession can exact a toll.</a:t>
            </a:r>
          </a:p>
          <a:p>
            <a:r>
              <a:rPr lang="en-US" dirty="0"/>
              <a:t>Be proactive: take care of yourself.</a:t>
            </a:r>
          </a:p>
          <a:p>
            <a:r>
              <a:rPr lang="en-US" dirty="0"/>
              <a:t>Create a culture of proactive well-being in your workplace.</a:t>
            </a:r>
          </a:p>
          <a:p>
            <a:r>
              <a:rPr lang="en-US" dirty="0"/>
              <a:t>Help others –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Thoughts on the Signs &amp; Symptoms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603AF-1403-2469-37DA-AAB3EA406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E45D-287A-9B0B-980D-BFD47B05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pPr algn="ctr"/>
            <a:r>
              <a:rPr lang="en-US" sz="3700" dirty="0"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238D6-B79B-9274-B2A0-4D0C97B0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r>
              <a:rPr lang="en-US" sz="2400" dirty="0"/>
              <a:t>Boundaries.</a:t>
            </a:r>
          </a:p>
          <a:p>
            <a:r>
              <a:rPr lang="en-US" sz="2400" dirty="0"/>
              <a:t>Time off – something other than lawyering.</a:t>
            </a:r>
          </a:p>
          <a:p>
            <a:r>
              <a:rPr lang="en-US" sz="2400" dirty="0"/>
              <a:t>Proactive wellness activities.</a:t>
            </a:r>
          </a:p>
        </p:txBody>
      </p:sp>
    </p:spTree>
    <p:extLst>
      <p:ext uri="{BB962C8B-B14F-4D97-AF65-F5344CB8AC3E}">
        <p14:creationId xmlns:p14="http://schemas.microsoft.com/office/powerpoint/2010/main" val="31481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3ECC-6513-4E59-A932-4187560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1 – Which 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9E46-71FB-4B27-A0E7-FBFA5869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very first rule.  I describe it as meaning “know your job. Do your job.”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</a:p>
        </p:txBody>
      </p:sp>
    </p:spTree>
    <p:extLst>
      <p:ext uri="{BB962C8B-B14F-4D97-AF65-F5344CB8AC3E}">
        <p14:creationId xmlns:p14="http://schemas.microsoft.com/office/powerpoint/2010/main" val="26537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70132-C186-3F55-582E-758E3E6AB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D391-1B82-700F-91B0-E836DFEF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r>
              <a:rPr lang="en-US" sz="4000" dirty="0"/>
              <a:t>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1BD1E-CC4D-54EA-3494-17C4C1B28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Baskerville Old Face" panose="02020602080505020303" pitchFamily="18" charset="0"/>
              </a:rPr>
              <a:t>V.R.Pr.C. 1.1 requires lawyers to provide lawyers with competent representation.</a:t>
            </a:r>
          </a:p>
          <a:p>
            <a:pPr marL="0" indent="0" fontAlgn="base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latin typeface="Baskerville Old Face" panose="02020602080505020303" pitchFamily="18" charset="0"/>
              </a:rPr>
              <a:t>The rule state that competence includes “the legal knowledge, skill, thoroughness and preparation reasonably necessary for the representation.”</a:t>
            </a:r>
          </a:p>
          <a:p>
            <a:pPr marL="0" indent="0" fontAlgn="base">
              <a:buNone/>
            </a:pPr>
            <a:endParaRPr lang="en-US" sz="2400" dirty="0">
              <a:latin typeface="Droid Sans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9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82E30-FC2E-5E2D-EA9A-EABFB2C92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0CB9-B379-1963-AEBB-A4C03DDA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r>
              <a:rPr lang="en-US" sz="4000" dirty="0"/>
              <a:t>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4F777-0E82-53ED-9423-2CA88FBE8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Baskerville Old Face" panose="02020602080505020303" pitchFamily="18" charset="0"/>
              </a:rPr>
              <a:t>V.R.Pr.C. 1.3 requires a lawyer to act with reasonable diligence and promptness when representation a client.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inheri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1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D888C-02BE-C98B-42E0-81690827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44FA-2295-B022-BF6A-9530B6C1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r>
              <a:rPr lang="en-US" sz="4000" dirty="0"/>
              <a:t>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DED4-A79F-3B8A-4930-8AE8E2FD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Baskerville Old Face" panose="02020602080505020303" pitchFamily="18" charset="0"/>
              </a:rPr>
              <a:t>V.R.Pr.C. 1.4 requires lawyers to:</a:t>
            </a:r>
          </a:p>
          <a:p>
            <a:pPr marL="0" indent="0" fontAlgn="base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keep clients reasonably informed about the status of the matter; and,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promptly comply with reasonable requests for information.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inheri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0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F8581-418C-356D-69E2-4E78656A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93DD-BF04-ED1D-9CC3-D07F17B9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r>
              <a:rPr lang="en-US" sz="4000" dirty="0"/>
              <a:t>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F514-9990-1927-7264-F0EA65DB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US" sz="2400" dirty="0"/>
          </a:p>
          <a:p>
            <a:pPr marL="0" indent="0" algn="ctr" fontAlgn="base">
              <a:buNone/>
            </a:pPr>
            <a:endParaRPr lang="en-US" sz="2400" dirty="0"/>
          </a:p>
          <a:p>
            <a:pPr marL="0" indent="0" algn="ctr" fontAlgn="base">
              <a:buNone/>
            </a:pPr>
            <a:r>
              <a:rPr lang="en-US" sz="2400" dirty="0"/>
              <a:t>What 3 numbers do not appear in Rule 1.1, Rule 1.3, or Rule 1.4?</a:t>
            </a:r>
            <a:endParaRPr lang="en-US" sz="2400" dirty="0"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inheri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8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102E-FDB5-32E0-313D-4FAB732A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9028-D53E-61F5-4A60-216FD7B3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r>
              <a:rPr lang="en-US" sz="4000" dirty="0"/>
              <a:t>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742A-8A9F-B5E5-0750-36E039D5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endParaRPr lang="en-US" sz="2400" dirty="0">
              <a:latin typeface="inherit"/>
            </a:endParaRPr>
          </a:p>
          <a:p>
            <a:pPr marL="0" indent="0" algn="ctr" fontAlgn="base">
              <a:buNone/>
            </a:pPr>
            <a:r>
              <a:rPr lang="en-US" sz="5400" b="1" dirty="0">
                <a:solidFill>
                  <a:srgbClr val="FFFF00"/>
                </a:solidFill>
                <a:latin typeface="inherit"/>
              </a:rPr>
              <a:t>24/7/365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16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1106-3BB7-E72F-12A5-135520680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FA6A-5674-0CE7-9A91-4A3B89A7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r>
              <a:rPr lang="en-US" sz="4000" dirty="0"/>
              <a:t>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3F56-0990-10E4-FEFC-0FCDBD6BC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Sometimes, each of the following is not only competent, prompt, and reasonable, but healthy:</a:t>
            </a:r>
          </a:p>
          <a:p>
            <a:pPr marL="0" indent="0" fontAlgn="base">
              <a:buNone/>
            </a:pPr>
            <a:endParaRPr lang="en-US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Tomorrow morning.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After my kid’s game ends.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After I finish the lunch I’m eating.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After I finish this walk with my spouse.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After I finish the letter I’m drafting for another client.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3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276A-65FA-2EF0-020E-78989536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E728-20CC-4A1C-2EF5-37FAD60B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r>
              <a:rPr lang="en-US" sz="2400" dirty="0"/>
              <a:t>Avoid the Infinite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3F77-6D33-3D83-19B0-0BBBA526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June 2025:  Microsoft issues </a:t>
            </a:r>
            <a:r>
              <a:rPr lang="en-US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report </a:t>
            </a:r>
            <a:r>
              <a:rPr lang="en-US" sz="2400" dirty="0"/>
              <a:t>identifying the “infinite workday.”  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09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1BB00-2A97-5BEA-DFEE-C094515A9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EF65-BC89-6A20-3632-443A5656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38" y="637763"/>
            <a:ext cx="9885921" cy="900131"/>
          </a:xfrm>
        </p:spPr>
        <p:txBody>
          <a:bodyPr anchor="t">
            <a:normAutofit/>
          </a:bodyPr>
          <a:lstStyle/>
          <a:p>
            <a:r>
              <a:rPr lang="en-US" sz="2400" dirty="0"/>
              <a:t>The Infinite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A96AF-D8D3-F57E-820E-8220CDCB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36" y="2217344"/>
            <a:ext cx="9878319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</a:t>
            </a:r>
            <a:r>
              <a:rPr lang="en-US" sz="2400" dirty="0"/>
              <a:t>Flexibility sounds good on paper. But when every hour becomes a potential work hour, we lose our ability to truly disconnect — and that takes a toll.”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Total Wellness article: </a:t>
            </a:r>
            <a:r>
              <a:rPr lang="en-US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Escaping the Infinite Workday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83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9D23B-1509-B6A6-823D-2A209628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A5DA-91C2-313C-00A5-5540025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Does Proactive Wellness Seem Too Daunting?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C0E91-4A2A-85A7-3674-B91D5FCA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98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0F2DF-2D6D-6A76-6300-766DFE28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Remember:  The Rule of 10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Simple Training Tip That Will Change Your Running; Trail Runner Magazine(May 2022)</a:t>
            </a:r>
            <a:endParaRPr lang="en-US" sz="2000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009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83030-1FF7-E13F-D903-4281DF6D6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184C-D81B-FFB6-9CB1-E04D3D1C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of 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7ACB6-9343-3DFB-0C1A-A639A6E7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FA806-45CD-D580-99C4-FB1186C3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effectLst/>
                <a:latin typeface="Georgia" panose="02040502050405020303" pitchFamily="18" charset="0"/>
              </a:rPr>
              <a:t>“If I’m ever feeling like I just can’t do a run, I </a:t>
            </a:r>
            <a:r>
              <a:rPr lang="en-US" b="0" i="1" dirty="0">
                <a:effectLst/>
                <a:latin typeface="Georgia" panose="02040502050405020303" pitchFamily="18" charset="0"/>
              </a:rPr>
              <a:t>always</a:t>
            </a:r>
            <a:r>
              <a:rPr lang="en-US" b="0" i="0" dirty="0">
                <a:effectLst/>
                <a:latin typeface="Georgia" panose="02040502050405020303" pitchFamily="18" charset="0"/>
              </a:rPr>
              <a:t> give myself ten minutes. And if, after ten minutes, I still want to quit, then I’ll turn my train around and stop running.”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Simple Training Tip That Will Change Your Running; Trail Runner Magazine(May 2022)</a:t>
            </a:r>
            <a:endParaRPr lang="en-US" sz="2800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9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850</TotalTime>
  <Words>4195</Words>
  <Application>Microsoft Office PowerPoint</Application>
  <PresentationFormat>Widescreen</PresentationFormat>
  <Paragraphs>635</Paragraphs>
  <Slides>117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6" baseType="lpstr">
      <vt:lpstr>Arial</vt:lpstr>
      <vt:lpstr>Baskerville Old Face</vt:lpstr>
      <vt:lpstr>Calibri</vt:lpstr>
      <vt:lpstr>Droid Sans</vt:lpstr>
      <vt:lpstr>Georgia</vt:lpstr>
      <vt:lpstr>inherit</vt:lpstr>
      <vt:lpstr>Trade Gothic LT Pro</vt:lpstr>
      <vt:lpstr>Trebuchet MS</vt:lpstr>
      <vt:lpstr>Office Theme</vt:lpstr>
      <vt:lpstr>Legal Ethics &amp; Professional Responsibility</vt:lpstr>
      <vt:lpstr>Outline</vt:lpstr>
      <vt:lpstr>Bar Counsel – Proactive Guidance</vt:lpstr>
      <vt:lpstr>Inquiries of Bar Counsel</vt:lpstr>
      <vt:lpstr>Inquiries – FY25 – Months in Top 5 </vt:lpstr>
      <vt:lpstr>Proactive Education &amp; Guidance</vt:lpstr>
      <vt:lpstr>The 7 Cs of Legal Ethics</vt:lpstr>
      <vt:lpstr>Question 1 – Which C?</vt:lpstr>
      <vt:lpstr>Question 1 – Which C?</vt:lpstr>
      <vt:lpstr>Question 2 – Which C?</vt:lpstr>
      <vt:lpstr>Question 2 – Which C?</vt:lpstr>
      <vt:lpstr>Question 3 – Which C?</vt:lpstr>
      <vt:lpstr>CONFIDENTIALITY</vt:lpstr>
      <vt:lpstr>Question 4 – Which C?</vt:lpstr>
      <vt:lpstr>Question 4 – Which C?</vt:lpstr>
      <vt:lpstr>Question 5 – Which C?</vt:lpstr>
      <vt:lpstr>Question 5 – Which C?</vt:lpstr>
      <vt:lpstr>Question 6 – Which C?</vt:lpstr>
      <vt:lpstr>Question 6 – Which C?</vt:lpstr>
      <vt:lpstr>Question 7 – which C?</vt:lpstr>
      <vt:lpstr>Question 7 – which C?</vt:lpstr>
      <vt:lpstr>Vermont, Professionalism, and the 7 Cs</vt:lpstr>
      <vt:lpstr>The 7 Cs</vt:lpstr>
      <vt:lpstr>CAUTION!!!</vt:lpstr>
      <vt:lpstr>CAUTION!!!</vt:lpstr>
      <vt:lpstr>Mike Kennedy</vt:lpstr>
      <vt:lpstr>The Prompt</vt:lpstr>
      <vt:lpstr>ChatGPT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Intelligence</vt:lpstr>
      <vt:lpstr>Vermont Commission on Artificial Intelligence in the Judiciary: Disciplinary Rules Committee</vt:lpstr>
      <vt:lpstr>Disciplinary Rules Committee Report: Appendix G</vt:lpstr>
      <vt:lpstr>Legal Ethics &amp; Generative AI</vt:lpstr>
      <vt:lpstr>AI - More Common Issues</vt:lpstr>
      <vt:lpstr>PowerPoint Presentation</vt:lpstr>
      <vt:lpstr>PowerPoint Presentation</vt:lpstr>
      <vt:lpstr>It knows me too well.</vt:lpstr>
      <vt:lpstr>PowerPoint Presentation</vt:lpstr>
      <vt:lpstr>PowerPoint Presentation</vt:lpstr>
      <vt:lpstr>PowerPoint Presentation</vt:lpstr>
      <vt:lpstr>Chat GPT as Mike Kennedy</vt:lpstr>
      <vt:lpstr>PowerPoint Presentation</vt:lpstr>
      <vt:lpstr>Communication </vt:lpstr>
      <vt:lpstr>Communication  </vt:lpstr>
      <vt:lpstr>Rule 2.1 - Advisor</vt:lpstr>
      <vt:lpstr>Rule 2.1 – Advisor – Comment [1]</vt:lpstr>
      <vt:lpstr>Communication</vt:lpstr>
      <vt:lpstr>Practical Tip</vt:lpstr>
      <vt:lpstr>Blog Post</vt:lpstr>
      <vt:lpstr>Set Reasonable Expectations</vt:lpstr>
      <vt:lpstr>Mike Kennedy</vt:lpstr>
      <vt:lpstr>Another C</vt:lpstr>
      <vt:lpstr>PowerPoint Presentation</vt:lpstr>
      <vt:lpstr>Is Civility a Disciplinary Issue?</vt:lpstr>
      <vt:lpstr>Civility Discussion in Vermont</vt:lpstr>
      <vt:lpstr>My Advice</vt:lpstr>
      <vt:lpstr>Civility – Reality Check?</vt:lpstr>
      <vt:lpstr>Conflicts</vt:lpstr>
      <vt:lpstr>PowerPoint Presentation</vt:lpstr>
      <vt:lpstr>PowerPoint Presentation</vt:lpstr>
      <vt:lpstr>Conflicts</vt:lpstr>
      <vt:lpstr>General Rule</vt:lpstr>
      <vt:lpstr>Conflicts</vt:lpstr>
      <vt:lpstr>Conflicts of Interest – Blog Posts.</vt:lpstr>
      <vt:lpstr>Confidentiality </vt:lpstr>
      <vt:lpstr>PowerPoint Presentation</vt:lpstr>
      <vt:lpstr>PowerPoint Presentation</vt:lpstr>
      <vt:lpstr>Confidentiality</vt:lpstr>
      <vt:lpstr>Confidentiality &amp; Withdrawal from Representation</vt:lpstr>
      <vt:lpstr>Another C</vt:lpstr>
      <vt:lpstr>PowerPoint Presentation</vt:lpstr>
      <vt:lpstr>Kennedy</vt:lpstr>
      <vt:lpstr>An Aspect of Competence</vt:lpstr>
      <vt:lpstr>ChatGPT as Mike Kennedy</vt:lpstr>
      <vt:lpstr>PowerPoint Presentation</vt:lpstr>
      <vt:lpstr>PowerPoint Presentation</vt:lpstr>
      <vt:lpstr>PowerPoint Presentation</vt:lpstr>
      <vt:lpstr>First Reminder</vt:lpstr>
      <vt:lpstr>Second Reminder</vt:lpstr>
      <vt:lpstr>Third Reminder – Proactive Wellness</vt:lpstr>
      <vt:lpstr>Well-being &amp; Wellness</vt:lpstr>
      <vt:lpstr>Recommendations</vt:lpstr>
      <vt:lpstr>Boundaries</vt:lpstr>
      <vt:lpstr>Boundaries</vt:lpstr>
      <vt:lpstr>Boundaries</vt:lpstr>
      <vt:lpstr>Boundaries</vt:lpstr>
      <vt:lpstr>Boundaries</vt:lpstr>
      <vt:lpstr>Boundaries</vt:lpstr>
      <vt:lpstr>Avoid the Infinite Workday</vt:lpstr>
      <vt:lpstr>The Infinite Workday</vt:lpstr>
      <vt:lpstr>Does Proactive Wellness Seem Too Daunting?</vt:lpstr>
      <vt:lpstr>Rule of 10</vt:lpstr>
      <vt:lpstr>Rule of 10</vt:lpstr>
      <vt:lpstr>Does Wellness Seem too Daunting?</vt:lpstr>
      <vt:lpstr>Pillars of Wellness</vt:lpstr>
      <vt:lpstr>2025 Well-Being Week in Law</vt:lpstr>
      <vt:lpstr>Monday: Physical Well-Being</vt:lpstr>
      <vt:lpstr>Tuesday: Spiritual Well-Being</vt:lpstr>
      <vt:lpstr>Tuesday: Spiritual Well-Being</vt:lpstr>
      <vt:lpstr>Wednesday: Intellectual Well-Being</vt:lpstr>
      <vt:lpstr>Thursday: Social Well-Being</vt:lpstr>
      <vt:lpstr>Friday: Emotional Well-Being</vt:lpstr>
      <vt:lpstr>Stress, Anxiety, Depression</vt:lpstr>
      <vt:lpstr>Root Causes</vt:lpstr>
      <vt:lpstr>7 C’s – They help you avoid complaints.</vt:lpstr>
      <vt:lpstr>November</vt:lpstr>
      <vt:lpstr>Know the signs. Get checked.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Skills</dc:title>
  <dc:creator>Kennedy, Michael</dc:creator>
  <cp:lastModifiedBy>Kennedy, Michael</cp:lastModifiedBy>
  <cp:revision>71</cp:revision>
  <dcterms:created xsi:type="dcterms:W3CDTF">2022-10-05T13:58:06Z</dcterms:created>
  <dcterms:modified xsi:type="dcterms:W3CDTF">2025-10-27T17:32:04Z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ContentTypeId">
    <vt:lpwstr>0x01010079F111ED35F8CC479449609E8A0923A6</vt:lpwstr>
  </op:property>
  <op:property fmtid="{D5CDD505-2E9C-101B-9397-08002B2CF9AE}" pid="3" name="ndDocumentId">
    <vt:lpwstr>4907-9253-4901</vt:lpwstr>
  </op:property>
</op:Properties>
</file>