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 id="2147483665" r:id="rId6"/>
    <p:sldMasterId id="2147483667" r:id="rId7"/>
    <p:sldMasterId id="2147483669" r:id="rId8"/>
  </p:sldMasterIdLst>
  <p:notesMasterIdLst>
    <p:notesMasterId r:id="rId59"/>
  </p:notesMasterIdLst>
  <p:sldIdLst>
    <p:sldId id="291" r:id="rId9"/>
    <p:sldId id="274" r:id="rId10"/>
    <p:sldId id="278" r:id="rId11"/>
    <p:sldId id="262" r:id="rId12"/>
    <p:sldId id="259" r:id="rId13"/>
    <p:sldId id="261" r:id="rId14"/>
    <p:sldId id="264" r:id="rId15"/>
    <p:sldId id="488" r:id="rId16"/>
    <p:sldId id="500" r:id="rId17"/>
    <p:sldId id="1010" r:id="rId18"/>
    <p:sldId id="1011" r:id="rId19"/>
    <p:sldId id="1034" r:id="rId20"/>
    <p:sldId id="1035" r:id="rId21"/>
    <p:sldId id="492" r:id="rId22"/>
    <p:sldId id="1036" r:id="rId23"/>
    <p:sldId id="490" r:id="rId24"/>
    <p:sldId id="494" r:id="rId25"/>
    <p:sldId id="495" r:id="rId26"/>
    <p:sldId id="496" r:id="rId27"/>
    <p:sldId id="497" r:id="rId28"/>
    <p:sldId id="498" r:id="rId29"/>
    <p:sldId id="302" r:id="rId30"/>
    <p:sldId id="315" r:id="rId31"/>
    <p:sldId id="317" r:id="rId32"/>
    <p:sldId id="322" r:id="rId33"/>
    <p:sldId id="379" r:id="rId34"/>
    <p:sldId id="320" r:id="rId35"/>
    <p:sldId id="263" r:id="rId36"/>
    <p:sldId id="257" r:id="rId37"/>
    <p:sldId id="258" r:id="rId38"/>
    <p:sldId id="1038" r:id="rId39"/>
    <p:sldId id="1039" r:id="rId40"/>
    <p:sldId id="266" r:id="rId41"/>
    <p:sldId id="267" r:id="rId42"/>
    <p:sldId id="268" r:id="rId43"/>
    <p:sldId id="260" r:id="rId44"/>
    <p:sldId id="1040" r:id="rId45"/>
    <p:sldId id="284" r:id="rId46"/>
    <p:sldId id="287" r:id="rId47"/>
    <p:sldId id="290" r:id="rId48"/>
    <p:sldId id="279" r:id="rId49"/>
    <p:sldId id="280" r:id="rId50"/>
    <p:sldId id="270" r:id="rId51"/>
    <p:sldId id="1037" r:id="rId52"/>
    <p:sldId id="271" r:id="rId53"/>
    <p:sldId id="501" r:id="rId54"/>
    <p:sldId id="272" r:id="rId55"/>
    <p:sldId id="276" r:id="rId56"/>
    <p:sldId id="277" r:id="rId57"/>
    <p:sldId id="29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562"/>
    <a:srgbClr val="5E973B"/>
    <a:srgbClr val="2E3556"/>
    <a:srgbClr val="EBD294"/>
    <a:srgbClr val="003271"/>
    <a:srgbClr val="104862"/>
    <a:srgbClr val="008547"/>
    <a:srgbClr val="7DB94A"/>
    <a:srgbClr val="0D6C96"/>
    <a:srgbClr val="106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norc.sharepoint.com/sites/9023-MALawyersNeedsAssessment/Shared%20Documents/9023%20Lawyers/Report%20Slide%20Deck/Graphics%20For%20Slide%20Deck_2023-01-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orc.sharepoint.com/sites/9023-MALawyersNeedsAssessment/Shared%20Documents/9023%20Lawyers/Report%20Slide%20Deck/Graphics%20For%20Slide%20Deck_2023-01-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orc.sharepoint.com/sites/9023-MALawyersNeedsAssessment/Shared%20Documents/9023%20Lawyers/Report%20Slide%20Deck/Graphics%20For%20Slide%20Deck_2023-01-0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Roboto" panose="02000000000000000000" pitchFamily="2" charset="0"/>
                <a:ea typeface="Roboto" panose="02000000000000000000" pitchFamily="2" charset="0"/>
                <a:cs typeface="+mn-cs"/>
              </a:defRPr>
            </a:pPr>
            <a:r>
              <a:rPr lang="en-US" sz="2000">
                <a:solidFill>
                  <a:schemeClr val="bg1"/>
                </a:solidFill>
              </a:rPr>
              <a:t>Burnout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Roboto" panose="02000000000000000000" pitchFamily="2" charset="0"/>
              <a:ea typeface="Roboto" panose="02000000000000000000" pitchFamily="2" charset="0"/>
              <a:cs typeface="+mn-cs"/>
            </a:defRPr>
          </a:pPr>
          <a:endParaRPr lang="en-US"/>
        </a:p>
      </c:txPr>
    </c:title>
    <c:autoTitleDeleted val="0"/>
    <c:plotArea>
      <c:layout/>
      <c:barChart>
        <c:barDir val="col"/>
        <c:grouping val="clustered"/>
        <c:varyColors val="0"/>
        <c:ser>
          <c:idx val="0"/>
          <c:order val="0"/>
          <c:tx>
            <c:strRef>
              <c:f>Sheet1!$A$2</c:f>
              <c:strCache>
                <c:ptCount val="1"/>
                <c:pt idx="0">
                  <c:v>Burnout</c:v>
                </c:pt>
              </c:strCache>
            </c:strRef>
          </c:tx>
          <c:spPr>
            <a:solidFill>
              <a:schemeClr val="accent1"/>
            </a:solidFill>
            <a:ln>
              <a:noFill/>
            </a:ln>
            <a:effectLst/>
          </c:spPr>
          <c:invertIfNegative val="0"/>
          <c:dPt>
            <c:idx val="0"/>
            <c:invertIfNegative val="0"/>
            <c:bubble3D val="0"/>
            <c:spPr>
              <a:solidFill>
                <a:srgbClr val="B3CDD8"/>
              </a:solidFill>
              <a:ln w="57150">
                <a:solidFill>
                  <a:schemeClr val="tx1"/>
                </a:solidFill>
              </a:ln>
              <a:effectLst/>
            </c:spPr>
            <c:extLst>
              <c:ext xmlns:c16="http://schemas.microsoft.com/office/drawing/2014/chart" uri="{C3380CC4-5D6E-409C-BE32-E72D297353CC}">
                <c16:uniqueId val="{00000000-A493-44A7-B826-030CCC4CA237}"/>
              </c:ext>
            </c:extLst>
          </c:dPt>
          <c:dPt>
            <c:idx val="1"/>
            <c:invertIfNegative val="0"/>
            <c:bubble3D val="0"/>
            <c:spPr>
              <a:solidFill>
                <a:srgbClr val="4C7B91"/>
              </a:solidFill>
              <a:ln>
                <a:noFill/>
              </a:ln>
              <a:effectLst/>
            </c:spPr>
            <c:extLst>
              <c:ext xmlns:c16="http://schemas.microsoft.com/office/drawing/2014/chart" uri="{C3380CC4-5D6E-409C-BE32-E72D297353CC}">
                <c16:uniqueId val="{00000001-A493-44A7-B826-030CCC4CA237}"/>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93-44A7-B826-030CCC4CA23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93-44A7-B826-030CCC4CA23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Massachusetts Lawyers</c:v>
                </c:pt>
                <c:pt idx="1">
                  <c:v>Utah Lawyers</c:v>
                </c:pt>
              </c:strCache>
            </c:strRef>
          </c:cat>
          <c:val>
            <c:numRef>
              <c:f>Sheet1!$B$2:$C$2</c:f>
              <c:numCache>
                <c:formatCode>0%</c:formatCode>
                <c:ptCount val="2"/>
                <c:pt idx="0">
                  <c:v>0.77</c:v>
                </c:pt>
                <c:pt idx="1">
                  <c:v>0.75</c:v>
                </c:pt>
              </c:numCache>
            </c:numRef>
          </c:val>
          <c:extLst>
            <c:ext xmlns:c16="http://schemas.microsoft.com/office/drawing/2014/chart" uri="{C3380CC4-5D6E-409C-BE32-E72D297353CC}">
              <c16:uniqueId val="{00000002-A493-44A7-B826-030CCC4CA237}"/>
            </c:ext>
          </c:extLst>
        </c:ser>
        <c:dLbls>
          <c:showLegendKey val="0"/>
          <c:showVal val="0"/>
          <c:showCatName val="0"/>
          <c:showSerName val="0"/>
          <c:showPercent val="0"/>
          <c:showBubbleSize val="0"/>
        </c:dLbls>
        <c:gapWidth val="20"/>
        <c:overlap val="-27"/>
        <c:axId val="482405080"/>
        <c:axId val="482405408"/>
      </c:barChart>
      <c:catAx>
        <c:axId val="482405080"/>
        <c:scaling>
          <c:orientation val="minMax"/>
        </c:scaling>
        <c:delete val="1"/>
        <c:axPos val="b"/>
        <c:numFmt formatCode="General" sourceLinked="1"/>
        <c:majorTickMark val="out"/>
        <c:minorTickMark val="none"/>
        <c:tickLblPos val="nextTo"/>
        <c:crossAx val="482405408"/>
        <c:crosses val="autoZero"/>
        <c:auto val="1"/>
        <c:lblAlgn val="ctr"/>
        <c:lblOffset val="100"/>
        <c:noMultiLvlLbl val="0"/>
      </c:catAx>
      <c:valAx>
        <c:axId val="482405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crossAx val="48240508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Roboto" panose="02000000000000000000" pitchFamily="2" charset="0"/>
                <a:ea typeface="Roboto" panose="02000000000000000000" pitchFamily="2" charset="0"/>
                <a:cs typeface="+mn-cs"/>
              </a:defRPr>
            </a:pPr>
            <a:r>
              <a:rPr lang="en-US" sz="2000">
                <a:solidFill>
                  <a:schemeClr val="bg1"/>
                </a:solidFill>
              </a:rPr>
              <a:t>Anxiety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Roboto" panose="02000000000000000000" pitchFamily="2" charset="0"/>
              <a:ea typeface="Roboto" panose="02000000000000000000" pitchFamily="2" charset="0"/>
              <a:cs typeface="+mn-cs"/>
            </a:defRPr>
          </a:pPr>
          <a:endParaRPr lang="en-US"/>
        </a:p>
      </c:txPr>
    </c:title>
    <c:autoTitleDeleted val="0"/>
    <c:plotArea>
      <c:layout/>
      <c:barChart>
        <c:barDir val="col"/>
        <c:grouping val="clustered"/>
        <c:varyColors val="0"/>
        <c:ser>
          <c:idx val="0"/>
          <c:order val="0"/>
          <c:tx>
            <c:strRef>
              <c:f>Sheet1!$A$12</c:f>
              <c:strCache>
                <c:ptCount val="1"/>
                <c:pt idx="0">
                  <c:v>Anxiety</c:v>
                </c:pt>
              </c:strCache>
            </c:strRef>
          </c:tx>
          <c:spPr>
            <a:solidFill>
              <a:schemeClr val="accent1"/>
            </a:solidFill>
            <a:ln>
              <a:noFill/>
            </a:ln>
            <a:effectLst/>
          </c:spPr>
          <c:invertIfNegative val="0"/>
          <c:dPt>
            <c:idx val="0"/>
            <c:invertIfNegative val="0"/>
            <c:bubble3D val="0"/>
            <c:spPr>
              <a:solidFill>
                <a:srgbClr val="B3CDD8"/>
              </a:solidFill>
              <a:ln w="57150">
                <a:solidFill>
                  <a:schemeClr val="tx1"/>
                </a:solidFill>
              </a:ln>
              <a:effectLst/>
            </c:spPr>
            <c:extLst>
              <c:ext xmlns:c16="http://schemas.microsoft.com/office/drawing/2014/chart" uri="{C3380CC4-5D6E-409C-BE32-E72D297353CC}">
                <c16:uniqueId val="{00000001-FD99-4DA4-B413-7E371020D2BF}"/>
              </c:ext>
            </c:extLst>
          </c:dPt>
          <c:dPt>
            <c:idx val="1"/>
            <c:invertIfNegative val="0"/>
            <c:bubble3D val="0"/>
            <c:spPr>
              <a:solidFill>
                <a:srgbClr val="4C7B91"/>
              </a:solidFill>
              <a:ln>
                <a:noFill/>
              </a:ln>
              <a:effectLst/>
            </c:spPr>
            <c:extLst>
              <c:ext xmlns:c16="http://schemas.microsoft.com/office/drawing/2014/chart" uri="{C3380CC4-5D6E-409C-BE32-E72D297353CC}">
                <c16:uniqueId val="{00000002-FD99-4DA4-B413-7E371020D2B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FD99-4DA4-B413-7E371020D2B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D99-4DA4-B413-7E371020D2B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Massachusetts Lawyers</c:v>
                </c:pt>
                <c:pt idx="1">
                  <c:v>Utah Lawyers</c:v>
                </c:pt>
                <c:pt idx="2">
                  <c:v>California and D.C. Lawyers</c:v>
                </c:pt>
              </c:strCache>
            </c:strRef>
          </c:cat>
          <c:val>
            <c:numRef>
              <c:f>Sheet1!$B$12:$D$12</c:f>
              <c:numCache>
                <c:formatCode>0%</c:formatCode>
                <c:ptCount val="3"/>
                <c:pt idx="0">
                  <c:v>0.26</c:v>
                </c:pt>
                <c:pt idx="1">
                  <c:v>0.19</c:v>
                </c:pt>
                <c:pt idx="2">
                  <c:v>0.21</c:v>
                </c:pt>
              </c:numCache>
            </c:numRef>
          </c:val>
          <c:extLst>
            <c:ext xmlns:c16="http://schemas.microsoft.com/office/drawing/2014/chart" uri="{C3380CC4-5D6E-409C-BE32-E72D297353CC}">
              <c16:uniqueId val="{00000000-FD99-4DA4-B413-7E371020D2BF}"/>
            </c:ext>
          </c:extLst>
        </c:ser>
        <c:dLbls>
          <c:dLblPos val="outEnd"/>
          <c:showLegendKey val="0"/>
          <c:showVal val="1"/>
          <c:showCatName val="0"/>
          <c:showSerName val="0"/>
          <c:showPercent val="0"/>
          <c:showBubbleSize val="0"/>
        </c:dLbls>
        <c:gapWidth val="20"/>
        <c:overlap val="-27"/>
        <c:axId val="482405080"/>
        <c:axId val="482405408"/>
      </c:barChart>
      <c:catAx>
        <c:axId val="482405080"/>
        <c:scaling>
          <c:orientation val="minMax"/>
        </c:scaling>
        <c:delete val="1"/>
        <c:axPos val="b"/>
        <c:numFmt formatCode="General" sourceLinked="1"/>
        <c:majorTickMark val="out"/>
        <c:minorTickMark val="none"/>
        <c:tickLblPos val="nextTo"/>
        <c:crossAx val="482405408"/>
        <c:crosses val="autoZero"/>
        <c:auto val="1"/>
        <c:lblAlgn val="ctr"/>
        <c:lblOffset val="100"/>
        <c:noMultiLvlLbl val="0"/>
      </c:catAx>
      <c:valAx>
        <c:axId val="482405408"/>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crossAx val="4824050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Roboto" panose="02000000000000000000" pitchFamily="2" charset="0"/>
                <a:ea typeface="Roboto" panose="02000000000000000000" pitchFamily="2" charset="0"/>
                <a:cs typeface="+mn-cs"/>
              </a:defRPr>
            </a:pPr>
            <a:r>
              <a:rPr lang="en-US" sz="2000">
                <a:solidFill>
                  <a:schemeClr val="bg1"/>
                </a:solidFill>
              </a:rPr>
              <a:t>Depression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Roboto" panose="02000000000000000000" pitchFamily="2" charset="0"/>
              <a:ea typeface="Roboto" panose="02000000000000000000" pitchFamily="2" charset="0"/>
              <a:cs typeface="+mn-cs"/>
            </a:defRPr>
          </a:pPr>
          <a:endParaRPr lang="en-US"/>
        </a:p>
      </c:txPr>
    </c:title>
    <c:autoTitleDeleted val="0"/>
    <c:plotArea>
      <c:layout/>
      <c:barChart>
        <c:barDir val="col"/>
        <c:grouping val="clustered"/>
        <c:varyColors val="0"/>
        <c:ser>
          <c:idx val="0"/>
          <c:order val="0"/>
          <c:tx>
            <c:strRef>
              <c:f>Sheet1!$A$13</c:f>
              <c:strCache>
                <c:ptCount val="1"/>
                <c:pt idx="0">
                  <c:v>Depression</c:v>
                </c:pt>
              </c:strCache>
            </c:strRef>
          </c:tx>
          <c:spPr>
            <a:solidFill>
              <a:schemeClr val="accent1"/>
            </a:solidFill>
            <a:ln>
              <a:noFill/>
            </a:ln>
            <a:effectLst/>
          </c:spPr>
          <c:invertIfNegative val="0"/>
          <c:dPt>
            <c:idx val="0"/>
            <c:invertIfNegative val="0"/>
            <c:bubble3D val="0"/>
            <c:spPr>
              <a:solidFill>
                <a:srgbClr val="B3CDD8"/>
              </a:solidFill>
              <a:ln w="57150">
                <a:solidFill>
                  <a:schemeClr val="tx1"/>
                </a:solidFill>
              </a:ln>
              <a:effectLst/>
            </c:spPr>
            <c:extLst>
              <c:ext xmlns:c16="http://schemas.microsoft.com/office/drawing/2014/chart" uri="{C3380CC4-5D6E-409C-BE32-E72D297353CC}">
                <c16:uniqueId val="{00000001-B33A-4B4B-A2C7-9D7F93F8F10A}"/>
              </c:ext>
            </c:extLst>
          </c:dPt>
          <c:dPt>
            <c:idx val="1"/>
            <c:invertIfNegative val="0"/>
            <c:bubble3D val="0"/>
            <c:spPr>
              <a:solidFill>
                <a:srgbClr val="4C7B91"/>
              </a:solidFill>
              <a:ln>
                <a:noFill/>
              </a:ln>
              <a:effectLst/>
            </c:spPr>
            <c:extLst>
              <c:ext xmlns:c16="http://schemas.microsoft.com/office/drawing/2014/chart" uri="{C3380CC4-5D6E-409C-BE32-E72D297353CC}">
                <c16:uniqueId val="{00000002-B33A-4B4B-A2C7-9D7F93F8F10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B33A-4B4B-A2C7-9D7F93F8F10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33A-4B4B-A2C7-9D7F93F8F10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Massachusetts Lawyers</c:v>
                </c:pt>
                <c:pt idx="1">
                  <c:v>Utah Lawyers</c:v>
                </c:pt>
                <c:pt idx="2">
                  <c:v>California and D.C. Lawyers</c:v>
                </c:pt>
              </c:strCache>
            </c:strRef>
          </c:cat>
          <c:val>
            <c:numRef>
              <c:f>Sheet1!$B$13:$D$13</c:f>
              <c:numCache>
                <c:formatCode>0%</c:formatCode>
                <c:ptCount val="3"/>
                <c:pt idx="0">
                  <c:v>0.21</c:v>
                </c:pt>
                <c:pt idx="1">
                  <c:v>0.18</c:v>
                </c:pt>
                <c:pt idx="2">
                  <c:v>0.08</c:v>
                </c:pt>
              </c:numCache>
            </c:numRef>
          </c:val>
          <c:extLst>
            <c:ext xmlns:c16="http://schemas.microsoft.com/office/drawing/2014/chart" uri="{C3380CC4-5D6E-409C-BE32-E72D297353CC}">
              <c16:uniqueId val="{00000000-B33A-4B4B-A2C7-9D7F93F8F10A}"/>
            </c:ext>
          </c:extLst>
        </c:ser>
        <c:dLbls>
          <c:dLblPos val="outEnd"/>
          <c:showLegendKey val="0"/>
          <c:showVal val="1"/>
          <c:showCatName val="0"/>
          <c:showSerName val="0"/>
          <c:showPercent val="0"/>
          <c:showBubbleSize val="0"/>
        </c:dLbls>
        <c:gapWidth val="20"/>
        <c:overlap val="-27"/>
        <c:axId val="482405080"/>
        <c:axId val="482405408"/>
      </c:barChart>
      <c:catAx>
        <c:axId val="482405080"/>
        <c:scaling>
          <c:orientation val="minMax"/>
        </c:scaling>
        <c:delete val="1"/>
        <c:axPos val="b"/>
        <c:numFmt formatCode="General" sourceLinked="1"/>
        <c:majorTickMark val="out"/>
        <c:minorTickMark val="none"/>
        <c:tickLblPos val="nextTo"/>
        <c:crossAx val="482405408"/>
        <c:crosses val="autoZero"/>
        <c:auto val="1"/>
        <c:lblAlgn val="ctr"/>
        <c:lblOffset val="100"/>
        <c:noMultiLvlLbl val="0"/>
      </c:catAx>
      <c:valAx>
        <c:axId val="482405408"/>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crossAx val="48240508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E8EE4-A543-45BD-83DC-0B5347BE80C5}" type="doc">
      <dgm:prSet loTypeId="urn:microsoft.com/office/officeart/2005/8/layout/list1" loCatId="list" qsTypeId="urn:microsoft.com/office/officeart/2005/8/quickstyle/simple1" qsCatId="simple" csTypeId="urn:microsoft.com/office/officeart/2005/8/colors/accent3_2" csCatId="accent3"/>
      <dgm:spPr/>
      <dgm:t>
        <a:bodyPr/>
        <a:lstStyle/>
        <a:p>
          <a:endParaRPr lang="en-US"/>
        </a:p>
      </dgm:t>
    </dgm:pt>
    <dgm:pt modelId="{532A08EE-5BEE-4FAD-AAB7-B357162045D6}">
      <dgm:prSet/>
      <dgm:spPr/>
      <dgm:t>
        <a:bodyPr/>
        <a:lstStyle/>
        <a:p>
          <a:pPr algn="r"/>
          <a:r>
            <a:rPr lang="en-US" dirty="0"/>
            <a:t>Practice-Related Issues:  </a:t>
          </a:r>
        </a:p>
      </dgm:t>
    </dgm:pt>
    <dgm:pt modelId="{E92F4862-3871-4F5F-8131-30E6B1BA9EC4}" type="parTrans" cxnId="{41871A59-8627-4B4F-BD26-9A7A091C495D}">
      <dgm:prSet/>
      <dgm:spPr/>
      <dgm:t>
        <a:bodyPr/>
        <a:lstStyle/>
        <a:p>
          <a:endParaRPr lang="en-US"/>
        </a:p>
      </dgm:t>
    </dgm:pt>
    <dgm:pt modelId="{9E3A8A60-F1BE-47C6-ACA3-E70F7699DF64}" type="sibTrans" cxnId="{41871A59-8627-4B4F-BD26-9A7A091C495D}">
      <dgm:prSet/>
      <dgm:spPr/>
      <dgm:t>
        <a:bodyPr/>
        <a:lstStyle/>
        <a:p>
          <a:endParaRPr lang="en-US"/>
        </a:p>
      </dgm:t>
    </dgm:pt>
    <dgm:pt modelId="{F66C9324-937E-4831-B35A-5762A9BFE867}">
      <dgm:prSet/>
      <dgm:spPr/>
      <dgm:t>
        <a:bodyPr/>
        <a:lstStyle/>
        <a:p>
          <a:pPr algn="r"/>
          <a:r>
            <a:rPr lang="en-US" dirty="0"/>
            <a:t>-  Missed deadlines </a:t>
          </a:r>
        </a:p>
      </dgm:t>
    </dgm:pt>
    <dgm:pt modelId="{ADBC56CE-9590-4085-893D-BDC62076D858}" type="parTrans" cxnId="{9DF2BF39-35DB-41A7-B2DE-629AA451574A}">
      <dgm:prSet/>
      <dgm:spPr/>
      <dgm:t>
        <a:bodyPr/>
        <a:lstStyle/>
        <a:p>
          <a:endParaRPr lang="en-US"/>
        </a:p>
      </dgm:t>
    </dgm:pt>
    <dgm:pt modelId="{7D7EEFF9-B892-4C73-8A7E-26C0267B2F5E}" type="sibTrans" cxnId="{9DF2BF39-35DB-41A7-B2DE-629AA451574A}">
      <dgm:prSet/>
      <dgm:spPr/>
      <dgm:t>
        <a:bodyPr/>
        <a:lstStyle/>
        <a:p>
          <a:endParaRPr lang="en-US"/>
        </a:p>
      </dgm:t>
    </dgm:pt>
    <dgm:pt modelId="{BB3929DF-7D54-45E1-9838-0B4471F22379}">
      <dgm:prSet/>
      <dgm:spPr/>
      <dgm:t>
        <a:bodyPr/>
        <a:lstStyle/>
        <a:p>
          <a:pPr algn="r"/>
          <a:r>
            <a:rPr lang="en-US"/>
            <a:t>Last-minute requests for extensions  </a:t>
          </a:r>
        </a:p>
      </dgm:t>
    </dgm:pt>
    <dgm:pt modelId="{FD1FC9FF-498B-42CA-B5B6-B85508CCF087}" type="parTrans" cxnId="{107325D9-D6C0-4565-A07A-79DF2E51A79B}">
      <dgm:prSet/>
      <dgm:spPr/>
      <dgm:t>
        <a:bodyPr/>
        <a:lstStyle/>
        <a:p>
          <a:endParaRPr lang="en-US"/>
        </a:p>
      </dgm:t>
    </dgm:pt>
    <dgm:pt modelId="{25E5B4DD-A72C-4D95-AFD2-ED988AD91E38}" type="sibTrans" cxnId="{107325D9-D6C0-4565-A07A-79DF2E51A79B}">
      <dgm:prSet/>
      <dgm:spPr/>
      <dgm:t>
        <a:bodyPr/>
        <a:lstStyle/>
        <a:p>
          <a:endParaRPr lang="en-US"/>
        </a:p>
      </dgm:t>
    </dgm:pt>
    <dgm:pt modelId="{3AEC5875-A3BE-42CA-B27B-6788E77775C8}">
      <dgm:prSet/>
      <dgm:spPr/>
      <dgm:t>
        <a:bodyPr/>
        <a:lstStyle/>
        <a:p>
          <a:pPr algn="r"/>
          <a:r>
            <a:rPr lang="en-US" dirty="0"/>
            <a:t>Frequent absenteeism   </a:t>
          </a:r>
        </a:p>
      </dgm:t>
    </dgm:pt>
    <dgm:pt modelId="{4BA89834-F9DC-4104-8712-ED91D13622F5}" type="parTrans" cxnId="{6BF6576C-54A4-497E-AF0F-613BF18A0760}">
      <dgm:prSet/>
      <dgm:spPr/>
      <dgm:t>
        <a:bodyPr/>
        <a:lstStyle/>
        <a:p>
          <a:endParaRPr lang="en-US"/>
        </a:p>
      </dgm:t>
    </dgm:pt>
    <dgm:pt modelId="{B3148BA0-D050-4415-9C70-2141FB9E8864}" type="sibTrans" cxnId="{6BF6576C-54A4-497E-AF0F-613BF18A0760}">
      <dgm:prSet/>
      <dgm:spPr/>
      <dgm:t>
        <a:bodyPr/>
        <a:lstStyle/>
        <a:p>
          <a:endParaRPr lang="en-US"/>
        </a:p>
      </dgm:t>
    </dgm:pt>
    <dgm:pt modelId="{D150039C-65E8-4ED0-AE88-55AC11225A19}">
      <dgm:prSet/>
      <dgm:spPr/>
      <dgm:t>
        <a:bodyPr/>
        <a:lstStyle/>
        <a:p>
          <a:pPr algn="r"/>
          <a:r>
            <a:rPr lang="en-US" dirty="0"/>
            <a:t>Diminished quality of work product   </a:t>
          </a:r>
        </a:p>
      </dgm:t>
    </dgm:pt>
    <dgm:pt modelId="{964029D9-CB8A-497B-B6EA-864009BCEBE6}" type="parTrans" cxnId="{F800BB0E-AFEE-466C-B640-2BE458E99321}">
      <dgm:prSet/>
      <dgm:spPr/>
      <dgm:t>
        <a:bodyPr/>
        <a:lstStyle/>
        <a:p>
          <a:endParaRPr lang="en-US"/>
        </a:p>
      </dgm:t>
    </dgm:pt>
    <dgm:pt modelId="{4F711365-BA3F-478A-AE68-7443A8601186}" type="sibTrans" cxnId="{F800BB0E-AFEE-466C-B640-2BE458E99321}">
      <dgm:prSet/>
      <dgm:spPr/>
      <dgm:t>
        <a:bodyPr/>
        <a:lstStyle/>
        <a:p>
          <a:endParaRPr lang="en-US"/>
        </a:p>
      </dgm:t>
    </dgm:pt>
    <dgm:pt modelId="{99D571C4-8E46-486C-8C57-E71001D12895}">
      <dgm:prSet/>
      <dgm:spPr/>
      <dgm:t>
        <a:bodyPr/>
        <a:lstStyle/>
        <a:p>
          <a:pPr algn="r"/>
          <a:r>
            <a:rPr lang="en-US"/>
            <a:t>Lack of communication with clients and/or colleagues   </a:t>
          </a:r>
        </a:p>
      </dgm:t>
    </dgm:pt>
    <dgm:pt modelId="{741C89D4-715F-48E0-8879-D3FCA5582B47}" type="parTrans" cxnId="{1475F948-5C97-4C1F-BC14-39EC6F0FBC93}">
      <dgm:prSet/>
      <dgm:spPr/>
      <dgm:t>
        <a:bodyPr/>
        <a:lstStyle/>
        <a:p>
          <a:endParaRPr lang="en-US"/>
        </a:p>
      </dgm:t>
    </dgm:pt>
    <dgm:pt modelId="{49D382CF-76BA-4D49-9083-7CA67D49366B}" type="sibTrans" cxnId="{1475F948-5C97-4C1F-BC14-39EC6F0FBC93}">
      <dgm:prSet/>
      <dgm:spPr/>
      <dgm:t>
        <a:bodyPr/>
        <a:lstStyle/>
        <a:p>
          <a:endParaRPr lang="en-US"/>
        </a:p>
      </dgm:t>
    </dgm:pt>
    <dgm:pt modelId="{8E63BE3E-1E40-4FF4-AFD2-72A377D8820F}">
      <dgm:prSet/>
      <dgm:spPr/>
      <dgm:t>
        <a:bodyPr/>
        <a:lstStyle/>
        <a:p>
          <a:pPr algn="r"/>
          <a:r>
            <a:rPr lang="en-US" dirty="0"/>
            <a:t>Failure to advocate for clients' interests   </a:t>
          </a:r>
        </a:p>
      </dgm:t>
    </dgm:pt>
    <dgm:pt modelId="{7DCF7CB5-3C31-4E0C-8423-6ED0E938A692}" type="parTrans" cxnId="{95951DDB-BECB-4BC7-A676-5DF699547E22}">
      <dgm:prSet/>
      <dgm:spPr/>
      <dgm:t>
        <a:bodyPr/>
        <a:lstStyle/>
        <a:p>
          <a:endParaRPr lang="en-US"/>
        </a:p>
      </dgm:t>
    </dgm:pt>
    <dgm:pt modelId="{C962F6D5-2FA3-4B36-9013-2009D483D2F9}" type="sibTrans" cxnId="{95951DDB-BECB-4BC7-A676-5DF699547E22}">
      <dgm:prSet/>
      <dgm:spPr/>
      <dgm:t>
        <a:bodyPr/>
        <a:lstStyle/>
        <a:p>
          <a:endParaRPr lang="en-US"/>
        </a:p>
      </dgm:t>
    </dgm:pt>
    <dgm:pt modelId="{5D7B8733-7F95-4ADF-9D67-D9AFE4FB7189}">
      <dgm:prSet/>
      <dgm:spPr/>
      <dgm:t>
        <a:bodyPr/>
        <a:lstStyle/>
        <a:p>
          <a:pPr algn="r"/>
          <a:r>
            <a:rPr lang="en-US" dirty="0"/>
            <a:t>Tardiness or missed appointments and/or hearings   </a:t>
          </a:r>
        </a:p>
      </dgm:t>
    </dgm:pt>
    <dgm:pt modelId="{BC85B0F8-4C50-47D8-A158-BA93724F6AE7}" type="parTrans" cxnId="{7B5F9DAF-5BD5-4731-9569-9245F4C09962}">
      <dgm:prSet/>
      <dgm:spPr/>
      <dgm:t>
        <a:bodyPr/>
        <a:lstStyle/>
        <a:p>
          <a:endParaRPr lang="en-US"/>
        </a:p>
      </dgm:t>
    </dgm:pt>
    <dgm:pt modelId="{43E72643-9E4D-4C29-B267-BAD4E4D0D908}" type="sibTrans" cxnId="{7B5F9DAF-5BD5-4731-9569-9245F4C09962}">
      <dgm:prSet/>
      <dgm:spPr/>
      <dgm:t>
        <a:bodyPr/>
        <a:lstStyle/>
        <a:p>
          <a:endParaRPr lang="en-US"/>
        </a:p>
      </dgm:t>
    </dgm:pt>
    <dgm:pt modelId="{97F690E6-927B-411D-B4F5-4921003F97B1}">
      <dgm:prSet/>
      <dgm:spPr/>
      <dgm:t>
        <a:bodyPr/>
        <a:lstStyle/>
        <a:p>
          <a:pPr algn="r"/>
          <a:r>
            <a:rPr lang="en-US"/>
            <a:t>Errors in financial management   </a:t>
          </a:r>
        </a:p>
      </dgm:t>
    </dgm:pt>
    <dgm:pt modelId="{86BA7249-F32F-49D0-A1FB-96B9DD5C74F7}" type="parTrans" cxnId="{2A1FD03C-7A11-4DC6-8F65-6F94E2FC12DB}">
      <dgm:prSet/>
      <dgm:spPr/>
      <dgm:t>
        <a:bodyPr/>
        <a:lstStyle/>
        <a:p>
          <a:endParaRPr lang="en-US"/>
        </a:p>
      </dgm:t>
    </dgm:pt>
    <dgm:pt modelId="{626F5A8B-D628-43DF-A640-2DE55F328A85}" type="sibTrans" cxnId="{2A1FD03C-7A11-4DC6-8F65-6F94E2FC12DB}">
      <dgm:prSet/>
      <dgm:spPr/>
      <dgm:t>
        <a:bodyPr/>
        <a:lstStyle/>
        <a:p>
          <a:endParaRPr lang="en-US"/>
        </a:p>
      </dgm:t>
    </dgm:pt>
    <dgm:pt modelId="{40E1E3DD-0690-4BDE-B736-F0D0C4F342DA}">
      <dgm:prSet/>
      <dgm:spPr/>
      <dgm:t>
        <a:bodyPr/>
        <a:lstStyle/>
        <a:p>
          <a:pPr algn="r"/>
          <a:r>
            <a:rPr lang="en-US"/>
            <a:t>False/misrepresentations</a:t>
          </a:r>
        </a:p>
      </dgm:t>
    </dgm:pt>
    <dgm:pt modelId="{2D7BC813-06E7-422A-926E-6C169E380A3A}" type="parTrans" cxnId="{5FE71B04-90D9-4DBB-9091-B9204E594E8A}">
      <dgm:prSet/>
      <dgm:spPr/>
      <dgm:t>
        <a:bodyPr/>
        <a:lstStyle/>
        <a:p>
          <a:endParaRPr lang="en-US"/>
        </a:p>
      </dgm:t>
    </dgm:pt>
    <dgm:pt modelId="{6F2138B9-5C3A-4EBB-B9D6-1C36F3A53427}" type="sibTrans" cxnId="{5FE71B04-90D9-4DBB-9091-B9204E594E8A}">
      <dgm:prSet/>
      <dgm:spPr/>
      <dgm:t>
        <a:bodyPr/>
        <a:lstStyle/>
        <a:p>
          <a:endParaRPr lang="en-US"/>
        </a:p>
      </dgm:t>
    </dgm:pt>
    <dgm:pt modelId="{E654EC75-FFAE-4DD5-91A3-36154D4EB1FA}">
      <dgm:prSet/>
      <dgm:spPr/>
      <dgm:t>
        <a:bodyPr/>
        <a:lstStyle/>
        <a:p>
          <a:pPr algn="r"/>
          <a:r>
            <a:rPr lang="en-US" dirty="0"/>
            <a:t>Diminished memory or recall of details/conversations</a:t>
          </a:r>
        </a:p>
      </dgm:t>
    </dgm:pt>
    <dgm:pt modelId="{4D24C1BA-5430-47E4-A410-F718D7E0E984}" type="parTrans" cxnId="{A5E10FF4-048D-4879-B50C-5B4D3FB22499}">
      <dgm:prSet/>
      <dgm:spPr/>
      <dgm:t>
        <a:bodyPr/>
        <a:lstStyle/>
        <a:p>
          <a:endParaRPr lang="en-US"/>
        </a:p>
      </dgm:t>
    </dgm:pt>
    <dgm:pt modelId="{F3233F83-D62D-4C6B-88F3-23D1903E3F47}" type="sibTrans" cxnId="{A5E10FF4-048D-4879-B50C-5B4D3FB22499}">
      <dgm:prSet/>
      <dgm:spPr/>
      <dgm:t>
        <a:bodyPr/>
        <a:lstStyle/>
        <a:p>
          <a:endParaRPr lang="en-US"/>
        </a:p>
      </dgm:t>
    </dgm:pt>
    <dgm:pt modelId="{973630A9-3C7C-409E-817C-9904FCF5B271}" type="pres">
      <dgm:prSet presAssocID="{462E8EE4-A543-45BD-83DC-0B5347BE80C5}" presName="linear" presStyleCnt="0">
        <dgm:presLayoutVars>
          <dgm:dir/>
          <dgm:animLvl val="lvl"/>
          <dgm:resizeHandles val="exact"/>
        </dgm:presLayoutVars>
      </dgm:prSet>
      <dgm:spPr/>
    </dgm:pt>
    <dgm:pt modelId="{D62B65D9-3695-4891-B027-1FAA4EB9DFF2}" type="pres">
      <dgm:prSet presAssocID="{532A08EE-5BEE-4FAD-AAB7-B357162045D6}" presName="parentLin" presStyleCnt="0"/>
      <dgm:spPr/>
    </dgm:pt>
    <dgm:pt modelId="{7C1D4150-4117-4B50-B713-26A33AAEE78A}" type="pres">
      <dgm:prSet presAssocID="{532A08EE-5BEE-4FAD-AAB7-B357162045D6}" presName="parentLeftMargin" presStyleLbl="node1" presStyleIdx="0" presStyleCnt="2"/>
      <dgm:spPr/>
    </dgm:pt>
    <dgm:pt modelId="{5285D7CB-FC09-45D5-9738-2CE6A78B00C7}" type="pres">
      <dgm:prSet presAssocID="{532A08EE-5BEE-4FAD-AAB7-B357162045D6}" presName="parentText" presStyleLbl="node1" presStyleIdx="0" presStyleCnt="2" custLinFactX="28571" custLinFactNeighborX="100000">
        <dgm:presLayoutVars>
          <dgm:chMax val="0"/>
          <dgm:bulletEnabled val="1"/>
        </dgm:presLayoutVars>
      </dgm:prSet>
      <dgm:spPr/>
    </dgm:pt>
    <dgm:pt modelId="{9F395462-6B58-4A51-A12D-0AF3272EE349}" type="pres">
      <dgm:prSet presAssocID="{532A08EE-5BEE-4FAD-AAB7-B357162045D6}" presName="negativeSpace" presStyleCnt="0"/>
      <dgm:spPr/>
    </dgm:pt>
    <dgm:pt modelId="{E29D00BE-9D54-4F30-8C1B-4B6C9655DA7D}" type="pres">
      <dgm:prSet presAssocID="{532A08EE-5BEE-4FAD-AAB7-B357162045D6}" presName="childText" presStyleLbl="conFgAcc1" presStyleIdx="0" presStyleCnt="2">
        <dgm:presLayoutVars>
          <dgm:bulletEnabled val="1"/>
        </dgm:presLayoutVars>
      </dgm:prSet>
      <dgm:spPr/>
    </dgm:pt>
    <dgm:pt modelId="{6F0D0BAD-ED83-4855-8D35-2EDDDDA37D83}" type="pres">
      <dgm:prSet presAssocID="{9E3A8A60-F1BE-47C6-ACA3-E70F7699DF64}" presName="spaceBetweenRectangles" presStyleCnt="0"/>
      <dgm:spPr/>
    </dgm:pt>
    <dgm:pt modelId="{E2E73A26-833C-47A5-AEC4-05FC02B24FC6}" type="pres">
      <dgm:prSet presAssocID="{F66C9324-937E-4831-B35A-5762A9BFE867}" presName="parentLin" presStyleCnt="0"/>
      <dgm:spPr/>
    </dgm:pt>
    <dgm:pt modelId="{53AE1F63-BEF0-4399-9CEB-EC44971F8CC5}" type="pres">
      <dgm:prSet presAssocID="{F66C9324-937E-4831-B35A-5762A9BFE867}" presName="parentLeftMargin" presStyleLbl="node1" presStyleIdx="0" presStyleCnt="2"/>
      <dgm:spPr/>
    </dgm:pt>
    <dgm:pt modelId="{B15B2167-9202-49EB-9F34-503C8128716E}" type="pres">
      <dgm:prSet presAssocID="{F66C9324-937E-4831-B35A-5762A9BFE867}" presName="parentText" presStyleLbl="node1" presStyleIdx="1" presStyleCnt="2" custLinFactX="28571" custLinFactNeighborX="100000">
        <dgm:presLayoutVars>
          <dgm:chMax val="0"/>
          <dgm:bulletEnabled val="1"/>
        </dgm:presLayoutVars>
      </dgm:prSet>
      <dgm:spPr/>
    </dgm:pt>
    <dgm:pt modelId="{6EE15E3F-026B-48BF-B1C2-9B6636607ED1}" type="pres">
      <dgm:prSet presAssocID="{F66C9324-937E-4831-B35A-5762A9BFE867}" presName="negativeSpace" presStyleCnt="0"/>
      <dgm:spPr/>
    </dgm:pt>
    <dgm:pt modelId="{F52294D1-1ABE-47A5-B9F1-CFEFC8BC98A7}" type="pres">
      <dgm:prSet presAssocID="{F66C9324-937E-4831-B35A-5762A9BFE867}" presName="childText" presStyleLbl="conFgAcc1" presStyleIdx="1" presStyleCnt="2" custLinFactNeighborX="7942" custLinFactNeighborY="4103">
        <dgm:presLayoutVars>
          <dgm:bulletEnabled val="1"/>
        </dgm:presLayoutVars>
      </dgm:prSet>
      <dgm:spPr/>
    </dgm:pt>
  </dgm:ptLst>
  <dgm:cxnLst>
    <dgm:cxn modelId="{5FE71B04-90D9-4DBB-9091-B9204E594E8A}" srcId="{F66C9324-937E-4831-B35A-5762A9BFE867}" destId="{40E1E3DD-0690-4BDE-B736-F0D0C4F342DA}" srcOrd="7" destOrd="0" parTransId="{2D7BC813-06E7-422A-926E-6C169E380A3A}" sibTransId="{6F2138B9-5C3A-4EBB-B9D6-1C36F3A53427}"/>
    <dgm:cxn modelId="{CF75410A-2A96-46BA-A229-E805858124C7}" type="presOf" srcId="{462E8EE4-A543-45BD-83DC-0B5347BE80C5}" destId="{973630A9-3C7C-409E-817C-9904FCF5B271}" srcOrd="0" destOrd="0" presId="urn:microsoft.com/office/officeart/2005/8/layout/list1"/>
    <dgm:cxn modelId="{F800BB0E-AFEE-466C-B640-2BE458E99321}" srcId="{F66C9324-937E-4831-B35A-5762A9BFE867}" destId="{D150039C-65E8-4ED0-AE88-55AC11225A19}" srcOrd="2" destOrd="0" parTransId="{964029D9-CB8A-497B-B6EA-864009BCEBE6}" sibTransId="{4F711365-BA3F-478A-AE68-7443A8601186}"/>
    <dgm:cxn modelId="{BA959B24-B196-46D4-8772-755C9BE38500}" type="presOf" srcId="{97F690E6-927B-411D-B4F5-4921003F97B1}" destId="{F52294D1-1ABE-47A5-B9F1-CFEFC8BC98A7}" srcOrd="0" destOrd="6" presId="urn:microsoft.com/office/officeart/2005/8/layout/list1"/>
    <dgm:cxn modelId="{2565FE34-6CDB-44D1-A081-61E82886A221}" type="presOf" srcId="{532A08EE-5BEE-4FAD-AAB7-B357162045D6}" destId="{7C1D4150-4117-4B50-B713-26A33AAEE78A}" srcOrd="0" destOrd="0" presId="urn:microsoft.com/office/officeart/2005/8/layout/list1"/>
    <dgm:cxn modelId="{69029D37-4F29-40F2-9C92-63241BBED041}" type="presOf" srcId="{F66C9324-937E-4831-B35A-5762A9BFE867}" destId="{53AE1F63-BEF0-4399-9CEB-EC44971F8CC5}" srcOrd="0" destOrd="0" presId="urn:microsoft.com/office/officeart/2005/8/layout/list1"/>
    <dgm:cxn modelId="{E5042E39-2F16-4DBF-BDC0-8DB7D2A866E0}" type="presOf" srcId="{BB3929DF-7D54-45E1-9838-0B4471F22379}" destId="{F52294D1-1ABE-47A5-B9F1-CFEFC8BC98A7}" srcOrd="0" destOrd="0" presId="urn:microsoft.com/office/officeart/2005/8/layout/list1"/>
    <dgm:cxn modelId="{9DF2BF39-35DB-41A7-B2DE-629AA451574A}" srcId="{462E8EE4-A543-45BD-83DC-0B5347BE80C5}" destId="{F66C9324-937E-4831-B35A-5762A9BFE867}" srcOrd="1" destOrd="0" parTransId="{ADBC56CE-9590-4085-893D-BDC62076D858}" sibTransId="{7D7EEFF9-B892-4C73-8A7E-26C0267B2F5E}"/>
    <dgm:cxn modelId="{2A1FD03C-7A11-4DC6-8F65-6F94E2FC12DB}" srcId="{F66C9324-937E-4831-B35A-5762A9BFE867}" destId="{97F690E6-927B-411D-B4F5-4921003F97B1}" srcOrd="6" destOrd="0" parTransId="{86BA7249-F32F-49D0-A1FB-96B9DD5C74F7}" sibTransId="{626F5A8B-D628-43DF-A640-2DE55F328A85}"/>
    <dgm:cxn modelId="{BC4A7E40-9556-443E-AE49-A1E1B1AEEE71}" type="presOf" srcId="{E654EC75-FFAE-4DD5-91A3-36154D4EB1FA}" destId="{F52294D1-1ABE-47A5-B9F1-CFEFC8BC98A7}" srcOrd="0" destOrd="8" presId="urn:microsoft.com/office/officeart/2005/8/layout/list1"/>
    <dgm:cxn modelId="{D7406745-272C-46C4-B09E-E414E719C233}" type="presOf" srcId="{3AEC5875-A3BE-42CA-B27B-6788E77775C8}" destId="{F52294D1-1ABE-47A5-B9F1-CFEFC8BC98A7}" srcOrd="0" destOrd="1" presId="urn:microsoft.com/office/officeart/2005/8/layout/list1"/>
    <dgm:cxn modelId="{1475F948-5C97-4C1F-BC14-39EC6F0FBC93}" srcId="{F66C9324-937E-4831-B35A-5762A9BFE867}" destId="{99D571C4-8E46-486C-8C57-E71001D12895}" srcOrd="3" destOrd="0" parTransId="{741C89D4-715F-48E0-8879-D3FCA5582B47}" sibTransId="{49D382CF-76BA-4D49-9083-7CA67D49366B}"/>
    <dgm:cxn modelId="{8B8F0A49-4C1B-46DA-A3BC-DF7EF0648A2B}" type="presOf" srcId="{5D7B8733-7F95-4ADF-9D67-D9AFE4FB7189}" destId="{F52294D1-1ABE-47A5-B9F1-CFEFC8BC98A7}" srcOrd="0" destOrd="5" presId="urn:microsoft.com/office/officeart/2005/8/layout/list1"/>
    <dgm:cxn modelId="{6BF6576C-54A4-497E-AF0F-613BF18A0760}" srcId="{F66C9324-937E-4831-B35A-5762A9BFE867}" destId="{3AEC5875-A3BE-42CA-B27B-6788E77775C8}" srcOrd="1" destOrd="0" parTransId="{4BA89834-F9DC-4104-8712-ED91D13622F5}" sibTransId="{B3148BA0-D050-4415-9C70-2141FB9E8864}"/>
    <dgm:cxn modelId="{41871A59-8627-4B4F-BD26-9A7A091C495D}" srcId="{462E8EE4-A543-45BD-83DC-0B5347BE80C5}" destId="{532A08EE-5BEE-4FAD-AAB7-B357162045D6}" srcOrd="0" destOrd="0" parTransId="{E92F4862-3871-4F5F-8131-30E6B1BA9EC4}" sibTransId="{9E3A8A60-F1BE-47C6-ACA3-E70F7699DF64}"/>
    <dgm:cxn modelId="{0A839886-1FD1-4097-9E9C-E9B3261366D1}" type="presOf" srcId="{8E63BE3E-1E40-4FF4-AFD2-72A377D8820F}" destId="{F52294D1-1ABE-47A5-B9F1-CFEFC8BC98A7}" srcOrd="0" destOrd="4" presId="urn:microsoft.com/office/officeart/2005/8/layout/list1"/>
    <dgm:cxn modelId="{147408A8-5665-49AE-A1C6-E31BAA59D5D5}" type="presOf" srcId="{F66C9324-937E-4831-B35A-5762A9BFE867}" destId="{B15B2167-9202-49EB-9F34-503C8128716E}" srcOrd="1" destOrd="0" presId="urn:microsoft.com/office/officeart/2005/8/layout/list1"/>
    <dgm:cxn modelId="{8910D4AC-23F5-4993-92B2-6FB5E4AD1DE3}" type="presOf" srcId="{40E1E3DD-0690-4BDE-B736-F0D0C4F342DA}" destId="{F52294D1-1ABE-47A5-B9F1-CFEFC8BC98A7}" srcOrd="0" destOrd="7" presId="urn:microsoft.com/office/officeart/2005/8/layout/list1"/>
    <dgm:cxn modelId="{7B5F9DAF-5BD5-4731-9569-9245F4C09962}" srcId="{F66C9324-937E-4831-B35A-5762A9BFE867}" destId="{5D7B8733-7F95-4ADF-9D67-D9AFE4FB7189}" srcOrd="5" destOrd="0" parTransId="{BC85B0F8-4C50-47D8-A158-BA93724F6AE7}" sibTransId="{43E72643-9E4D-4C29-B267-BAD4E4D0D908}"/>
    <dgm:cxn modelId="{B18E1CCA-2CB5-4D58-B7C6-3EA1EDB4050F}" type="presOf" srcId="{532A08EE-5BEE-4FAD-AAB7-B357162045D6}" destId="{5285D7CB-FC09-45D5-9738-2CE6A78B00C7}" srcOrd="1" destOrd="0" presId="urn:microsoft.com/office/officeart/2005/8/layout/list1"/>
    <dgm:cxn modelId="{107325D9-D6C0-4565-A07A-79DF2E51A79B}" srcId="{F66C9324-937E-4831-B35A-5762A9BFE867}" destId="{BB3929DF-7D54-45E1-9838-0B4471F22379}" srcOrd="0" destOrd="0" parTransId="{FD1FC9FF-498B-42CA-B5B6-B85508CCF087}" sibTransId="{25E5B4DD-A72C-4D95-AFD2-ED988AD91E38}"/>
    <dgm:cxn modelId="{95951DDB-BECB-4BC7-A676-5DF699547E22}" srcId="{F66C9324-937E-4831-B35A-5762A9BFE867}" destId="{8E63BE3E-1E40-4FF4-AFD2-72A377D8820F}" srcOrd="4" destOrd="0" parTransId="{7DCF7CB5-3C31-4E0C-8423-6ED0E938A692}" sibTransId="{C962F6D5-2FA3-4B36-9013-2009D483D2F9}"/>
    <dgm:cxn modelId="{F54EFBE0-0678-48AC-AF7B-81D4CD9CE66D}" type="presOf" srcId="{99D571C4-8E46-486C-8C57-E71001D12895}" destId="{F52294D1-1ABE-47A5-B9F1-CFEFC8BC98A7}" srcOrd="0" destOrd="3" presId="urn:microsoft.com/office/officeart/2005/8/layout/list1"/>
    <dgm:cxn modelId="{1F5A23ED-8493-4EAA-97F5-FFFD41930010}" type="presOf" srcId="{D150039C-65E8-4ED0-AE88-55AC11225A19}" destId="{F52294D1-1ABE-47A5-B9F1-CFEFC8BC98A7}" srcOrd="0" destOrd="2" presId="urn:microsoft.com/office/officeart/2005/8/layout/list1"/>
    <dgm:cxn modelId="{A5E10FF4-048D-4879-B50C-5B4D3FB22499}" srcId="{F66C9324-937E-4831-B35A-5762A9BFE867}" destId="{E654EC75-FFAE-4DD5-91A3-36154D4EB1FA}" srcOrd="8" destOrd="0" parTransId="{4D24C1BA-5430-47E4-A410-F718D7E0E984}" sibTransId="{F3233F83-D62D-4C6B-88F3-23D1903E3F47}"/>
    <dgm:cxn modelId="{9327C615-ADA8-4D97-B218-25837B8B7F17}" type="presParOf" srcId="{973630A9-3C7C-409E-817C-9904FCF5B271}" destId="{D62B65D9-3695-4891-B027-1FAA4EB9DFF2}" srcOrd="0" destOrd="0" presId="urn:microsoft.com/office/officeart/2005/8/layout/list1"/>
    <dgm:cxn modelId="{C9C65C60-6D47-4EC5-9130-CE411FED8C45}" type="presParOf" srcId="{D62B65D9-3695-4891-B027-1FAA4EB9DFF2}" destId="{7C1D4150-4117-4B50-B713-26A33AAEE78A}" srcOrd="0" destOrd="0" presId="urn:microsoft.com/office/officeart/2005/8/layout/list1"/>
    <dgm:cxn modelId="{6B2D68DB-9B37-42B4-9EE7-EC1F1F685697}" type="presParOf" srcId="{D62B65D9-3695-4891-B027-1FAA4EB9DFF2}" destId="{5285D7CB-FC09-45D5-9738-2CE6A78B00C7}" srcOrd="1" destOrd="0" presId="urn:microsoft.com/office/officeart/2005/8/layout/list1"/>
    <dgm:cxn modelId="{FBDC0029-C76D-43F8-8DCB-0A34A1E71915}" type="presParOf" srcId="{973630A9-3C7C-409E-817C-9904FCF5B271}" destId="{9F395462-6B58-4A51-A12D-0AF3272EE349}" srcOrd="1" destOrd="0" presId="urn:microsoft.com/office/officeart/2005/8/layout/list1"/>
    <dgm:cxn modelId="{A335567A-C6C4-48BC-8756-655C52E7F571}" type="presParOf" srcId="{973630A9-3C7C-409E-817C-9904FCF5B271}" destId="{E29D00BE-9D54-4F30-8C1B-4B6C9655DA7D}" srcOrd="2" destOrd="0" presId="urn:microsoft.com/office/officeart/2005/8/layout/list1"/>
    <dgm:cxn modelId="{621B5D04-CF5C-4E97-825F-A8132B2C7E9D}" type="presParOf" srcId="{973630A9-3C7C-409E-817C-9904FCF5B271}" destId="{6F0D0BAD-ED83-4855-8D35-2EDDDDA37D83}" srcOrd="3" destOrd="0" presId="urn:microsoft.com/office/officeart/2005/8/layout/list1"/>
    <dgm:cxn modelId="{37A3291F-B248-4399-BFE2-F585F63F3A9B}" type="presParOf" srcId="{973630A9-3C7C-409E-817C-9904FCF5B271}" destId="{E2E73A26-833C-47A5-AEC4-05FC02B24FC6}" srcOrd="4" destOrd="0" presId="urn:microsoft.com/office/officeart/2005/8/layout/list1"/>
    <dgm:cxn modelId="{52B4F94A-16CF-4432-9F46-721648242C04}" type="presParOf" srcId="{E2E73A26-833C-47A5-AEC4-05FC02B24FC6}" destId="{53AE1F63-BEF0-4399-9CEB-EC44971F8CC5}" srcOrd="0" destOrd="0" presId="urn:microsoft.com/office/officeart/2005/8/layout/list1"/>
    <dgm:cxn modelId="{C98AD8D0-D065-42F4-B759-C34449C1AB5E}" type="presParOf" srcId="{E2E73A26-833C-47A5-AEC4-05FC02B24FC6}" destId="{B15B2167-9202-49EB-9F34-503C8128716E}" srcOrd="1" destOrd="0" presId="urn:microsoft.com/office/officeart/2005/8/layout/list1"/>
    <dgm:cxn modelId="{DEBF01B5-E85E-4EFB-8506-CD0DCA83B7BB}" type="presParOf" srcId="{973630A9-3C7C-409E-817C-9904FCF5B271}" destId="{6EE15E3F-026B-48BF-B1C2-9B6636607ED1}" srcOrd="5" destOrd="0" presId="urn:microsoft.com/office/officeart/2005/8/layout/list1"/>
    <dgm:cxn modelId="{C174D658-D8E2-4522-B319-96D39D125196}" type="presParOf" srcId="{973630A9-3C7C-409E-817C-9904FCF5B271}" destId="{F52294D1-1ABE-47A5-B9F1-CFEFC8BC98A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E8EE4-A543-45BD-83DC-0B5347BE80C5}"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532A08EE-5BEE-4FAD-AAB7-B357162045D6}">
      <dgm:prSet/>
      <dgm:spPr/>
      <dgm:t>
        <a:bodyPr/>
        <a:lstStyle/>
        <a:p>
          <a:pPr algn="r"/>
          <a:r>
            <a:rPr lang="en-US" dirty="0"/>
            <a:t>Attorney Signs:  </a:t>
          </a:r>
        </a:p>
      </dgm:t>
    </dgm:pt>
    <dgm:pt modelId="{E92F4862-3871-4F5F-8131-30E6B1BA9EC4}" type="parTrans" cxnId="{41871A59-8627-4B4F-BD26-9A7A091C495D}">
      <dgm:prSet/>
      <dgm:spPr/>
      <dgm:t>
        <a:bodyPr/>
        <a:lstStyle/>
        <a:p>
          <a:endParaRPr lang="en-US"/>
        </a:p>
      </dgm:t>
    </dgm:pt>
    <dgm:pt modelId="{9E3A8A60-F1BE-47C6-ACA3-E70F7699DF64}" type="sibTrans" cxnId="{41871A59-8627-4B4F-BD26-9A7A091C495D}">
      <dgm:prSet/>
      <dgm:spPr/>
      <dgm:t>
        <a:bodyPr/>
        <a:lstStyle/>
        <a:p>
          <a:endParaRPr lang="en-US"/>
        </a:p>
      </dgm:t>
    </dgm:pt>
    <dgm:pt modelId="{F66C9324-937E-4831-B35A-5762A9BFE867}">
      <dgm:prSet/>
      <dgm:spPr/>
      <dgm:t>
        <a:bodyPr/>
        <a:lstStyle/>
        <a:p>
          <a:pPr algn="r"/>
          <a:r>
            <a:rPr lang="en-US" dirty="0"/>
            <a:t>-  Acting different from prior functioning </a:t>
          </a:r>
        </a:p>
      </dgm:t>
    </dgm:pt>
    <dgm:pt modelId="{ADBC56CE-9590-4085-893D-BDC62076D858}" type="parTrans" cxnId="{9DF2BF39-35DB-41A7-B2DE-629AA451574A}">
      <dgm:prSet/>
      <dgm:spPr/>
      <dgm:t>
        <a:bodyPr/>
        <a:lstStyle/>
        <a:p>
          <a:endParaRPr lang="en-US"/>
        </a:p>
      </dgm:t>
    </dgm:pt>
    <dgm:pt modelId="{7D7EEFF9-B892-4C73-8A7E-26C0267B2F5E}" type="sibTrans" cxnId="{9DF2BF39-35DB-41A7-B2DE-629AA451574A}">
      <dgm:prSet/>
      <dgm:spPr/>
      <dgm:t>
        <a:bodyPr/>
        <a:lstStyle/>
        <a:p>
          <a:endParaRPr lang="en-US"/>
        </a:p>
      </dgm:t>
    </dgm:pt>
    <dgm:pt modelId="{BB3929DF-7D54-45E1-9838-0B4471F22379}">
      <dgm:prSet/>
      <dgm:spPr/>
      <dgm:t>
        <a:bodyPr/>
        <a:lstStyle/>
        <a:p>
          <a:pPr algn="r"/>
          <a:r>
            <a:rPr lang="en-US" dirty="0"/>
            <a:t>Procrastination    </a:t>
          </a:r>
        </a:p>
      </dgm:t>
    </dgm:pt>
    <dgm:pt modelId="{FD1FC9FF-498B-42CA-B5B6-B85508CCF087}" type="parTrans" cxnId="{107325D9-D6C0-4565-A07A-79DF2E51A79B}">
      <dgm:prSet/>
      <dgm:spPr/>
      <dgm:t>
        <a:bodyPr/>
        <a:lstStyle/>
        <a:p>
          <a:endParaRPr lang="en-US"/>
        </a:p>
      </dgm:t>
    </dgm:pt>
    <dgm:pt modelId="{25E5B4DD-A72C-4D95-AFD2-ED988AD91E38}" type="sibTrans" cxnId="{107325D9-D6C0-4565-A07A-79DF2E51A79B}">
      <dgm:prSet/>
      <dgm:spPr/>
      <dgm:t>
        <a:bodyPr/>
        <a:lstStyle/>
        <a:p>
          <a:endParaRPr lang="en-US"/>
        </a:p>
      </dgm:t>
    </dgm:pt>
    <dgm:pt modelId="{D150039C-65E8-4ED0-AE88-55AC11225A19}">
      <dgm:prSet/>
      <dgm:spPr/>
      <dgm:t>
        <a:bodyPr/>
        <a:lstStyle/>
        <a:p>
          <a:pPr algn="r"/>
          <a:r>
            <a:rPr lang="en-US" dirty="0"/>
            <a:t>Unpredictable/rapid mood swings</a:t>
          </a:r>
        </a:p>
      </dgm:t>
    </dgm:pt>
    <dgm:pt modelId="{964029D9-CB8A-497B-B6EA-864009BCEBE6}" type="parTrans" cxnId="{F800BB0E-AFEE-466C-B640-2BE458E99321}">
      <dgm:prSet/>
      <dgm:spPr/>
      <dgm:t>
        <a:bodyPr/>
        <a:lstStyle/>
        <a:p>
          <a:endParaRPr lang="en-US"/>
        </a:p>
      </dgm:t>
    </dgm:pt>
    <dgm:pt modelId="{4F711365-BA3F-478A-AE68-7443A8601186}" type="sibTrans" cxnId="{F800BB0E-AFEE-466C-B640-2BE458E99321}">
      <dgm:prSet/>
      <dgm:spPr/>
      <dgm:t>
        <a:bodyPr/>
        <a:lstStyle/>
        <a:p>
          <a:endParaRPr lang="en-US"/>
        </a:p>
      </dgm:t>
    </dgm:pt>
    <dgm:pt modelId="{7F913843-0B2A-41F9-B876-1C36FDA7F49B}">
      <dgm:prSet/>
      <dgm:spPr/>
      <dgm:t>
        <a:bodyPr/>
        <a:lstStyle/>
        <a:p>
          <a:pPr algn="r"/>
          <a:r>
            <a:rPr lang="en-US" dirty="0"/>
            <a:t>Unwarranted anger/hostility</a:t>
          </a:r>
        </a:p>
      </dgm:t>
    </dgm:pt>
    <dgm:pt modelId="{11EF0784-5725-4548-8452-435DA263EDFD}" type="parTrans" cxnId="{4585D4CE-E4D0-4C1C-89FF-B12986F50227}">
      <dgm:prSet/>
      <dgm:spPr/>
      <dgm:t>
        <a:bodyPr/>
        <a:lstStyle/>
        <a:p>
          <a:endParaRPr lang="en-US"/>
        </a:p>
      </dgm:t>
    </dgm:pt>
    <dgm:pt modelId="{ABBC7B85-809D-4174-BD7B-A5A2226DECC2}" type="sibTrans" cxnId="{4585D4CE-E4D0-4C1C-89FF-B12986F50227}">
      <dgm:prSet/>
      <dgm:spPr/>
      <dgm:t>
        <a:bodyPr/>
        <a:lstStyle/>
        <a:p>
          <a:endParaRPr lang="en-US"/>
        </a:p>
      </dgm:t>
    </dgm:pt>
    <dgm:pt modelId="{4C489890-B0A8-4367-92A2-D01BEA8F75E4}">
      <dgm:prSet/>
      <dgm:spPr/>
      <dgm:t>
        <a:bodyPr/>
        <a:lstStyle/>
        <a:p>
          <a:pPr algn="r"/>
          <a:r>
            <a:rPr lang="en-US" dirty="0"/>
            <a:t>Blaming others for personal failings</a:t>
          </a:r>
        </a:p>
      </dgm:t>
    </dgm:pt>
    <dgm:pt modelId="{0DE9D8D3-95F2-47BD-90E5-2A009100F90A}" type="parTrans" cxnId="{9C35E997-FBFE-4170-A797-8A0B6CCDEA1B}">
      <dgm:prSet/>
      <dgm:spPr/>
      <dgm:t>
        <a:bodyPr/>
        <a:lstStyle/>
        <a:p>
          <a:endParaRPr lang="en-US"/>
        </a:p>
      </dgm:t>
    </dgm:pt>
    <dgm:pt modelId="{EB3A1401-081B-473C-8CAC-563FEC73B0F8}" type="sibTrans" cxnId="{9C35E997-FBFE-4170-A797-8A0B6CCDEA1B}">
      <dgm:prSet/>
      <dgm:spPr/>
      <dgm:t>
        <a:bodyPr/>
        <a:lstStyle/>
        <a:p>
          <a:endParaRPr lang="en-US"/>
        </a:p>
      </dgm:t>
    </dgm:pt>
    <dgm:pt modelId="{5CE14871-C6A9-428B-9B12-39BCF24D1BE2}">
      <dgm:prSet/>
      <dgm:spPr/>
      <dgm:t>
        <a:bodyPr/>
        <a:lstStyle/>
        <a:p>
          <a:pPr algn="r"/>
          <a:r>
            <a:rPr lang="en-US" dirty="0"/>
            <a:t>Drastic change in appearance</a:t>
          </a:r>
        </a:p>
      </dgm:t>
    </dgm:pt>
    <dgm:pt modelId="{EB521F02-D504-47DD-8590-FAC7FFE50266}" type="parTrans" cxnId="{7BB2D7A6-12E0-4D83-892D-CBE6B5C5B601}">
      <dgm:prSet/>
      <dgm:spPr/>
      <dgm:t>
        <a:bodyPr/>
        <a:lstStyle/>
        <a:p>
          <a:endParaRPr lang="en-US"/>
        </a:p>
      </dgm:t>
    </dgm:pt>
    <dgm:pt modelId="{0CB63BE2-DBDF-4985-845A-BDA32F2E29E5}" type="sibTrans" cxnId="{7BB2D7A6-12E0-4D83-892D-CBE6B5C5B601}">
      <dgm:prSet/>
      <dgm:spPr/>
      <dgm:t>
        <a:bodyPr/>
        <a:lstStyle/>
        <a:p>
          <a:endParaRPr lang="en-US"/>
        </a:p>
      </dgm:t>
    </dgm:pt>
    <dgm:pt modelId="{33AB7CB1-D8C3-40B7-82EF-42C69A2886B0}">
      <dgm:prSet/>
      <dgm:spPr/>
      <dgm:t>
        <a:bodyPr/>
        <a:lstStyle/>
        <a:p>
          <a:pPr algn="r"/>
          <a:r>
            <a:rPr lang="en-US" dirty="0"/>
            <a:t>Frequent illnesses</a:t>
          </a:r>
        </a:p>
      </dgm:t>
    </dgm:pt>
    <dgm:pt modelId="{4779573F-1B2A-46A7-947F-BC351754AB17}" type="parTrans" cxnId="{3340BA68-74AD-4A3F-B505-209BAF2B3B84}">
      <dgm:prSet/>
      <dgm:spPr/>
      <dgm:t>
        <a:bodyPr/>
        <a:lstStyle/>
        <a:p>
          <a:endParaRPr lang="en-US"/>
        </a:p>
      </dgm:t>
    </dgm:pt>
    <dgm:pt modelId="{F7BB0DC0-621F-4F54-ABB0-66605B427724}" type="sibTrans" cxnId="{3340BA68-74AD-4A3F-B505-209BAF2B3B84}">
      <dgm:prSet/>
      <dgm:spPr/>
      <dgm:t>
        <a:bodyPr/>
        <a:lstStyle/>
        <a:p>
          <a:endParaRPr lang="en-US"/>
        </a:p>
      </dgm:t>
    </dgm:pt>
    <dgm:pt modelId="{9E44E9B0-DD5E-4371-A3B4-2D66D29D0BC8}">
      <dgm:prSet/>
      <dgm:spPr/>
      <dgm:t>
        <a:bodyPr/>
        <a:lstStyle/>
        <a:p>
          <a:pPr algn="r"/>
          <a:r>
            <a:rPr lang="en-US" dirty="0"/>
            <a:t>Socially withdrawn</a:t>
          </a:r>
        </a:p>
      </dgm:t>
    </dgm:pt>
    <dgm:pt modelId="{77C021E0-3EDE-47A6-B83A-49A477115C45}" type="parTrans" cxnId="{1438E449-8A00-41F1-82A3-EFCCCD421008}">
      <dgm:prSet/>
      <dgm:spPr/>
      <dgm:t>
        <a:bodyPr/>
        <a:lstStyle/>
        <a:p>
          <a:endParaRPr lang="en-US"/>
        </a:p>
      </dgm:t>
    </dgm:pt>
    <dgm:pt modelId="{A613C7DC-316B-47C6-A567-9810E5FCBC66}" type="sibTrans" cxnId="{1438E449-8A00-41F1-82A3-EFCCCD421008}">
      <dgm:prSet/>
      <dgm:spPr/>
      <dgm:t>
        <a:bodyPr/>
        <a:lstStyle/>
        <a:p>
          <a:endParaRPr lang="en-US"/>
        </a:p>
      </dgm:t>
    </dgm:pt>
    <dgm:pt modelId="{973630A9-3C7C-409E-817C-9904FCF5B271}" type="pres">
      <dgm:prSet presAssocID="{462E8EE4-A543-45BD-83DC-0B5347BE80C5}" presName="linear" presStyleCnt="0">
        <dgm:presLayoutVars>
          <dgm:dir/>
          <dgm:animLvl val="lvl"/>
          <dgm:resizeHandles val="exact"/>
        </dgm:presLayoutVars>
      </dgm:prSet>
      <dgm:spPr/>
    </dgm:pt>
    <dgm:pt modelId="{D62B65D9-3695-4891-B027-1FAA4EB9DFF2}" type="pres">
      <dgm:prSet presAssocID="{532A08EE-5BEE-4FAD-AAB7-B357162045D6}" presName="parentLin" presStyleCnt="0"/>
      <dgm:spPr/>
    </dgm:pt>
    <dgm:pt modelId="{7C1D4150-4117-4B50-B713-26A33AAEE78A}" type="pres">
      <dgm:prSet presAssocID="{532A08EE-5BEE-4FAD-AAB7-B357162045D6}" presName="parentLeftMargin" presStyleLbl="node1" presStyleIdx="0" presStyleCnt="2"/>
      <dgm:spPr/>
    </dgm:pt>
    <dgm:pt modelId="{5285D7CB-FC09-45D5-9738-2CE6A78B00C7}" type="pres">
      <dgm:prSet presAssocID="{532A08EE-5BEE-4FAD-AAB7-B357162045D6}" presName="parentText" presStyleLbl="node1" presStyleIdx="0" presStyleCnt="2" custLinFactX="28571" custLinFactNeighborX="100000">
        <dgm:presLayoutVars>
          <dgm:chMax val="0"/>
          <dgm:bulletEnabled val="1"/>
        </dgm:presLayoutVars>
      </dgm:prSet>
      <dgm:spPr/>
    </dgm:pt>
    <dgm:pt modelId="{9F395462-6B58-4A51-A12D-0AF3272EE349}" type="pres">
      <dgm:prSet presAssocID="{532A08EE-5BEE-4FAD-AAB7-B357162045D6}" presName="negativeSpace" presStyleCnt="0"/>
      <dgm:spPr/>
    </dgm:pt>
    <dgm:pt modelId="{E29D00BE-9D54-4F30-8C1B-4B6C9655DA7D}" type="pres">
      <dgm:prSet presAssocID="{532A08EE-5BEE-4FAD-AAB7-B357162045D6}" presName="childText" presStyleLbl="conFgAcc1" presStyleIdx="0" presStyleCnt="2">
        <dgm:presLayoutVars>
          <dgm:bulletEnabled val="1"/>
        </dgm:presLayoutVars>
      </dgm:prSet>
      <dgm:spPr/>
    </dgm:pt>
    <dgm:pt modelId="{6F0D0BAD-ED83-4855-8D35-2EDDDDA37D83}" type="pres">
      <dgm:prSet presAssocID="{9E3A8A60-F1BE-47C6-ACA3-E70F7699DF64}" presName="spaceBetweenRectangles" presStyleCnt="0"/>
      <dgm:spPr/>
    </dgm:pt>
    <dgm:pt modelId="{E2E73A26-833C-47A5-AEC4-05FC02B24FC6}" type="pres">
      <dgm:prSet presAssocID="{F66C9324-937E-4831-B35A-5762A9BFE867}" presName="parentLin" presStyleCnt="0"/>
      <dgm:spPr/>
    </dgm:pt>
    <dgm:pt modelId="{53AE1F63-BEF0-4399-9CEB-EC44971F8CC5}" type="pres">
      <dgm:prSet presAssocID="{F66C9324-937E-4831-B35A-5762A9BFE867}" presName="parentLeftMargin" presStyleLbl="node1" presStyleIdx="0" presStyleCnt="2"/>
      <dgm:spPr/>
    </dgm:pt>
    <dgm:pt modelId="{B15B2167-9202-49EB-9F34-503C8128716E}" type="pres">
      <dgm:prSet presAssocID="{F66C9324-937E-4831-B35A-5762A9BFE867}" presName="parentText" presStyleLbl="node1" presStyleIdx="1" presStyleCnt="2" custLinFactX="28571" custLinFactNeighborX="100000">
        <dgm:presLayoutVars>
          <dgm:chMax val="0"/>
          <dgm:bulletEnabled val="1"/>
        </dgm:presLayoutVars>
      </dgm:prSet>
      <dgm:spPr/>
    </dgm:pt>
    <dgm:pt modelId="{6EE15E3F-026B-48BF-B1C2-9B6636607ED1}" type="pres">
      <dgm:prSet presAssocID="{F66C9324-937E-4831-B35A-5762A9BFE867}" presName="negativeSpace" presStyleCnt="0"/>
      <dgm:spPr/>
    </dgm:pt>
    <dgm:pt modelId="{F52294D1-1ABE-47A5-B9F1-CFEFC8BC98A7}" type="pres">
      <dgm:prSet presAssocID="{F66C9324-937E-4831-B35A-5762A9BFE867}" presName="childText" presStyleLbl="conFgAcc1" presStyleIdx="1" presStyleCnt="2">
        <dgm:presLayoutVars>
          <dgm:bulletEnabled val="1"/>
        </dgm:presLayoutVars>
      </dgm:prSet>
      <dgm:spPr/>
    </dgm:pt>
  </dgm:ptLst>
  <dgm:cxnLst>
    <dgm:cxn modelId="{CF75410A-2A96-46BA-A229-E805858124C7}" type="presOf" srcId="{462E8EE4-A543-45BD-83DC-0B5347BE80C5}" destId="{973630A9-3C7C-409E-817C-9904FCF5B271}" srcOrd="0" destOrd="0" presId="urn:microsoft.com/office/officeart/2005/8/layout/list1"/>
    <dgm:cxn modelId="{F800BB0E-AFEE-466C-B640-2BE458E99321}" srcId="{F66C9324-937E-4831-B35A-5762A9BFE867}" destId="{D150039C-65E8-4ED0-AE88-55AC11225A19}" srcOrd="1" destOrd="0" parTransId="{964029D9-CB8A-497B-B6EA-864009BCEBE6}" sibTransId="{4F711365-BA3F-478A-AE68-7443A8601186}"/>
    <dgm:cxn modelId="{38F61813-DF70-4125-A187-C025BB1BD784}" type="presOf" srcId="{7F913843-0B2A-41F9-B876-1C36FDA7F49B}" destId="{F52294D1-1ABE-47A5-B9F1-CFEFC8BC98A7}" srcOrd="0" destOrd="2" presId="urn:microsoft.com/office/officeart/2005/8/layout/list1"/>
    <dgm:cxn modelId="{2565FE34-6CDB-44D1-A081-61E82886A221}" type="presOf" srcId="{532A08EE-5BEE-4FAD-AAB7-B357162045D6}" destId="{7C1D4150-4117-4B50-B713-26A33AAEE78A}" srcOrd="0" destOrd="0" presId="urn:microsoft.com/office/officeart/2005/8/layout/list1"/>
    <dgm:cxn modelId="{69029D37-4F29-40F2-9C92-63241BBED041}" type="presOf" srcId="{F66C9324-937E-4831-B35A-5762A9BFE867}" destId="{53AE1F63-BEF0-4399-9CEB-EC44971F8CC5}" srcOrd="0" destOrd="0" presId="urn:microsoft.com/office/officeart/2005/8/layout/list1"/>
    <dgm:cxn modelId="{E5042E39-2F16-4DBF-BDC0-8DB7D2A866E0}" type="presOf" srcId="{BB3929DF-7D54-45E1-9838-0B4471F22379}" destId="{F52294D1-1ABE-47A5-B9F1-CFEFC8BC98A7}" srcOrd="0" destOrd="0" presId="urn:microsoft.com/office/officeart/2005/8/layout/list1"/>
    <dgm:cxn modelId="{9DF2BF39-35DB-41A7-B2DE-629AA451574A}" srcId="{462E8EE4-A543-45BD-83DC-0B5347BE80C5}" destId="{F66C9324-937E-4831-B35A-5762A9BFE867}" srcOrd="1" destOrd="0" parTransId="{ADBC56CE-9590-4085-893D-BDC62076D858}" sibTransId="{7D7EEFF9-B892-4C73-8A7E-26C0267B2F5E}"/>
    <dgm:cxn modelId="{3340BA68-74AD-4A3F-B505-209BAF2B3B84}" srcId="{F66C9324-937E-4831-B35A-5762A9BFE867}" destId="{33AB7CB1-D8C3-40B7-82EF-42C69A2886B0}" srcOrd="6" destOrd="0" parTransId="{4779573F-1B2A-46A7-947F-BC351754AB17}" sibTransId="{F7BB0DC0-621F-4F54-ABB0-66605B427724}"/>
    <dgm:cxn modelId="{1438E449-8A00-41F1-82A3-EFCCCD421008}" srcId="{F66C9324-937E-4831-B35A-5762A9BFE867}" destId="{9E44E9B0-DD5E-4371-A3B4-2D66D29D0BC8}" srcOrd="4" destOrd="0" parTransId="{77C021E0-3EDE-47A6-B83A-49A477115C45}" sibTransId="{A613C7DC-316B-47C6-A567-9810E5FCBC66}"/>
    <dgm:cxn modelId="{2019716F-F043-461B-A08D-F78FA015BE83}" type="presOf" srcId="{9E44E9B0-DD5E-4371-A3B4-2D66D29D0BC8}" destId="{F52294D1-1ABE-47A5-B9F1-CFEFC8BC98A7}" srcOrd="0" destOrd="4" presId="urn:microsoft.com/office/officeart/2005/8/layout/list1"/>
    <dgm:cxn modelId="{6736A876-1F8B-4DF4-9350-2791572CCC3C}" type="presOf" srcId="{4C489890-B0A8-4367-92A2-D01BEA8F75E4}" destId="{F52294D1-1ABE-47A5-B9F1-CFEFC8BC98A7}" srcOrd="0" destOrd="3" presId="urn:microsoft.com/office/officeart/2005/8/layout/list1"/>
    <dgm:cxn modelId="{41871A59-8627-4B4F-BD26-9A7A091C495D}" srcId="{462E8EE4-A543-45BD-83DC-0B5347BE80C5}" destId="{532A08EE-5BEE-4FAD-AAB7-B357162045D6}" srcOrd="0" destOrd="0" parTransId="{E92F4862-3871-4F5F-8131-30E6B1BA9EC4}" sibTransId="{9E3A8A60-F1BE-47C6-ACA3-E70F7699DF64}"/>
    <dgm:cxn modelId="{E2FEC57B-6DB0-46A6-8071-5B9C0FB80019}" type="presOf" srcId="{33AB7CB1-D8C3-40B7-82EF-42C69A2886B0}" destId="{F52294D1-1ABE-47A5-B9F1-CFEFC8BC98A7}" srcOrd="0" destOrd="6" presId="urn:microsoft.com/office/officeart/2005/8/layout/list1"/>
    <dgm:cxn modelId="{DC6A3390-CE6A-446E-BEB2-15A7630794BD}" type="presOf" srcId="{5CE14871-C6A9-428B-9B12-39BCF24D1BE2}" destId="{F52294D1-1ABE-47A5-B9F1-CFEFC8BC98A7}" srcOrd="0" destOrd="5" presId="urn:microsoft.com/office/officeart/2005/8/layout/list1"/>
    <dgm:cxn modelId="{9C35E997-FBFE-4170-A797-8A0B6CCDEA1B}" srcId="{F66C9324-937E-4831-B35A-5762A9BFE867}" destId="{4C489890-B0A8-4367-92A2-D01BEA8F75E4}" srcOrd="3" destOrd="0" parTransId="{0DE9D8D3-95F2-47BD-90E5-2A009100F90A}" sibTransId="{EB3A1401-081B-473C-8CAC-563FEC73B0F8}"/>
    <dgm:cxn modelId="{7BB2D7A6-12E0-4D83-892D-CBE6B5C5B601}" srcId="{F66C9324-937E-4831-B35A-5762A9BFE867}" destId="{5CE14871-C6A9-428B-9B12-39BCF24D1BE2}" srcOrd="5" destOrd="0" parTransId="{EB521F02-D504-47DD-8590-FAC7FFE50266}" sibTransId="{0CB63BE2-DBDF-4985-845A-BDA32F2E29E5}"/>
    <dgm:cxn modelId="{147408A8-5665-49AE-A1C6-E31BAA59D5D5}" type="presOf" srcId="{F66C9324-937E-4831-B35A-5762A9BFE867}" destId="{B15B2167-9202-49EB-9F34-503C8128716E}" srcOrd="1" destOrd="0" presId="urn:microsoft.com/office/officeart/2005/8/layout/list1"/>
    <dgm:cxn modelId="{B18E1CCA-2CB5-4D58-B7C6-3EA1EDB4050F}" type="presOf" srcId="{532A08EE-5BEE-4FAD-AAB7-B357162045D6}" destId="{5285D7CB-FC09-45D5-9738-2CE6A78B00C7}" srcOrd="1" destOrd="0" presId="urn:microsoft.com/office/officeart/2005/8/layout/list1"/>
    <dgm:cxn modelId="{4585D4CE-E4D0-4C1C-89FF-B12986F50227}" srcId="{F66C9324-937E-4831-B35A-5762A9BFE867}" destId="{7F913843-0B2A-41F9-B876-1C36FDA7F49B}" srcOrd="2" destOrd="0" parTransId="{11EF0784-5725-4548-8452-435DA263EDFD}" sibTransId="{ABBC7B85-809D-4174-BD7B-A5A2226DECC2}"/>
    <dgm:cxn modelId="{107325D9-D6C0-4565-A07A-79DF2E51A79B}" srcId="{F66C9324-937E-4831-B35A-5762A9BFE867}" destId="{BB3929DF-7D54-45E1-9838-0B4471F22379}" srcOrd="0" destOrd="0" parTransId="{FD1FC9FF-498B-42CA-B5B6-B85508CCF087}" sibTransId="{25E5B4DD-A72C-4D95-AFD2-ED988AD91E38}"/>
    <dgm:cxn modelId="{1F5A23ED-8493-4EAA-97F5-FFFD41930010}" type="presOf" srcId="{D150039C-65E8-4ED0-AE88-55AC11225A19}" destId="{F52294D1-1ABE-47A5-B9F1-CFEFC8BC98A7}" srcOrd="0" destOrd="1" presId="urn:microsoft.com/office/officeart/2005/8/layout/list1"/>
    <dgm:cxn modelId="{9327C615-ADA8-4D97-B218-25837B8B7F17}" type="presParOf" srcId="{973630A9-3C7C-409E-817C-9904FCF5B271}" destId="{D62B65D9-3695-4891-B027-1FAA4EB9DFF2}" srcOrd="0" destOrd="0" presId="urn:microsoft.com/office/officeart/2005/8/layout/list1"/>
    <dgm:cxn modelId="{C9C65C60-6D47-4EC5-9130-CE411FED8C45}" type="presParOf" srcId="{D62B65D9-3695-4891-B027-1FAA4EB9DFF2}" destId="{7C1D4150-4117-4B50-B713-26A33AAEE78A}" srcOrd="0" destOrd="0" presId="urn:microsoft.com/office/officeart/2005/8/layout/list1"/>
    <dgm:cxn modelId="{6B2D68DB-9B37-42B4-9EE7-EC1F1F685697}" type="presParOf" srcId="{D62B65D9-3695-4891-B027-1FAA4EB9DFF2}" destId="{5285D7CB-FC09-45D5-9738-2CE6A78B00C7}" srcOrd="1" destOrd="0" presId="urn:microsoft.com/office/officeart/2005/8/layout/list1"/>
    <dgm:cxn modelId="{FBDC0029-C76D-43F8-8DCB-0A34A1E71915}" type="presParOf" srcId="{973630A9-3C7C-409E-817C-9904FCF5B271}" destId="{9F395462-6B58-4A51-A12D-0AF3272EE349}" srcOrd="1" destOrd="0" presId="urn:microsoft.com/office/officeart/2005/8/layout/list1"/>
    <dgm:cxn modelId="{A335567A-C6C4-48BC-8756-655C52E7F571}" type="presParOf" srcId="{973630A9-3C7C-409E-817C-9904FCF5B271}" destId="{E29D00BE-9D54-4F30-8C1B-4B6C9655DA7D}" srcOrd="2" destOrd="0" presId="urn:microsoft.com/office/officeart/2005/8/layout/list1"/>
    <dgm:cxn modelId="{621B5D04-CF5C-4E97-825F-A8132B2C7E9D}" type="presParOf" srcId="{973630A9-3C7C-409E-817C-9904FCF5B271}" destId="{6F0D0BAD-ED83-4855-8D35-2EDDDDA37D83}" srcOrd="3" destOrd="0" presId="urn:microsoft.com/office/officeart/2005/8/layout/list1"/>
    <dgm:cxn modelId="{37A3291F-B248-4399-BFE2-F585F63F3A9B}" type="presParOf" srcId="{973630A9-3C7C-409E-817C-9904FCF5B271}" destId="{E2E73A26-833C-47A5-AEC4-05FC02B24FC6}" srcOrd="4" destOrd="0" presId="urn:microsoft.com/office/officeart/2005/8/layout/list1"/>
    <dgm:cxn modelId="{52B4F94A-16CF-4432-9F46-721648242C04}" type="presParOf" srcId="{E2E73A26-833C-47A5-AEC4-05FC02B24FC6}" destId="{53AE1F63-BEF0-4399-9CEB-EC44971F8CC5}" srcOrd="0" destOrd="0" presId="urn:microsoft.com/office/officeart/2005/8/layout/list1"/>
    <dgm:cxn modelId="{C98AD8D0-D065-42F4-B759-C34449C1AB5E}" type="presParOf" srcId="{E2E73A26-833C-47A5-AEC4-05FC02B24FC6}" destId="{B15B2167-9202-49EB-9F34-503C8128716E}" srcOrd="1" destOrd="0" presId="urn:microsoft.com/office/officeart/2005/8/layout/list1"/>
    <dgm:cxn modelId="{DEBF01B5-E85E-4EFB-8506-CD0DCA83B7BB}" type="presParOf" srcId="{973630A9-3C7C-409E-817C-9904FCF5B271}" destId="{6EE15E3F-026B-48BF-B1C2-9B6636607ED1}" srcOrd="5" destOrd="0" presId="urn:microsoft.com/office/officeart/2005/8/layout/list1"/>
    <dgm:cxn modelId="{C174D658-D8E2-4522-B319-96D39D125196}" type="presParOf" srcId="{973630A9-3C7C-409E-817C-9904FCF5B271}" destId="{F52294D1-1ABE-47A5-B9F1-CFEFC8BC98A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68649-3F02-4077-BFCC-90A0CC3C590F}" type="doc">
      <dgm:prSet loTypeId="urn:microsoft.com/office/officeart/2008/layout/LinedList" loCatId="list" qsTypeId="urn:microsoft.com/office/officeart/2005/8/quickstyle/3d2" qsCatId="3D" csTypeId="urn:microsoft.com/office/officeart/2005/8/colors/accent3_2" csCatId="accent3" phldr="1"/>
      <dgm:spPr/>
      <dgm:t>
        <a:bodyPr/>
        <a:lstStyle/>
        <a:p>
          <a:endParaRPr lang="en-US"/>
        </a:p>
      </dgm:t>
    </dgm:pt>
    <dgm:pt modelId="{F7DE435C-4F94-4B1E-88F3-CB3CDBDC0377}">
      <dgm:prSet/>
      <dgm:spPr/>
      <dgm:t>
        <a:bodyPr/>
        <a:lstStyle/>
        <a:p>
          <a:r>
            <a:rPr lang="en-US">
              <a:solidFill>
                <a:schemeClr val="bg1"/>
              </a:solidFill>
              <a:latin typeface="Avenir Next LT Pro Light" panose="020B0304020202020204" pitchFamily="34" charset="0"/>
            </a:rPr>
            <a:t>In some states, LAPs do not work closely with the lawyer regulation system, perhaps because of a fear that such an affiliation could produce a chilling effect on program utilization. </a:t>
          </a:r>
          <a:endParaRPr lang="en-US" dirty="0">
            <a:solidFill>
              <a:schemeClr val="bg1"/>
            </a:solidFill>
            <a:latin typeface="Avenir Next LT Pro Light" panose="020B0304020202020204" pitchFamily="34" charset="0"/>
          </a:endParaRPr>
        </a:p>
      </dgm:t>
    </dgm:pt>
    <dgm:pt modelId="{2A3E6AC9-4990-4A46-820D-09D2F296D515}" type="parTrans" cxnId="{226360CD-F73F-43B1-8B05-1CDDDE247BCB}">
      <dgm:prSet/>
      <dgm:spPr/>
      <dgm:t>
        <a:bodyPr/>
        <a:lstStyle/>
        <a:p>
          <a:endParaRPr lang="en-US"/>
        </a:p>
      </dgm:t>
    </dgm:pt>
    <dgm:pt modelId="{7F690261-9BAC-4C75-84E4-1C1B2210FA6C}" type="sibTrans" cxnId="{226360CD-F73F-43B1-8B05-1CDDDE247BCB}">
      <dgm:prSet/>
      <dgm:spPr/>
      <dgm:t>
        <a:bodyPr/>
        <a:lstStyle/>
        <a:p>
          <a:endParaRPr lang="en-US"/>
        </a:p>
      </dgm:t>
    </dgm:pt>
    <dgm:pt modelId="{4847D8E7-2B58-4A93-B77A-E4F989FB4A6C}">
      <dgm:prSet/>
      <dgm:spPr/>
      <dgm:t>
        <a:bodyPr/>
        <a:lstStyle/>
        <a:p>
          <a:r>
            <a:rPr lang="en-US">
              <a:solidFill>
                <a:schemeClr val="bg1"/>
              </a:solidFill>
              <a:latin typeface="Avenir Next LT Pro Light" panose="020B0304020202020204" pitchFamily="34" charset="0"/>
            </a:rPr>
            <a:t>However, LAPs in several states have an ongoing working relationship with lawyer regulation. </a:t>
          </a:r>
          <a:endParaRPr lang="en-US" dirty="0">
            <a:solidFill>
              <a:schemeClr val="bg1"/>
            </a:solidFill>
            <a:latin typeface="Avenir Next LT Pro Light" panose="020B0304020202020204" pitchFamily="34" charset="0"/>
          </a:endParaRPr>
        </a:p>
      </dgm:t>
    </dgm:pt>
    <dgm:pt modelId="{65228030-8C92-4FED-926F-EA0B3D69B8EC}" type="parTrans" cxnId="{51474D82-7185-4485-9C98-7AC14393DC7B}">
      <dgm:prSet/>
      <dgm:spPr/>
      <dgm:t>
        <a:bodyPr/>
        <a:lstStyle/>
        <a:p>
          <a:endParaRPr lang="en-US"/>
        </a:p>
      </dgm:t>
    </dgm:pt>
    <dgm:pt modelId="{2564D861-FC23-4704-B8B8-FB30DFDCA2D5}" type="sibTrans" cxnId="{51474D82-7185-4485-9C98-7AC14393DC7B}">
      <dgm:prSet/>
      <dgm:spPr/>
      <dgm:t>
        <a:bodyPr/>
        <a:lstStyle/>
        <a:p>
          <a:endParaRPr lang="en-US"/>
        </a:p>
      </dgm:t>
    </dgm:pt>
    <dgm:pt modelId="{23CBF843-4962-47F2-9128-ADA90F580144}">
      <dgm:prSet/>
      <dgm:spPr/>
      <dgm:t>
        <a:bodyPr/>
        <a:lstStyle/>
        <a:p>
          <a:r>
            <a:rPr lang="en-US" dirty="0">
              <a:solidFill>
                <a:schemeClr val="bg1"/>
              </a:solidFill>
              <a:latin typeface="Avenir Next LT Pro Light" panose="020B0304020202020204" pitchFamily="34" charset="0"/>
            </a:rPr>
            <a:t>These programs may provide consultation to lawyer regulation staff to better understand impairment related to mental or physical illness or substance misuse, treatment outcomes, and the appropriate conditions and lengths of monitoring contracts</a:t>
          </a:r>
        </a:p>
      </dgm:t>
    </dgm:pt>
    <dgm:pt modelId="{AF4D1571-B01E-4082-BB92-33BC07AC7820}" type="parTrans" cxnId="{8A48CF7E-0B6C-40CD-BCBB-96148E7714F2}">
      <dgm:prSet/>
      <dgm:spPr/>
      <dgm:t>
        <a:bodyPr/>
        <a:lstStyle/>
        <a:p>
          <a:endParaRPr lang="en-US"/>
        </a:p>
      </dgm:t>
    </dgm:pt>
    <dgm:pt modelId="{051BB0C6-9B01-405C-A50D-0DE1F5C3F53C}" type="sibTrans" cxnId="{8A48CF7E-0B6C-40CD-BCBB-96148E7714F2}">
      <dgm:prSet/>
      <dgm:spPr/>
      <dgm:t>
        <a:bodyPr/>
        <a:lstStyle/>
        <a:p>
          <a:endParaRPr lang="en-US"/>
        </a:p>
      </dgm:t>
    </dgm:pt>
    <dgm:pt modelId="{C39B59BB-8D33-4EEC-AFB8-53947CCFDBA3}">
      <dgm:prSet/>
      <dgm:spPr/>
      <dgm:t>
        <a:bodyPr/>
        <a:lstStyle/>
        <a:p>
          <a:pPr>
            <a:lnSpc>
              <a:spcPct val="100000"/>
            </a:lnSpc>
          </a:pPr>
          <a:r>
            <a:rPr lang="en-US" dirty="0">
              <a:solidFill>
                <a:schemeClr val="bg1"/>
              </a:solidFill>
              <a:latin typeface="Avenir Next LT Pro Light" panose="020B0304020202020204" pitchFamily="34" charset="0"/>
            </a:rPr>
            <a:t>				In some cases, staff from regulation and admission agencies serve on the LAP 						advisory committees and work on drafting rules pertaining to monitoring or conditional admission.</a:t>
          </a:r>
        </a:p>
      </dgm:t>
    </dgm:pt>
    <dgm:pt modelId="{16EF8509-C62A-4179-A1BC-834CAB4A4492}" type="parTrans" cxnId="{55F4C639-BA5C-4DCC-A9B7-17CD7E22CF95}">
      <dgm:prSet/>
      <dgm:spPr/>
      <dgm:t>
        <a:bodyPr/>
        <a:lstStyle/>
        <a:p>
          <a:endParaRPr lang="en-US"/>
        </a:p>
      </dgm:t>
    </dgm:pt>
    <dgm:pt modelId="{9EC035A2-BDD8-4370-BB4F-5A24A3E3C640}" type="sibTrans" cxnId="{55F4C639-BA5C-4DCC-A9B7-17CD7E22CF95}">
      <dgm:prSet/>
      <dgm:spPr/>
      <dgm:t>
        <a:bodyPr/>
        <a:lstStyle/>
        <a:p>
          <a:endParaRPr lang="en-US"/>
        </a:p>
      </dgm:t>
    </dgm:pt>
    <dgm:pt modelId="{864405FB-9E0A-46DD-97F0-5284ABF1F3F4}">
      <dgm:prSet/>
      <dgm:spPr/>
      <dgm:t>
        <a:bodyPr/>
        <a:lstStyle/>
        <a:p>
          <a:r>
            <a:rPr lang="en-US" dirty="0">
              <a:solidFill>
                <a:schemeClr val="bg1"/>
              </a:solidFill>
              <a:latin typeface="Avenir Next LT Pro Light" panose="020B0304020202020204" pitchFamily="34" charset="0"/>
            </a:rPr>
            <a:t>				When they work together, LAPs, bar admission agencies, and lawyer regulation agencies can effectively combine 		resources to increase the health and wellness of the lawyer population and protect the public. </a:t>
          </a:r>
        </a:p>
      </dgm:t>
    </dgm:pt>
    <dgm:pt modelId="{EBA7826C-C2CB-44E7-B724-EE260F810A3D}" type="parTrans" cxnId="{23F09C30-F512-4D40-8FB8-8F69D4758EFD}">
      <dgm:prSet/>
      <dgm:spPr/>
      <dgm:t>
        <a:bodyPr/>
        <a:lstStyle/>
        <a:p>
          <a:endParaRPr lang="en-US"/>
        </a:p>
      </dgm:t>
    </dgm:pt>
    <dgm:pt modelId="{BD9A398B-4416-4BF4-A047-0B7074A949AD}" type="sibTrans" cxnId="{23F09C30-F512-4D40-8FB8-8F69D4758EFD}">
      <dgm:prSet/>
      <dgm:spPr/>
      <dgm:t>
        <a:bodyPr/>
        <a:lstStyle/>
        <a:p>
          <a:endParaRPr lang="en-US"/>
        </a:p>
      </dgm:t>
    </dgm:pt>
    <dgm:pt modelId="{143ABA8D-9D93-4CDA-B76D-5AFDC233894D}">
      <dgm:prSet/>
      <dgm:spPr/>
      <dgm:t>
        <a:bodyPr/>
        <a:lstStyle/>
        <a:p>
          <a:endParaRPr lang="en-US" dirty="0">
            <a:solidFill>
              <a:schemeClr val="bg1"/>
            </a:solidFill>
          </a:endParaRPr>
        </a:p>
      </dgm:t>
    </dgm:pt>
    <dgm:pt modelId="{1500810D-3A21-42E5-ACDA-36727B2ABB19}" type="parTrans" cxnId="{D42CCD73-B403-4B71-8648-C2C3AD741A00}">
      <dgm:prSet/>
      <dgm:spPr/>
      <dgm:t>
        <a:bodyPr/>
        <a:lstStyle/>
        <a:p>
          <a:endParaRPr lang="en-US"/>
        </a:p>
      </dgm:t>
    </dgm:pt>
    <dgm:pt modelId="{C039BE87-EFB9-4F60-98F6-121CFB2B2D21}" type="sibTrans" cxnId="{D42CCD73-B403-4B71-8648-C2C3AD741A00}">
      <dgm:prSet/>
      <dgm:spPr/>
      <dgm:t>
        <a:bodyPr/>
        <a:lstStyle/>
        <a:p>
          <a:endParaRPr lang="en-US"/>
        </a:p>
      </dgm:t>
    </dgm:pt>
    <dgm:pt modelId="{132921FA-1E79-4F05-B695-8801F07FCF0C}" type="pres">
      <dgm:prSet presAssocID="{8D268649-3F02-4077-BFCC-90A0CC3C590F}" presName="vert0" presStyleCnt="0">
        <dgm:presLayoutVars>
          <dgm:dir/>
          <dgm:animOne val="branch"/>
          <dgm:animLvl val="lvl"/>
        </dgm:presLayoutVars>
      </dgm:prSet>
      <dgm:spPr/>
    </dgm:pt>
    <dgm:pt modelId="{8DAB7A28-45F7-4C8B-A1E7-60A484B24EE3}" type="pres">
      <dgm:prSet presAssocID="{F7DE435C-4F94-4B1E-88F3-CB3CDBDC0377}" presName="thickLine" presStyleLbl="alignNode1" presStyleIdx="0" presStyleCnt="6"/>
      <dgm:spPr/>
    </dgm:pt>
    <dgm:pt modelId="{C43A6F70-BE90-4F2D-9147-CB79F99E5FA5}" type="pres">
      <dgm:prSet presAssocID="{F7DE435C-4F94-4B1E-88F3-CB3CDBDC0377}" presName="horz1" presStyleCnt="0"/>
      <dgm:spPr/>
    </dgm:pt>
    <dgm:pt modelId="{C25DAF8C-AD10-414A-8F0F-1E9183009C0A}" type="pres">
      <dgm:prSet presAssocID="{F7DE435C-4F94-4B1E-88F3-CB3CDBDC0377}" presName="tx1" presStyleLbl="revTx" presStyleIdx="0" presStyleCnt="6"/>
      <dgm:spPr/>
    </dgm:pt>
    <dgm:pt modelId="{A7CF12F4-D8E0-4669-82C9-2816BDA4EE0F}" type="pres">
      <dgm:prSet presAssocID="{F7DE435C-4F94-4B1E-88F3-CB3CDBDC0377}" presName="vert1" presStyleCnt="0"/>
      <dgm:spPr/>
    </dgm:pt>
    <dgm:pt modelId="{B50DD8D7-3980-4F59-8FAE-C5A5911C0819}" type="pres">
      <dgm:prSet presAssocID="{4847D8E7-2B58-4A93-B77A-E4F989FB4A6C}" presName="thickLine" presStyleLbl="alignNode1" presStyleIdx="1" presStyleCnt="6"/>
      <dgm:spPr/>
    </dgm:pt>
    <dgm:pt modelId="{97BF8CF2-514A-403E-9CFF-C8AC5AAEAF69}" type="pres">
      <dgm:prSet presAssocID="{4847D8E7-2B58-4A93-B77A-E4F989FB4A6C}" presName="horz1" presStyleCnt="0"/>
      <dgm:spPr/>
    </dgm:pt>
    <dgm:pt modelId="{3228C6F4-5DB0-44DF-ADB7-529947BFFF98}" type="pres">
      <dgm:prSet presAssocID="{4847D8E7-2B58-4A93-B77A-E4F989FB4A6C}" presName="tx1" presStyleLbl="revTx" presStyleIdx="1" presStyleCnt="6"/>
      <dgm:spPr/>
    </dgm:pt>
    <dgm:pt modelId="{E3C5E03A-F0C6-4233-9F92-CF27041F42A8}" type="pres">
      <dgm:prSet presAssocID="{4847D8E7-2B58-4A93-B77A-E4F989FB4A6C}" presName="vert1" presStyleCnt="0"/>
      <dgm:spPr/>
    </dgm:pt>
    <dgm:pt modelId="{35A67A68-566F-4177-97EF-F969A8E2EE5C}" type="pres">
      <dgm:prSet presAssocID="{23CBF843-4962-47F2-9128-ADA90F580144}" presName="thickLine" presStyleLbl="alignNode1" presStyleIdx="2" presStyleCnt="6"/>
      <dgm:spPr/>
    </dgm:pt>
    <dgm:pt modelId="{B3C8E958-013E-44D4-8A43-06FA1D02FA58}" type="pres">
      <dgm:prSet presAssocID="{23CBF843-4962-47F2-9128-ADA90F580144}" presName="horz1" presStyleCnt="0"/>
      <dgm:spPr/>
    </dgm:pt>
    <dgm:pt modelId="{5C07F7A6-5410-4571-8962-AD3BE9388890}" type="pres">
      <dgm:prSet presAssocID="{23CBF843-4962-47F2-9128-ADA90F580144}" presName="tx1" presStyleLbl="revTx" presStyleIdx="2" presStyleCnt="6" custLinFactNeighborY="-20248"/>
      <dgm:spPr/>
    </dgm:pt>
    <dgm:pt modelId="{4615026D-F231-4CC5-B01D-FF394F26E9A6}" type="pres">
      <dgm:prSet presAssocID="{23CBF843-4962-47F2-9128-ADA90F580144}" presName="vert1" presStyleCnt="0"/>
      <dgm:spPr/>
    </dgm:pt>
    <dgm:pt modelId="{2D9C021B-3ACD-45AF-9EFC-5ACFBC9D21A8}" type="pres">
      <dgm:prSet presAssocID="{C39B59BB-8D33-4EEC-AFB8-53947CCFDBA3}" presName="thickLine" presStyleLbl="alignNode1" presStyleIdx="3" presStyleCnt="6"/>
      <dgm:spPr/>
    </dgm:pt>
    <dgm:pt modelId="{17B83493-C7A0-4EF5-92BE-ACEE3E937CE7}" type="pres">
      <dgm:prSet presAssocID="{C39B59BB-8D33-4EEC-AFB8-53947CCFDBA3}" presName="horz1" presStyleCnt="0"/>
      <dgm:spPr/>
    </dgm:pt>
    <dgm:pt modelId="{39A4BECF-B86F-430D-BC5B-AFF41F57A1EE}" type="pres">
      <dgm:prSet presAssocID="{C39B59BB-8D33-4EEC-AFB8-53947CCFDBA3}" presName="tx1" presStyleLbl="revTx" presStyleIdx="3" presStyleCnt="6" custLinFactNeighborX="290" custLinFactNeighborY="7149"/>
      <dgm:spPr/>
    </dgm:pt>
    <dgm:pt modelId="{5626A74A-64F0-40EE-B5FF-86952C24EFF6}" type="pres">
      <dgm:prSet presAssocID="{C39B59BB-8D33-4EEC-AFB8-53947CCFDBA3}" presName="vert1" presStyleCnt="0"/>
      <dgm:spPr/>
    </dgm:pt>
    <dgm:pt modelId="{0AAE0D16-81DE-4888-A5E9-87142BCA36CE}" type="pres">
      <dgm:prSet presAssocID="{864405FB-9E0A-46DD-97F0-5284ABF1F3F4}" presName="thickLine" presStyleLbl="alignNode1" presStyleIdx="4" presStyleCnt="6"/>
      <dgm:spPr/>
    </dgm:pt>
    <dgm:pt modelId="{9FE71199-B2F1-455D-88C8-7F05408DC5C5}" type="pres">
      <dgm:prSet presAssocID="{864405FB-9E0A-46DD-97F0-5284ABF1F3F4}" presName="horz1" presStyleCnt="0"/>
      <dgm:spPr/>
    </dgm:pt>
    <dgm:pt modelId="{5302D88D-FECE-4FD0-AA30-807EB09E27C6}" type="pres">
      <dgm:prSet presAssocID="{864405FB-9E0A-46DD-97F0-5284ABF1F3F4}" presName="tx1" presStyleLbl="revTx" presStyleIdx="4" presStyleCnt="6" custLinFactNeighborX="97" custLinFactNeighborY="24450"/>
      <dgm:spPr/>
    </dgm:pt>
    <dgm:pt modelId="{796B9741-1EFB-4D77-81A7-297030AEFF01}" type="pres">
      <dgm:prSet presAssocID="{864405FB-9E0A-46DD-97F0-5284ABF1F3F4}" presName="vert1" presStyleCnt="0"/>
      <dgm:spPr/>
    </dgm:pt>
    <dgm:pt modelId="{33736DA9-B64E-483F-BA44-8FAD7EB7B570}" type="pres">
      <dgm:prSet presAssocID="{143ABA8D-9D93-4CDA-B76D-5AFDC233894D}" presName="thickLine" presStyleLbl="alignNode1" presStyleIdx="5" presStyleCnt="6"/>
      <dgm:spPr/>
    </dgm:pt>
    <dgm:pt modelId="{FE494EE9-C41C-4545-B8E7-3B0B7DF2796B}" type="pres">
      <dgm:prSet presAssocID="{143ABA8D-9D93-4CDA-B76D-5AFDC233894D}" presName="horz1" presStyleCnt="0"/>
      <dgm:spPr/>
    </dgm:pt>
    <dgm:pt modelId="{13C4CA85-AB71-49E6-9912-99E4DBAB621C}" type="pres">
      <dgm:prSet presAssocID="{143ABA8D-9D93-4CDA-B76D-5AFDC233894D}" presName="tx1" presStyleLbl="revTx" presStyleIdx="5" presStyleCnt="6"/>
      <dgm:spPr/>
    </dgm:pt>
    <dgm:pt modelId="{1D873B80-2165-44F6-8314-83F2D973CDAC}" type="pres">
      <dgm:prSet presAssocID="{143ABA8D-9D93-4CDA-B76D-5AFDC233894D}" presName="vert1" presStyleCnt="0"/>
      <dgm:spPr/>
    </dgm:pt>
  </dgm:ptLst>
  <dgm:cxnLst>
    <dgm:cxn modelId="{23F09C30-F512-4D40-8FB8-8F69D4758EFD}" srcId="{8D268649-3F02-4077-BFCC-90A0CC3C590F}" destId="{864405FB-9E0A-46DD-97F0-5284ABF1F3F4}" srcOrd="4" destOrd="0" parTransId="{EBA7826C-C2CB-44E7-B724-EE260F810A3D}" sibTransId="{BD9A398B-4416-4BF4-A047-0B7074A949AD}"/>
    <dgm:cxn modelId="{55F4C639-BA5C-4DCC-A9B7-17CD7E22CF95}" srcId="{8D268649-3F02-4077-BFCC-90A0CC3C590F}" destId="{C39B59BB-8D33-4EEC-AFB8-53947CCFDBA3}" srcOrd="3" destOrd="0" parTransId="{16EF8509-C62A-4179-A1BC-834CAB4A4492}" sibTransId="{9EC035A2-BDD8-4370-BB4F-5A24A3E3C640}"/>
    <dgm:cxn modelId="{A90DE73A-EE5D-4EC1-97A2-7DD02217DB73}" type="presOf" srcId="{864405FB-9E0A-46DD-97F0-5284ABF1F3F4}" destId="{5302D88D-FECE-4FD0-AA30-807EB09E27C6}" srcOrd="0" destOrd="0" presId="urn:microsoft.com/office/officeart/2008/layout/LinedList"/>
    <dgm:cxn modelId="{AFA68F42-ECCC-4C08-9FD3-68301A2C16E7}" type="presOf" srcId="{F7DE435C-4F94-4B1E-88F3-CB3CDBDC0377}" destId="{C25DAF8C-AD10-414A-8F0F-1E9183009C0A}" srcOrd="0" destOrd="0" presId="urn:microsoft.com/office/officeart/2008/layout/LinedList"/>
    <dgm:cxn modelId="{D42CCD73-B403-4B71-8648-C2C3AD741A00}" srcId="{8D268649-3F02-4077-BFCC-90A0CC3C590F}" destId="{143ABA8D-9D93-4CDA-B76D-5AFDC233894D}" srcOrd="5" destOrd="0" parTransId="{1500810D-3A21-42E5-ACDA-36727B2ABB19}" sibTransId="{C039BE87-EFB9-4F60-98F6-121CFB2B2D21}"/>
    <dgm:cxn modelId="{32B5AF7E-E6F6-4847-ADEC-A67C655E4A31}" type="presOf" srcId="{143ABA8D-9D93-4CDA-B76D-5AFDC233894D}" destId="{13C4CA85-AB71-49E6-9912-99E4DBAB621C}" srcOrd="0" destOrd="0" presId="urn:microsoft.com/office/officeart/2008/layout/LinedList"/>
    <dgm:cxn modelId="{8A48CF7E-0B6C-40CD-BCBB-96148E7714F2}" srcId="{8D268649-3F02-4077-BFCC-90A0CC3C590F}" destId="{23CBF843-4962-47F2-9128-ADA90F580144}" srcOrd="2" destOrd="0" parTransId="{AF4D1571-B01E-4082-BB92-33BC07AC7820}" sibTransId="{051BB0C6-9B01-405C-A50D-0DE1F5C3F53C}"/>
    <dgm:cxn modelId="{51474D82-7185-4485-9C98-7AC14393DC7B}" srcId="{8D268649-3F02-4077-BFCC-90A0CC3C590F}" destId="{4847D8E7-2B58-4A93-B77A-E4F989FB4A6C}" srcOrd="1" destOrd="0" parTransId="{65228030-8C92-4FED-926F-EA0B3D69B8EC}" sibTransId="{2564D861-FC23-4704-B8B8-FB30DFDCA2D5}"/>
    <dgm:cxn modelId="{8DB4F497-8CB6-437C-942A-C5244C417292}" type="presOf" srcId="{8D268649-3F02-4077-BFCC-90A0CC3C590F}" destId="{132921FA-1E79-4F05-B695-8801F07FCF0C}" srcOrd="0" destOrd="0" presId="urn:microsoft.com/office/officeart/2008/layout/LinedList"/>
    <dgm:cxn modelId="{E96128AB-D013-4FAB-80E3-7E8D7FFD2EFD}" type="presOf" srcId="{23CBF843-4962-47F2-9128-ADA90F580144}" destId="{5C07F7A6-5410-4571-8962-AD3BE9388890}" srcOrd="0" destOrd="0" presId="urn:microsoft.com/office/officeart/2008/layout/LinedList"/>
    <dgm:cxn modelId="{C40742BD-E8B9-4F26-A19C-B6DEE09A4FD2}" type="presOf" srcId="{C39B59BB-8D33-4EEC-AFB8-53947CCFDBA3}" destId="{39A4BECF-B86F-430D-BC5B-AFF41F57A1EE}" srcOrd="0" destOrd="0" presId="urn:microsoft.com/office/officeart/2008/layout/LinedList"/>
    <dgm:cxn modelId="{226360CD-F73F-43B1-8B05-1CDDDE247BCB}" srcId="{8D268649-3F02-4077-BFCC-90A0CC3C590F}" destId="{F7DE435C-4F94-4B1E-88F3-CB3CDBDC0377}" srcOrd="0" destOrd="0" parTransId="{2A3E6AC9-4990-4A46-820D-09D2F296D515}" sibTransId="{7F690261-9BAC-4C75-84E4-1C1B2210FA6C}"/>
    <dgm:cxn modelId="{A94B8CD2-4E19-418C-8D6F-4B484C040F5A}" type="presOf" srcId="{4847D8E7-2B58-4A93-B77A-E4F989FB4A6C}" destId="{3228C6F4-5DB0-44DF-ADB7-529947BFFF98}" srcOrd="0" destOrd="0" presId="urn:microsoft.com/office/officeart/2008/layout/LinedList"/>
    <dgm:cxn modelId="{1347FE76-1382-4D6D-B834-356E4BE29808}" type="presParOf" srcId="{132921FA-1E79-4F05-B695-8801F07FCF0C}" destId="{8DAB7A28-45F7-4C8B-A1E7-60A484B24EE3}" srcOrd="0" destOrd="0" presId="urn:microsoft.com/office/officeart/2008/layout/LinedList"/>
    <dgm:cxn modelId="{0EE48BC6-43FB-4DB9-BD50-CC510F7EAE01}" type="presParOf" srcId="{132921FA-1E79-4F05-B695-8801F07FCF0C}" destId="{C43A6F70-BE90-4F2D-9147-CB79F99E5FA5}" srcOrd="1" destOrd="0" presId="urn:microsoft.com/office/officeart/2008/layout/LinedList"/>
    <dgm:cxn modelId="{D0648917-BAF1-4450-9E20-84E0C1171343}" type="presParOf" srcId="{C43A6F70-BE90-4F2D-9147-CB79F99E5FA5}" destId="{C25DAF8C-AD10-414A-8F0F-1E9183009C0A}" srcOrd="0" destOrd="0" presId="urn:microsoft.com/office/officeart/2008/layout/LinedList"/>
    <dgm:cxn modelId="{739E5073-B807-4F15-9FB0-101DD0DBDF15}" type="presParOf" srcId="{C43A6F70-BE90-4F2D-9147-CB79F99E5FA5}" destId="{A7CF12F4-D8E0-4669-82C9-2816BDA4EE0F}" srcOrd="1" destOrd="0" presId="urn:microsoft.com/office/officeart/2008/layout/LinedList"/>
    <dgm:cxn modelId="{7D8DE80B-439B-4254-AB51-AE82DB88D276}" type="presParOf" srcId="{132921FA-1E79-4F05-B695-8801F07FCF0C}" destId="{B50DD8D7-3980-4F59-8FAE-C5A5911C0819}" srcOrd="2" destOrd="0" presId="urn:microsoft.com/office/officeart/2008/layout/LinedList"/>
    <dgm:cxn modelId="{EBCBA2A0-415F-4461-B9E1-1972F4BDC4B4}" type="presParOf" srcId="{132921FA-1E79-4F05-B695-8801F07FCF0C}" destId="{97BF8CF2-514A-403E-9CFF-C8AC5AAEAF69}" srcOrd="3" destOrd="0" presId="urn:microsoft.com/office/officeart/2008/layout/LinedList"/>
    <dgm:cxn modelId="{BF93202F-A53C-419C-B7B3-D9301655455C}" type="presParOf" srcId="{97BF8CF2-514A-403E-9CFF-C8AC5AAEAF69}" destId="{3228C6F4-5DB0-44DF-ADB7-529947BFFF98}" srcOrd="0" destOrd="0" presId="urn:microsoft.com/office/officeart/2008/layout/LinedList"/>
    <dgm:cxn modelId="{0A905EE1-EE5F-4D3D-A7AD-C2D3F74F8037}" type="presParOf" srcId="{97BF8CF2-514A-403E-9CFF-C8AC5AAEAF69}" destId="{E3C5E03A-F0C6-4233-9F92-CF27041F42A8}" srcOrd="1" destOrd="0" presId="urn:microsoft.com/office/officeart/2008/layout/LinedList"/>
    <dgm:cxn modelId="{58908613-354F-4554-B305-441B85A94E69}" type="presParOf" srcId="{132921FA-1E79-4F05-B695-8801F07FCF0C}" destId="{35A67A68-566F-4177-97EF-F969A8E2EE5C}" srcOrd="4" destOrd="0" presId="urn:microsoft.com/office/officeart/2008/layout/LinedList"/>
    <dgm:cxn modelId="{51C6E518-5BD4-4C28-A6ED-F07D78C3A415}" type="presParOf" srcId="{132921FA-1E79-4F05-B695-8801F07FCF0C}" destId="{B3C8E958-013E-44D4-8A43-06FA1D02FA58}" srcOrd="5" destOrd="0" presId="urn:microsoft.com/office/officeart/2008/layout/LinedList"/>
    <dgm:cxn modelId="{FE4F2476-736A-4E82-A1A8-832E0C8833DD}" type="presParOf" srcId="{B3C8E958-013E-44D4-8A43-06FA1D02FA58}" destId="{5C07F7A6-5410-4571-8962-AD3BE9388890}" srcOrd="0" destOrd="0" presId="urn:microsoft.com/office/officeart/2008/layout/LinedList"/>
    <dgm:cxn modelId="{C5F70867-3809-4C5B-835B-E1BAF1FA709F}" type="presParOf" srcId="{B3C8E958-013E-44D4-8A43-06FA1D02FA58}" destId="{4615026D-F231-4CC5-B01D-FF394F26E9A6}" srcOrd="1" destOrd="0" presId="urn:microsoft.com/office/officeart/2008/layout/LinedList"/>
    <dgm:cxn modelId="{10DE6E11-60E9-481F-9D46-C3E24B631B94}" type="presParOf" srcId="{132921FA-1E79-4F05-B695-8801F07FCF0C}" destId="{2D9C021B-3ACD-45AF-9EFC-5ACFBC9D21A8}" srcOrd="6" destOrd="0" presId="urn:microsoft.com/office/officeart/2008/layout/LinedList"/>
    <dgm:cxn modelId="{ABADD656-F5D8-41DB-B050-19E4F6591189}" type="presParOf" srcId="{132921FA-1E79-4F05-B695-8801F07FCF0C}" destId="{17B83493-C7A0-4EF5-92BE-ACEE3E937CE7}" srcOrd="7" destOrd="0" presId="urn:microsoft.com/office/officeart/2008/layout/LinedList"/>
    <dgm:cxn modelId="{69EA651B-136A-480B-9473-54A02B693F37}" type="presParOf" srcId="{17B83493-C7A0-4EF5-92BE-ACEE3E937CE7}" destId="{39A4BECF-B86F-430D-BC5B-AFF41F57A1EE}" srcOrd="0" destOrd="0" presId="urn:microsoft.com/office/officeart/2008/layout/LinedList"/>
    <dgm:cxn modelId="{B99644BE-D2BF-485A-9B59-96975022D280}" type="presParOf" srcId="{17B83493-C7A0-4EF5-92BE-ACEE3E937CE7}" destId="{5626A74A-64F0-40EE-B5FF-86952C24EFF6}" srcOrd="1" destOrd="0" presId="urn:microsoft.com/office/officeart/2008/layout/LinedList"/>
    <dgm:cxn modelId="{CD5C6F41-D64B-4305-AAAC-426A05247ADD}" type="presParOf" srcId="{132921FA-1E79-4F05-B695-8801F07FCF0C}" destId="{0AAE0D16-81DE-4888-A5E9-87142BCA36CE}" srcOrd="8" destOrd="0" presId="urn:microsoft.com/office/officeart/2008/layout/LinedList"/>
    <dgm:cxn modelId="{D917EFA0-364B-499F-A087-E0996C9D7CF4}" type="presParOf" srcId="{132921FA-1E79-4F05-B695-8801F07FCF0C}" destId="{9FE71199-B2F1-455D-88C8-7F05408DC5C5}" srcOrd="9" destOrd="0" presId="urn:microsoft.com/office/officeart/2008/layout/LinedList"/>
    <dgm:cxn modelId="{5F7A6C8E-6192-4490-ABE3-FE135D22F8B7}" type="presParOf" srcId="{9FE71199-B2F1-455D-88C8-7F05408DC5C5}" destId="{5302D88D-FECE-4FD0-AA30-807EB09E27C6}" srcOrd="0" destOrd="0" presId="urn:microsoft.com/office/officeart/2008/layout/LinedList"/>
    <dgm:cxn modelId="{028AC425-3DC5-46CA-832B-CD87981FA121}" type="presParOf" srcId="{9FE71199-B2F1-455D-88C8-7F05408DC5C5}" destId="{796B9741-1EFB-4D77-81A7-297030AEFF01}" srcOrd="1" destOrd="0" presId="urn:microsoft.com/office/officeart/2008/layout/LinedList"/>
    <dgm:cxn modelId="{3942B55B-1C1C-4773-A815-FFAE796FAEDC}" type="presParOf" srcId="{132921FA-1E79-4F05-B695-8801F07FCF0C}" destId="{33736DA9-B64E-483F-BA44-8FAD7EB7B570}" srcOrd="10" destOrd="0" presId="urn:microsoft.com/office/officeart/2008/layout/LinedList"/>
    <dgm:cxn modelId="{F432E00E-14F1-4633-A587-26B7B6D6BDB6}" type="presParOf" srcId="{132921FA-1E79-4F05-B695-8801F07FCF0C}" destId="{FE494EE9-C41C-4545-B8E7-3B0B7DF2796B}" srcOrd="11" destOrd="0" presId="urn:microsoft.com/office/officeart/2008/layout/LinedList"/>
    <dgm:cxn modelId="{B18B9DAD-FDCE-408D-AE0A-DFF3F92262BA}" type="presParOf" srcId="{FE494EE9-C41C-4545-B8E7-3B0B7DF2796B}" destId="{13C4CA85-AB71-49E6-9912-99E4DBAB621C}" srcOrd="0" destOrd="0" presId="urn:microsoft.com/office/officeart/2008/layout/LinedList"/>
    <dgm:cxn modelId="{E9088349-EFEE-4AFA-A167-1B70DFDC36E9}" type="presParOf" srcId="{FE494EE9-C41C-4545-B8E7-3B0B7DF2796B}" destId="{1D873B80-2165-44F6-8314-83F2D973CD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7B6ED9-351A-46CE-9655-86F493F3D4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AFF90A-2C1F-4101-A5C6-F29F27662E33}">
      <dgm:prSet/>
      <dgm:spPr/>
      <dgm:t>
        <a:bodyPr/>
        <a:lstStyle/>
        <a:p>
          <a:pPr>
            <a:lnSpc>
              <a:spcPct val="100000"/>
            </a:lnSpc>
          </a:pPr>
          <a:r>
            <a:rPr lang="en-US" dirty="0">
              <a:latin typeface="Avenir Next LT Pro Light" panose="020B0304020202020204" pitchFamily="34" charset="0"/>
            </a:rPr>
            <a:t>Undoubtedly one of the most important issues for legal professionals working with an LAP is confidentiality. </a:t>
          </a:r>
        </a:p>
      </dgm:t>
    </dgm:pt>
    <dgm:pt modelId="{C955BA46-B3A4-4E2D-9930-30E2D6822DEB}" type="parTrans" cxnId="{70BBB53B-5F36-436C-A246-784681BF484B}">
      <dgm:prSet/>
      <dgm:spPr/>
      <dgm:t>
        <a:bodyPr/>
        <a:lstStyle/>
        <a:p>
          <a:endParaRPr lang="en-US"/>
        </a:p>
      </dgm:t>
    </dgm:pt>
    <dgm:pt modelId="{BD14F2B4-2C7D-4C65-BD55-6249D3ED617D}" type="sibTrans" cxnId="{70BBB53B-5F36-436C-A246-784681BF484B}">
      <dgm:prSet/>
      <dgm:spPr/>
      <dgm:t>
        <a:bodyPr/>
        <a:lstStyle/>
        <a:p>
          <a:endParaRPr lang="en-US"/>
        </a:p>
      </dgm:t>
    </dgm:pt>
    <dgm:pt modelId="{0F4E841A-52E7-4623-975B-E8972B7FFB6C}">
      <dgm:prSet/>
      <dgm:spPr/>
      <dgm:t>
        <a:bodyPr/>
        <a:lstStyle/>
        <a:p>
          <a:pPr>
            <a:lnSpc>
              <a:spcPct val="100000"/>
            </a:lnSpc>
          </a:pPr>
          <a:r>
            <a:rPr lang="en-US" dirty="0">
              <a:latin typeface="Avenir Next LT Pro Light" panose="020B0304020202020204" pitchFamily="34" charset="0"/>
            </a:rPr>
            <a:t>LAP Staff and Volunteers are exempt from reporting requirements to the lawyer regulation system. </a:t>
          </a:r>
        </a:p>
      </dgm:t>
    </dgm:pt>
    <dgm:pt modelId="{202676EE-2EE8-4B27-B6DE-E731EF281C7B}" type="parTrans" cxnId="{463483C7-7AA2-47B1-90DA-710960FC747C}">
      <dgm:prSet/>
      <dgm:spPr/>
      <dgm:t>
        <a:bodyPr/>
        <a:lstStyle/>
        <a:p>
          <a:endParaRPr lang="en-US"/>
        </a:p>
      </dgm:t>
    </dgm:pt>
    <dgm:pt modelId="{0D9D792B-46D8-44A2-94CA-D0D839483253}" type="sibTrans" cxnId="{463483C7-7AA2-47B1-90DA-710960FC747C}">
      <dgm:prSet/>
      <dgm:spPr/>
      <dgm:t>
        <a:bodyPr/>
        <a:lstStyle/>
        <a:p>
          <a:endParaRPr lang="en-US"/>
        </a:p>
      </dgm:t>
    </dgm:pt>
    <dgm:pt modelId="{0ADF9E99-5AAF-4AB6-B626-3400DD1720AA}">
      <dgm:prSet/>
      <dgm:spPr/>
      <dgm:t>
        <a:bodyPr/>
        <a:lstStyle/>
        <a:p>
          <a:pPr>
            <a:lnSpc>
              <a:spcPct val="100000"/>
            </a:lnSpc>
          </a:pPr>
          <a:r>
            <a:rPr lang="en-US" dirty="0">
              <a:latin typeface="Avenir Next LT Pro Light" panose="020B0304020202020204" pitchFamily="34" charset="0"/>
            </a:rPr>
            <a:t>LAPs with formal monitoring programs shield from oversharing personal health information to the disciplinary board(s). </a:t>
          </a:r>
        </a:p>
      </dgm:t>
    </dgm:pt>
    <dgm:pt modelId="{B83E2EC7-863E-4A16-9C18-74F30CCF39A1}" type="parTrans" cxnId="{890FB2B0-98B2-4665-A1BB-F3CE8BCBDA47}">
      <dgm:prSet/>
      <dgm:spPr/>
      <dgm:t>
        <a:bodyPr/>
        <a:lstStyle/>
        <a:p>
          <a:endParaRPr lang="en-US"/>
        </a:p>
      </dgm:t>
    </dgm:pt>
    <dgm:pt modelId="{FF9A6AB7-7924-454B-8E84-A6E86FAD6A72}" type="sibTrans" cxnId="{890FB2B0-98B2-4665-A1BB-F3CE8BCBDA47}">
      <dgm:prSet/>
      <dgm:spPr/>
      <dgm:t>
        <a:bodyPr/>
        <a:lstStyle/>
        <a:p>
          <a:endParaRPr lang="en-US"/>
        </a:p>
      </dgm:t>
    </dgm:pt>
    <dgm:pt modelId="{4EC896E0-F81A-4D34-9C52-1843DA76492E}" type="pres">
      <dgm:prSet presAssocID="{E27B6ED9-351A-46CE-9655-86F493F3D44A}" presName="root" presStyleCnt="0">
        <dgm:presLayoutVars>
          <dgm:dir/>
          <dgm:resizeHandles val="exact"/>
        </dgm:presLayoutVars>
      </dgm:prSet>
      <dgm:spPr/>
    </dgm:pt>
    <dgm:pt modelId="{CB74B4F8-D2F9-4B59-A9FD-D6B73AB1469B}" type="pres">
      <dgm:prSet presAssocID="{7DAFF90A-2C1F-4101-A5C6-F29F27662E33}" presName="compNode" presStyleCnt="0"/>
      <dgm:spPr/>
    </dgm:pt>
    <dgm:pt modelId="{B4CB66F1-B820-4990-A40A-AD7C7C7BCC15}" type="pres">
      <dgm:prSet presAssocID="{7DAFF90A-2C1F-4101-A5C6-F29F27662E33}" presName="bgRect" presStyleLbl="bgShp" presStyleIdx="0" presStyleCnt="3"/>
      <dgm:spPr/>
    </dgm:pt>
    <dgm:pt modelId="{BA3B659D-DD75-47D8-A97A-D0B5F5DFF614}" type="pres">
      <dgm:prSet presAssocID="{7DAFF90A-2C1F-4101-A5C6-F29F27662E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B9D851A-D839-4C49-AACB-3A8C2F7FA29C}" type="pres">
      <dgm:prSet presAssocID="{7DAFF90A-2C1F-4101-A5C6-F29F27662E33}" presName="spaceRect" presStyleCnt="0"/>
      <dgm:spPr/>
    </dgm:pt>
    <dgm:pt modelId="{2662BF7E-FC86-42E5-AB4D-1AEA1A5258AB}" type="pres">
      <dgm:prSet presAssocID="{7DAFF90A-2C1F-4101-A5C6-F29F27662E33}" presName="parTx" presStyleLbl="revTx" presStyleIdx="0" presStyleCnt="3">
        <dgm:presLayoutVars>
          <dgm:chMax val="0"/>
          <dgm:chPref val="0"/>
        </dgm:presLayoutVars>
      </dgm:prSet>
      <dgm:spPr/>
    </dgm:pt>
    <dgm:pt modelId="{1D57AC41-2AEA-46D3-9A9E-527FCB6330F4}" type="pres">
      <dgm:prSet presAssocID="{BD14F2B4-2C7D-4C65-BD55-6249D3ED617D}" presName="sibTrans" presStyleCnt="0"/>
      <dgm:spPr/>
    </dgm:pt>
    <dgm:pt modelId="{7D1F3E7D-0BAD-4415-8328-08FF8913A3BF}" type="pres">
      <dgm:prSet presAssocID="{0F4E841A-52E7-4623-975B-E8972B7FFB6C}" presName="compNode" presStyleCnt="0"/>
      <dgm:spPr/>
    </dgm:pt>
    <dgm:pt modelId="{C89FE538-FC45-40BC-8739-6D136931E80D}" type="pres">
      <dgm:prSet presAssocID="{0F4E841A-52E7-4623-975B-E8972B7FFB6C}" presName="bgRect" presStyleLbl="bgShp" presStyleIdx="1" presStyleCnt="3" custLinFactNeighborX="13193" custLinFactNeighborY="1788"/>
      <dgm:spPr/>
    </dgm:pt>
    <dgm:pt modelId="{4F380EE2-499B-41F6-8438-4B3D3B11E465}" type="pres">
      <dgm:prSet presAssocID="{0F4E841A-52E7-4623-975B-E8972B7FFB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9EF2C63D-266E-4FE7-916A-02A21136F6D2}" type="pres">
      <dgm:prSet presAssocID="{0F4E841A-52E7-4623-975B-E8972B7FFB6C}" presName="spaceRect" presStyleCnt="0"/>
      <dgm:spPr/>
    </dgm:pt>
    <dgm:pt modelId="{324D3B88-DD99-443B-898A-A12C6CAD5420}" type="pres">
      <dgm:prSet presAssocID="{0F4E841A-52E7-4623-975B-E8972B7FFB6C}" presName="parTx" presStyleLbl="revTx" presStyleIdx="1" presStyleCnt="3">
        <dgm:presLayoutVars>
          <dgm:chMax val="0"/>
          <dgm:chPref val="0"/>
        </dgm:presLayoutVars>
      </dgm:prSet>
      <dgm:spPr/>
    </dgm:pt>
    <dgm:pt modelId="{8ACFB46A-12E9-4C1E-9B4D-55894BBF199A}" type="pres">
      <dgm:prSet presAssocID="{0D9D792B-46D8-44A2-94CA-D0D839483253}" presName="sibTrans" presStyleCnt="0"/>
      <dgm:spPr/>
    </dgm:pt>
    <dgm:pt modelId="{CDABC49A-DE33-4EC1-8BC1-F37167A06444}" type="pres">
      <dgm:prSet presAssocID="{0ADF9E99-5AAF-4AB6-B626-3400DD1720AA}" presName="compNode" presStyleCnt="0"/>
      <dgm:spPr/>
    </dgm:pt>
    <dgm:pt modelId="{1B666639-021E-4412-B218-97091D23E6FD}" type="pres">
      <dgm:prSet presAssocID="{0ADF9E99-5AAF-4AB6-B626-3400DD1720AA}" presName="bgRect" presStyleLbl="bgShp" presStyleIdx="2" presStyleCnt="3"/>
      <dgm:spPr/>
    </dgm:pt>
    <dgm:pt modelId="{802EB39C-719A-4FEB-B886-B9C0F2306CB4}" type="pres">
      <dgm:prSet presAssocID="{0ADF9E99-5AAF-4AB6-B626-3400DD1720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DFD29293-F1E0-41C2-B373-238811FD088A}" type="pres">
      <dgm:prSet presAssocID="{0ADF9E99-5AAF-4AB6-B626-3400DD1720AA}" presName="spaceRect" presStyleCnt="0"/>
      <dgm:spPr/>
    </dgm:pt>
    <dgm:pt modelId="{8C9EBB3F-BE47-40BA-803F-1B990AE2D263}" type="pres">
      <dgm:prSet presAssocID="{0ADF9E99-5AAF-4AB6-B626-3400DD1720AA}" presName="parTx" presStyleLbl="revTx" presStyleIdx="2" presStyleCnt="3">
        <dgm:presLayoutVars>
          <dgm:chMax val="0"/>
          <dgm:chPref val="0"/>
        </dgm:presLayoutVars>
      </dgm:prSet>
      <dgm:spPr/>
    </dgm:pt>
  </dgm:ptLst>
  <dgm:cxnLst>
    <dgm:cxn modelId="{3CE4EB34-29C0-40A7-9D5A-7FA1965C53B9}" type="presOf" srcId="{0ADF9E99-5AAF-4AB6-B626-3400DD1720AA}" destId="{8C9EBB3F-BE47-40BA-803F-1B990AE2D263}" srcOrd="0" destOrd="0" presId="urn:microsoft.com/office/officeart/2018/2/layout/IconVerticalSolidList"/>
    <dgm:cxn modelId="{70BBB53B-5F36-436C-A246-784681BF484B}" srcId="{E27B6ED9-351A-46CE-9655-86F493F3D44A}" destId="{7DAFF90A-2C1F-4101-A5C6-F29F27662E33}" srcOrd="0" destOrd="0" parTransId="{C955BA46-B3A4-4E2D-9930-30E2D6822DEB}" sibTransId="{BD14F2B4-2C7D-4C65-BD55-6249D3ED617D}"/>
    <dgm:cxn modelId="{F3F8CF6B-CBA9-4896-895F-EFFA7592D003}" type="presOf" srcId="{7DAFF90A-2C1F-4101-A5C6-F29F27662E33}" destId="{2662BF7E-FC86-42E5-AB4D-1AEA1A5258AB}" srcOrd="0" destOrd="0" presId="urn:microsoft.com/office/officeart/2018/2/layout/IconVerticalSolidList"/>
    <dgm:cxn modelId="{D4160C7E-A774-448E-AA1D-F52542A8D52D}" type="presOf" srcId="{0F4E841A-52E7-4623-975B-E8972B7FFB6C}" destId="{324D3B88-DD99-443B-898A-A12C6CAD5420}" srcOrd="0" destOrd="0" presId="urn:microsoft.com/office/officeart/2018/2/layout/IconVerticalSolidList"/>
    <dgm:cxn modelId="{D9C30F95-D2C4-4CE6-948F-E522B434307C}" type="presOf" srcId="{E27B6ED9-351A-46CE-9655-86F493F3D44A}" destId="{4EC896E0-F81A-4D34-9C52-1843DA76492E}" srcOrd="0" destOrd="0" presId="urn:microsoft.com/office/officeart/2018/2/layout/IconVerticalSolidList"/>
    <dgm:cxn modelId="{890FB2B0-98B2-4665-A1BB-F3CE8BCBDA47}" srcId="{E27B6ED9-351A-46CE-9655-86F493F3D44A}" destId="{0ADF9E99-5AAF-4AB6-B626-3400DD1720AA}" srcOrd="2" destOrd="0" parTransId="{B83E2EC7-863E-4A16-9C18-74F30CCF39A1}" sibTransId="{FF9A6AB7-7924-454B-8E84-A6E86FAD6A72}"/>
    <dgm:cxn modelId="{463483C7-7AA2-47B1-90DA-710960FC747C}" srcId="{E27B6ED9-351A-46CE-9655-86F493F3D44A}" destId="{0F4E841A-52E7-4623-975B-E8972B7FFB6C}" srcOrd="1" destOrd="0" parTransId="{202676EE-2EE8-4B27-B6DE-E731EF281C7B}" sibTransId="{0D9D792B-46D8-44A2-94CA-D0D839483253}"/>
    <dgm:cxn modelId="{5A72B6AC-FEDF-45E9-A5E7-2A9AACE1BEDE}" type="presParOf" srcId="{4EC896E0-F81A-4D34-9C52-1843DA76492E}" destId="{CB74B4F8-D2F9-4B59-A9FD-D6B73AB1469B}" srcOrd="0" destOrd="0" presId="urn:microsoft.com/office/officeart/2018/2/layout/IconVerticalSolidList"/>
    <dgm:cxn modelId="{5A350E34-6A41-4A2D-A58B-72D43C1A8D0A}" type="presParOf" srcId="{CB74B4F8-D2F9-4B59-A9FD-D6B73AB1469B}" destId="{B4CB66F1-B820-4990-A40A-AD7C7C7BCC15}" srcOrd="0" destOrd="0" presId="urn:microsoft.com/office/officeart/2018/2/layout/IconVerticalSolidList"/>
    <dgm:cxn modelId="{C7D0DD8B-6D21-453D-8963-9636C0EEA032}" type="presParOf" srcId="{CB74B4F8-D2F9-4B59-A9FD-D6B73AB1469B}" destId="{BA3B659D-DD75-47D8-A97A-D0B5F5DFF614}" srcOrd="1" destOrd="0" presId="urn:microsoft.com/office/officeart/2018/2/layout/IconVerticalSolidList"/>
    <dgm:cxn modelId="{E972C8FD-220B-43C8-BAC5-0F088123319D}" type="presParOf" srcId="{CB74B4F8-D2F9-4B59-A9FD-D6B73AB1469B}" destId="{BB9D851A-D839-4C49-AACB-3A8C2F7FA29C}" srcOrd="2" destOrd="0" presId="urn:microsoft.com/office/officeart/2018/2/layout/IconVerticalSolidList"/>
    <dgm:cxn modelId="{3DDEEAF2-F606-487E-9582-EF1146DD9BAA}" type="presParOf" srcId="{CB74B4F8-D2F9-4B59-A9FD-D6B73AB1469B}" destId="{2662BF7E-FC86-42E5-AB4D-1AEA1A5258AB}" srcOrd="3" destOrd="0" presId="urn:microsoft.com/office/officeart/2018/2/layout/IconVerticalSolidList"/>
    <dgm:cxn modelId="{0F9212AC-0C27-46A3-AD46-3CE55EC25FE6}" type="presParOf" srcId="{4EC896E0-F81A-4D34-9C52-1843DA76492E}" destId="{1D57AC41-2AEA-46D3-9A9E-527FCB6330F4}" srcOrd="1" destOrd="0" presId="urn:microsoft.com/office/officeart/2018/2/layout/IconVerticalSolidList"/>
    <dgm:cxn modelId="{355D02A9-61E4-41A5-8DFA-5C632A08ED57}" type="presParOf" srcId="{4EC896E0-F81A-4D34-9C52-1843DA76492E}" destId="{7D1F3E7D-0BAD-4415-8328-08FF8913A3BF}" srcOrd="2" destOrd="0" presId="urn:microsoft.com/office/officeart/2018/2/layout/IconVerticalSolidList"/>
    <dgm:cxn modelId="{580AB671-C3D9-4326-B985-E6547FBDC98C}" type="presParOf" srcId="{7D1F3E7D-0BAD-4415-8328-08FF8913A3BF}" destId="{C89FE538-FC45-40BC-8739-6D136931E80D}" srcOrd="0" destOrd="0" presId="urn:microsoft.com/office/officeart/2018/2/layout/IconVerticalSolidList"/>
    <dgm:cxn modelId="{A28A1B93-16D9-458D-B0CC-9BAF91B498CA}" type="presParOf" srcId="{7D1F3E7D-0BAD-4415-8328-08FF8913A3BF}" destId="{4F380EE2-499B-41F6-8438-4B3D3B11E465}" srcOrd="1" destOrd="0" presId="urn:microsoft.com/office/officeart/2018/2/layout/IconVerticalSolidList"/>
    <dgm:cxn modelId="{390CF57D-42FD-4947-BBC1-8DE218F414D8}" type="presParOf" srcId="{7D1F3E7D-0BAD-4415-8328-08FF8913A3BF}" destId="{9EF2C63D-266E-4FE7-916A-02A21136F6D2}" srcOrd="2" destOrd="0" presId="urn:microsoft.com/office/officeart/2018/2/layout/IconVerticalSolidList"/>
    <dgm:cxn modelId="{D621F558-93DE-46A4-9E2B-A50E7077309D}" type="presParOf" srcId="{7D1F3E7D-0BAD-4415-8328-08FF8913A3BF}" destId="{324D3B88-DD99-443B-898A-A12C6CAD5420}" srcOrd="3" destOrd="0" presId="urn:microsoft.com/office/officeart/2018/2/layout/IconVerticalSolidList"/>
    <dgm:cxn modelId="{1BC8210F-D1ED-41FA-8235-1AED7576299B}" type="presParOf" srcId="{4EC896E0-F81A-4D34-9C52-1843DA76492E}" destId="{8ACFB46A-12E9-4C1E-9B4D-55894BBF199A}" srcOrd="3" destOrd="0" presId="urn:microsoft.com/office/officeart/2018/2/layout/IconVerticalSolidList"/>
    <dgm:cxn modelId="{619EF159-8325-4100-8634-B14FC52AC560}" type="presParOf" srcId="{4EC896E0-F81A-4D34-9C52-1843DA76492E}" destId="{CDABC49A-DE33-4EC1-8BC1-F37167A06444}" srcOrd="4" destOrd="0" presId="urn:microsoft.com/office/officeart/2018/2/layout/IconVerticalSolidList"/>
    <dgm:cxn modelId="{A92A7FB6-F3A5-4137-8620-1ABC32B64248}" type="presParOf" srcId="{CDABC49A-DE33-4EC1-8BC1-F37167A06444}" destId="{1B666639-021E-4412-B218-97091D23E6FD}" srcOrd="0" destOrd="0" presId="urn:microsoft.com/office/officeart/2018/2/layout/IconVerticalSolidList"/>
    <dgm:cxn modelId="{B6C236EA-B0A0-4938-978E-E883DC89E194}" type="presParOf" srcId="{CDABC49A-DE33-4EC1-8BC1-F37167A06444}" destId="{802EB39C-719A-4FEB-B886-B9C0F2306CB4}" srcOrd="1" destOrd="0" presId="urn:microsoft.com/office/officeart/2018/2/layout/IconVerticalSolidList"/>
    <dgm:cxn modelId="{C55BA01C-0CB8-4D45-B33E-602AA121CFA3}" type="presParOf" srcId="{CDABC49A-DE33-4EC1-8BC1-F37167A06444}" destId="{DFD29293-F1E0-41C2-B373-238811FD088A}" srcOrd="2" destOrd="0" presId="urn:microsoft.com/office/officeart/2018/2/layout/IconVerticalSolidList"/>
    <dgm:cxn modelId="{52807537-77DD-4797-8FC6-16DF8355DE91}" type="presParOf" srcId="{CDABC49A-DE33-4EC1-8BC1-F37167A06444}" destId="{8C9EBB3F-BE47-40BA-803F-1B990AE2D2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D00BE-9D54-4F30-8C1B-4B6C9655DA7D}">
      <dsp:nvSpPr>
        <dsp:cNvPr id="0" name=""/>
        <dsp:cNvSpPr/>
      </dsp:nvSpPr>
      <dsp:spPr>
        <a:xfrm>
          <a:off x="0" y="341018"/>
          <a:ext cx="10515600" cy="45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5D7CB-FC09-45D5-9738-2CE6A78B00C7}">
      <dsp:nvSpPr>
        <dsp:cNvPr id="0" name=""/>
        <dsp:cNvSpPr/>
      </dsp:nvSpPr>
      <dsp:spPr>
        <a:xfrm>
          <a:off x="3154648" y="75338"/>
          <a:ext cx="7360920" cy="531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r" defTabSz="800100">
            <a:lnSpc>
              <a:spcPct val="90000"/>
            </a:lnSpc>
            <a:spcBef>
              <a:spcPct val="0"/>
            </a:spcBef>
            <a:spcAft>
              <a:spcPct val="35000"/>
            </a:spcAft>
            <a:buNone/>
          </a:pPr>
          <a:r>
            <a:rPr lang="en-US" sz="1800" kern="1200" dirty="0"/>
            <a:t>Practice-Related Issues:  </a:t>
          </a:r>
        </a:p>
      </dsp:txBody>
      <dsp:txXfrm>
        <a:off x="3180587" y="101277"/>
        <a:ext cx="7309042" cy="479482"/>
      </dsp:txXfrm>
    </dsp:sp>
    <dsp:sp modelId="{F52294D1-1ABE-47A5-B9F1-CFEFC8BC98A7}">
      <dsp:nvSpPr>
        <dsp:cNvPr id="0" name=""/>
        <dsp:cNvSpPr/>
      </dsp:nvSpPr>
      <dsp:spPr>
        <a:xfrm>
          <a:off x="0" y="1168399"/>
          <a:ext cx="10515600" cy="31185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r" defTabSz="800100">
            <a:lnSpc>
              <a:spcPct val="90000"/>
            </a:lnSpc>
            <a:spcBef>
              <a:spcPct val="0"/>
            </a:spcBef>
            <a:spcAft>
              <a:spcPct val="15000"/>
            </a:spcAft>
            <a:buChar char="•"/>
          </a:pPr>
          <a:r>
            <a:rPr lang="en-US" sz="1800" kern="1200"/>
            <a:t>Last-minute requests for extensions  </a:t>
          </a:r>
        </a:p>
        <a:p>
          <a:pPr marL="171450" lvl="1" indent="-171450" algn="r" defTabSz="800100">
            <a:lnSpc>
              <a:spcPct val="90000"/>
            </a:lnSpc>
            <a:spcBef>
              <a:spcPct val="0"/>
            </a:spcBef>
            <a:spcAft>
              <a:spcPct val="15000"/>
            </a:spcAft>
            <a:buChar char="•"/>
          </a:pPr>
          <a:r>
            <a:rPr lang="en-US" sz="1800" kern="1200" dirty="0"/>
            <a:t>Frequent absenteeism   </a:t>
          </a:r>
        </a:p>
        <a:p>
          <a:pPr marL="171450" lvl="1" indent="-171450" algn="r" defTabSz="800100">
            <a:lnSpc>
              <a:spcPct val="90000"/>
            </a:lnSpc>
            <a:spcBef>
              <a:spcPct val="0"/>
            </a:spcBef>
            <a:spcAft>
              <a:spcPct val="15000"/>
            </a:spcAft>
            <a:buChar char="•"/>
          </a:pPr>
          <a:r>
            <a:rPr lang="en-US" sz="1800" kern="1200" dirty="0"/>
            <a:t>Diminished quality of work product   </a:t>
          </a:r>
        </a:p>
        <a:p>
          <a:pPr marL="171450" lvl="1" indent="-171450" algn="r" defTabSz="800100">
            <a:lnSpc>
              <a:spcPct val="90000"/>
            </a:lnSpc>
            <a:spcBef>
              <a:spcPct val="0"/>
            </a:spcBef>
            <a:spcAft>
              <a:spcPct val="15000"/>
            </a:spcAft>
            <a:buChar char="•"/>
          </a:pPr>
          <a:r>
            <a:rPr lang="en-US" sz="1800" kern="1200"/>
            <a:t>Lack of communication with clients and/or colleagues   </a:t>
          </a:r>
        </a:p>
        <a:p>
          <a:pPr marL="171450" lvl="1" indent="-171450" algn="r" defTabSz="800100">
            <a:lnSpc>
              <a:spcPct val="90000"/>
            </a:lnSpc>
            <a:spcBef>
              <a:spcPct val="0"/>
            </a:spcBef>
            <a:spcAft>
              <a:spcPct val="15000"/>
            </a:spcAft>
            <a:buChar char="•"/>
          </a:pPr>
          <a:r>
            <a:rPr lang="en-US" sz="1800" kern="1200" dirty="0"/>
            <a:t>Failure to advocate for clients' interests   </a:t>
          </a:r>
        </a:p>
        <a:p>
          <a:pPr marL="171450" lvl="1" indent="-171450" algn="r" defTabSz="800100">
            <a:lnSpc>
              <a:spcPct val="90000"/>
            </a:lnSpc>
            <a:spcBef>
              <a:spcPct val="0"/>
            </a:spcBef>
            <a:spcAft>
              <a:spcPct val="15000"/>
            </a:spcAft>
            <a:buChar char="•"/>
          </a:pPr>
          <a:r>
            <a:rPr lang="en-US" sz="1800" kern="1200" dirty="0"/>
            <a:t>Tardiness or missed appointments and/or hearings   </a:t>
          </a:r>
        </a:p>
        <a:p>
          <a:pPr marL="171450" lvl="1" indent="-171450" algn="r" defTabSz="800100">
            <a:lnSpc>
              <a:spcPct val="90000"/>
            </a:lnSpc>
            <a:spcBef>
              <a:spcPct val="0"/>
            </a:spcBef>
            <a:spcAft>
              <a:spcPct val="15000"/>
            </a:spcAft>
            <a:buChar char="•"/>
          </a:pPr>
          <a:r>
            <a:rPr lang="en-US" sz="1800" kern="1200"/>
            <a:t>Errors in financial management   </a:t>
          </a:r>
        </a:p>
        <a:p>
          <a:pPr marL="171450" lvl="1" indent="-171450" algn="r" defTabSz="800100">
            <a:lnSpc>
              <a:spcPct val="90000"/>
            </a:lnSpc>
            <a:spcBef>
              <a:spcPct val="0"/>
            </a:spcBef>
            <a:spcAft>
              <a:spcPct val="15000"/>
            </a:spcAft>
            <a:buChar char="•"/>
          </a:pPr>
          <a:r>
            <a:rPr lang="en-US" sz="1800" kern="1200"/>
            <a:t>False/misrepresentations</a:t>
          </a:r>
        </a:p>
        <a:p>
          <a:pPr marL="171450" lvl="1" indent="-171450" algn="r" defTabSz="800100">
            <a:lnSpc>
              <a:spcPct val="90000"/>
            </a:lnSpc>
            <a:spcBef>
              <a:spcPct val="0"/>
            </a:spcBef>
            <a:spcAft>
              <a:spcPct val="15000"/>
            </a:spcAft>
            <a:buChar char="•"/>
          </a:pPr>
          <a:r>
            <a:rPr lang="en-US" sz="1800" kern="1200" dirty="0"/>
            <a:t>Diminished memory or recall of details/conversations</a:t>
          </a:r>
        </a:p>
      </dsp:txBody>
      <dsp:txXfrm>
        <a:off x="0" y="1168399"/>
        <a:ext cx="10515600" cy="3118500"/>
      </dsp:txXfrm>
    </dsp:sp>
    <dsp:sp modelId="{B15B2167-9202-49EB-9F34-503C8128716E}">
      <dsp:nvSpPr>
        <dsp:cNvPr id="0" name=""/>
        <dsp:cNvSpPr/>
      </dsp:nvSpPr>
      <dsp:spPr>
        <a:xfrm>
          <a:off x="3154648" y="891818"/>
          <a:ext cx="7360920" cy="531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r" defTabSz="800100">
            <a:lnSpc>
              <a:spcPct val="90000"/>
            </a:lnSpc>
            <a:spcBef>
              <a:spcPct val="0"/>
            </a:spcBef>
            <a:spcAft>
              <a:spcPct val="35000"/>
            </a:spcAft>
            <a:buNone/>
          </a:pPr>
          <a:r>
            <a:rPr lang="en-US" sz="1800" kern="1200" dirty="0"/>
            <a:t>-  Missed deadlines </a:t>
          </a:r>
        </a:p>
      </dsp:txBody>
      <dsp:txXfrm>
        <a:off x="3180587" y="917757"/>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D00BE-9D54-4F30-8C1B-4B6C9655DA7D}">
      <dsp:nvSpPr>
        <dsp:cNvPr id="0" name=""/>
        <dsp:cNvSpPr/>
      </dsp:nvSpPr>
      <dsp:spPr>
        <a:xfrm>
          <a:off x="0" y="365994"/>
          <a:ext cx="10515600" cy="5292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5D7CB-FC09-45D5-9738-2CE6A78B00C7}">
      <dsp:nvSpPr>
        <dsp:cNvPr id="0" name=""/>
        <dsp:cNvSpPr/>
      </dsp:nvSpPr>
      <dsp:spPr>
        <a:xfrm>
          <a:off x="3154648" y="56034"/>
          <a:ext cx="7360920" cy="6199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r" defTabSz="933450">
            <a:lnSpc>
              <a:spcPct val="90000"/>
            </a:lnSpc>
            <a:spcBef>
              <a:spcPct val="0"/>
            </a:spcBef>
            <a:spcAft>
              <a:spcPct val="35000"/>
            </a:spcAft>
            <a:buNone/>
          </a:pPr>
          <a:r>
            <a:rPr lang="en-US" sz="2100" kern="1200" dirty="0"/>
            <a:t>Attorney Signs:  </a:t>
          </a:r>
        </a:p>
      </dsp:txBody>
      <dsp:txXfrm>
        <a:off x="3184910" y="86296"/>
        <a:ext cx="7300396" cy="559396"/>
      </dsp:txXfrm>
    </dsp:sp>
    <dsp:sp modelId="{F52294D1-1ABE-47A5-B9F1-CFEFC8BC98A7}">
      <dsp:nvSpPr>
        <dsp:cNvPr id="0" name=""/>
        <dsp:cNvSpPr/>
      </dsp:nvSpPr>
      <dsp:spPr>
        <a:xfrm>
          <a:off x="0" y="1318554"/>
          <a:ext cx="10515600" cy="2976749"/>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r" defTabSz="933450">
            <a:lnSpc>
              <a:spcPct val="90000"/>
            </a:lnSpc>
            <a:spcBef>
              <a:spcPct val="0"/>
            </a:spcBef>
            <a:spcAft>
              <a:spcPct val="15000"/>
            </a:spcAft>
            <a:buChar char="•"/>
          </a:pPr>
          <a:r>
            <a:rPr lang="en-US" sz="2100" kern="1200" dirty="0"/>
            <a:t>Procrastination    </a:t>
          </a:r>
        </a:p>
        <a:p>
          <a:pPr marL="228600" lvl="1" indent="-228600" algn="r" defTabSz="933450">
            <a:lnSpc>
              <a:spcPct val="90000"/>
            </a:lnSpc>
            <a:spcBef>
              <a:spcPct val="0"/>
            </a:spcBef>
            <a:spcAft>
              <a:spcPct val="15000"/>
            </a:spcAft>
            <a:buChar char="•"/>
          </a:pPr>
          <a:r>
            <a:rPr lang="en-US" sz="2100" kern="1200" dirty="0"/>
            <a:t>Unpredictable/rapid mood swings</a:t>
          </a:r>
        </a:p>
        <a:p>
          <a:pPr marL="228600" lvl="1" indent="-228600" algn="r" defTabSz="933450">
            <a:lnSpc>
              <a:spcPct val="90000"/>
            </a:lnSpc>
            <a:spcBef>
              <a:spcPct val="0"/>
            </a:spcBef>
            <a:spcAft>
              <a:spcPct val="15000"/>
            </a:spcAft>
            <a:buChar char="•"/>
          </a:pPr>
          <a:r>
            <a:rPr lang="en-US" sz="2100" kern="1200" dirty="0"/>
            <a:t>Unwarranted anger/hostility</a:t>
          </a:r>
        </a:p>
        <a:p>
          <a:pPr marL="228600" lvl="1" indent="-228600" algn="r" defTabSz="933450">
            <a:lnSpc>
              <a:spcPct val="90000"/>
            </a:lnSpc>
            <a:spcBef>
              <a:spcPct val="0"/>
            </a:spcBef>
            <a:spcAft>
              <a:spcPct val="15000"/>
            </a:spcAft>
            <a:buChar char="•"/>
          </a:pPr>
          <a:r>
            <a:rPr lang="en-US" sz="2100" kern="1200" dirty="0"/>
            <a:t>Blaming others for personal failings</a:t>
          </a:r>
        </a:p>
        <a:p>
          <a:pPr marL="228600" lvl="1" indent="-228600" algn="r" defTabSz="933450">
            <a:lnSpc>
              <a:spcPct val="90000"/>
            </a:lnSpc>
            <a:spcBef>
              <a:spcPct val="0"/>
            </a:spcBef>
            <a:spcAft>
              <a:spcPct val="15000"/>
            </a:spcAft>
            <a:buChar char="•"/>
          </a:pPr>
          <a:r>
            <a:rPr lang="en-US" sz="2100" kern="1200" dirty="0"/>
            <a:t>Socially withdrawn</a:t>
          </a:r>
        </a:p>
        <a:p>
          <a:pPr marL="228600" lvl="1" indent="-228600" algn="r" defTabSz="933450">
            <a:lnSpc>
              <a:spcPct val="90000"/>
            </a:lnSpc>
            <a:spcBef>
              <a:spcPct val="0"/>
            </a:spcBef>
            <a:spcAft>
              <a:spcPct val="15000"/>
            </a:spcAft>
            <a:buChar char="•"/>
          </a:pPr>
          <a:r>
            <a:rPr lang="en-US" sz="2100" kern="1200" dirty="0"/>
            <a:t>Drastic change in appearance</a:t>
          </a:r>
        </a:p>
        <a:p>
          <a:pPr marL="228600" lvl="1" indent="-228600" algn="r" defTabSz="933450">
            <a:lnSpc>
              <a:spcPct val="90000"/>
            </a:lnSpc>
            <a:spcBef>
              <a:spcPct val="0"/>
            </a:spcBef>
            <a:spcAft>
              <a:spcPct val="15000"/>
            </a:spcAft>
            <a:buChar char="•"/>
          </a:pPr>
          <a:r>
            <a:rPr lang="en-US" sz="2100" kern="1200" dirty="0"/>
            <a:t>Frequent illnesses</a:t>
          </a:r>
        </a:p>
      </dsp:txBody>
      <dsp:txXfrm>
        <a:off x="0" y="1318554"/>
        <a:ext cx="10515600" cy="2976749"/>
      </dsp:txXfrm>
    </dsp:sp>
    <dsp:sp modelId="{B15B2167-9202-49EB-9F34-503C8128716E}">
      <dsp:nvSpPr>
        <dsp:cNvPr id="0" name=""/>
        <dsp:cNvSpPr/>
      </dsp:nvSpPr>
      <dsp:spPr>
        <a:xfrm>
          <a:off x="3154648" y="1008594"/>
          <a:ext cx="7360920" cy="61992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r" defTabSz="933450">
            <a:lnSpc>
              <a:spcPct val="90000"/>
            </a:lnSpc>
            <a:spcBef>
              <a:spcPct val="0"/>
            </a:spcBef>
            <a:spcAft>
              <a:spcPct val="35000"/>
            </a:spcAft>
            <a:buNone/>
          </a:pPr>
          <a:r>
            <a:rPr lang="en-US" sz="2100" kern="1200" dirty="0"/>
            <a:t>-  Acting different from prior functioning </a:t>
          </a:r>
        </a:p>
      </dsp:txBody>
      <dsp:txXfrm>
        <a:off x="3184910" y="1038856"/>
        <a:ext cx="730039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B7A28-45F7-4C8B-A1E7-60A484B24EE3}">
      <dsp:nvSpPr>
        <dsp:cNvPr id="0" name=""/>
        <dsp:cNvSpPr/>
      </dsp:nvSpPr>
      <dsp:spPr>
        <a:xfrm>
          <a:off x="0" y="2354"/>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5DAF8C-AD10-414A-8F0F-1E9183009C0A}">
      <dsp:nvSpPr>
        <dsp:cNvPr id="0" name=""/>
        <dsp:cNvSpPr/>
      </dsp:nvSpPr>
      <dsp:spPr>
        <a:xfrm>
          <a:off x="0" y="2354"/>
          <a:ext cx="10515600" cy="8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Avenir Next LT Pro Light" panose="020B0304020202020204" pitchFamily="34" charset="0"/>
            </a:rPr>
            <a:t>In some states, LAPs do not work closely with the lawyer regulation system, perhaps because of a fear that such an affiliation could produce a chilling effect on program utilization. </a:t>
          </a:r>
          <a:endParaRPr lang="en-US" sz="1400" kern="1200" dirty="0">
            <a:solidFill>
              <a:schemeClr val="bg1"/>
            </a:solidFill>
            <a:latin typeface="Avenir Next LT Pro Light" panose="020B0304020202020204" pitchFamily="34" charset="0"/>
          </a:endParaRPr>
        </a:p>
      </dsp:txBody>
      <dsp:txXfrm>
        <a:off x="0" y="2354"/>
        <a:ext cx="10515600" cy="802860"/>
      </dsp:txXfrm>
    </dsp:sp>
    <dsp:sp modelId="{B50DD8D7-3980-4F59-8FAE-C5A5911C0819}">
      <dsp:nvSpPr>
        <dsp:cNvPr id="0" name=""/>
        <dsp:cNvSpPr/>
      </dsp:nvSpPr>
      <dsp:spPr>
        <a:xfrm>
          <a:off x="0" y="805214"/>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28C6F4-5DB0-44DF-ADB7-529947BFFF98}">
      <dsp:nvSpPr>
        <dsp:cNvPr id="0" name=""/>
        <dsp:cNvSpPr/>
      </dsp:nvSpPr>
      <dsp:spPr>
        <a:xfrm>
          <a:off x="0" y="805214"/>
          <a:ext cx="10515600" cy="8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Avenir Next LT Pro Light" panose="020B0304020202020204" pitchFamily="34" charset="0"/>
            </a:rPr>
            <a:t>However, LAPs in several states have an ongoing working relationship with lawyer regulation. </a:t>
          </a:r>
          <a:endParaRPr lang="en-US" sz="1400" kern="1200" dirty="0">
            <a:solidFill>
              <a:schemeClr val="bg1"/>
            </a:solidFill>
            <a:latin typeface="Avenir Next LT Pro Light" panose="020B0304020202020204" pitchFamily="34" charset="0"/>
          </a:endParaRPr>
        </a:p>
      </dsp:txBody>
      <dsp:txXfrm>
        <a:off x="0" y="805214"/>
        <a:ext cx="10515600" cy="802860"/>
      </dsp:txXfrm>
    </dsp:sp>
    <dsp:sp modelId="{35A67A68-566F-4177-97EF-F969A8E2EE5C}">
      <dsp:nvSpPr>
        <dsp:cNvPr id="0" name=""/>
        <dsp:cNvSpPr/>
      </dsp:nvSpPr>
      <dsp:spPr>
        <a:xfrm>
          <a:off x="0" y="1608075"/>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C07F7A6-5410-4571-8962-AD3BE9388890}">
      <dsp:nvSpPr>
        <dsp:cNvPr id="0" name=""/>
        <dsp:cNvSpPr/>
      </dsp:nvSpPr>
      <dsp:spPr>
        <a:xfrm>
          <a:off x="0" y="1445511"/>
          <a:ext cx="10515600" cy="8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Avenir Next LT Pro Light" panose="020B0304020202020204" pitchFamily="34" charset="0"/>
            </a:rPr>
            <a:t>These programs may provide consultation to lawyer regulation staff to better understand impairment related to mental or physical illness or substance misuse, treatment outcomes, and the appropriate conditions and lengths of monitoring contracts</a:t>
          </a:r>
        </a:p>
      </dsp:txBody>
      <dsp:txXfrm>
        <a:off x="0" y="1445511"/>
        <a:ext cx="10515600" cy="802860"/>
      </dsp:txXfrm>
    </dsp:sp>
    <dsp:sp modelId="{2D9C021B-3ACD-45AF-9EFC-5ACFBC9D21A8}">
      <dsp:nvSpPr>
        <dsp:cNvPr id="0" name=""/>
        <dsp:cNvSpPr/>
      </dsp:nvSpPr>
      <dsp:spPr>
        <a:xfrm>
          <a:off x="0" y="2410935"/>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A4BECF-B86F-430D-BC5B-AFF41F57A1EE}">
      <dsp:nvSpPr>
        <dsp:cNvPr id="0" name=""/>
        <dsp:cNvSpPr/>
      </dsp:nvSpPr>
      <dsp:spPr>
        <a:xfrm>
          <a:off x="0" y="2468331"/>
          <a:ext cx="10515600" cy="8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dirty="0">
              <a:solidFill>
                <a:schemeClr val="bg1"/>
              </a:solidFill>
              <a:latin typeface="Avenir Next LT Pro Light" panose="020B0304020202020204" pitchFamily="34" charset="0"/>
            </a:rPr>
            <a:t>				In some cases, staff from regulation and admission agencies serve on the LAP 						advisory committees and work on drafting rules pertaining to monitoring or conditional admission.</a:t>
          </a:r>
        </a:p>
      </dsp:txBody>
      <dsp:txXfrm>
        <a:off x="0" y="2468331"/>
        <a:ext cx="10515600" cy="802860"/>
      </dsp:txXfrm>
    </dsp:sp>
    <dsp:sp modelId="{0AAE0D16-81DE-4888-A5E9-87142BCA36CE}">
      <dsp:nvSpPr>
        <dsp:cNvPr id="0" name=""/>
        <dsp:cNvSpPr/>
      </dsp:nvSpPr>
      <dsp:spPr>
        <a:xfrm>
          <a:off x="0" y="3213795"/>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02D88D-FECE-4FD0-AA30-807EB09E27C6}">
      <dsp:nvSpPr>
        <dsp:cNvPr id="0" name=""/>
        <dsp:cNvSpPr/>
      </dsp:nvSpPr>
      <dsp:spPr>
        <a:xfrm>
          <a:off x="0" y="3410095"/>
          <a:ext cx="10515600" cy="8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latin typeface="Avenir Next LT Pro Light" panose="020B0304020202020204" pitchFamily="34" charset="0"/>
            </a:rPr>
            <a:t>				When they work together, LAPs, bar admission agencies, and lawyer regulation agencies can effectively combine 		resources to increase the health and wellness of the lawyer population and protect the public. </a:t>
          </a:r>
        </a:p>
      </dsp:txBody>
      <dsp:txXfrm>
        <a:off x="0" y="3410095"/>
        <a:ext cx="10515600" cy="802860"/>
      </dsp:txXfrm>
    </dsp:sp>
    <dsp:sp modelId="{33736DA9-B64E-483F-BA44-8FAD7EB7B570}">
      <dsp:nvSpPr>
        <dsp:cNvPr id="0" name=""/>
        <dsp:cNvSpPr/>
      </dsp:nvSpPr>
      <dsp:spPr>
        <a:xfrm>
          <a:off x="0" y="4016656"/>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C4CA85-AB71-49E6-9912-99E4DBAB621C}">
      <dsp:nvSpPr>
        <dsp:cNvPr id="0" name=""/>
        <dsp:cNvSpPr/>
      </dsp:nvSpPr>
      <dsp:spPr>
        <a:xfrm>
          <a:off x="0" y="4016656"/>
          <a:ext cx="10515600" cy="80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US" sz="1400" kern="1200" dirty="0">
            <a:solidFill>
              <a:schemeClr val="bg1"/>
            </a:solidFill>
          </a:endParaRPr>
        </a:p>
      </dsp:txBody>
      <dsp:txXfrm>
        <a:off x="0" y="4016656"/>
        <a:ext cx="10515600" cy="80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B66F1-B820-4990-A40A-AD7C7C7BCC15}">
      <dsp:nvSpPr>
        <dsp:cNvPr id="0" name=""/>
        <dsp:cNvSpPr/>
      </dsp:nvSpPr>
      <dsp:spPr>
        <a:xfrm>
          <a:off x="0" y="531"/>
          <a:ext cx="854357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B659D-DD75-47D8-A97A-D0B5F5DFF61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2BF7E-FC86-42E5-AB4D-1AEA1A5258AB}">
      <dsp:nvSpPr>
        <dsp:cNvPr id="0" name=""/>
        <dsp:cNvSpPr/>
      </dsp:nvSpPr>
      <dsp:spPr>
        <a:xfrm>
          <a:off x="1435590" y="531"/>
          <a:ext cx="710798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venir Next LT Pro Light" panose="020B0304020202020204" pitchFamily="34" charset="0"/>
            </a:rPr>
            <a:t>Undoubtedly one of the most important issues for legal professionals working with an LAP is confidentiality. </a:t>
          </a:r>
        </a:p>
      </dsp:txBody>
      <dsp:txXfrm>
        <a:off x="1435590" y="531"/>
        <a:ext cx="7107985" cy="1242935"/>
      </dsp:txXfrm>
    </dsp:sp>
    <dsp:sp modelId="{C89FE538-FC45-40BC-8739-6D136931E80D}">
      <dsp:nvSpPr>
        <dsp:cNvPr id="0" name=""/>
        <dsp:cNvSpPr/>
      </dsp:nvSpPr>
      <dsp:spPr>
        <a:xfrm>
          <a:off x="0" y="1576424"/>
          <a:ext cx="854357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80EE2-499B-41F6-8438-4B3D3B11E46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D3B88-DD99-443B-898A-A12C6CAD5420}">
      <dsp:nvSpPr>
        <dsp:cNvPr id="0" name=""/>
        <dsp:cNvSpPr/>
      </dsp:nvSpPr>
      <dsp:spPr>
        <a:xfrm>
          <a:off x="1435590" y="1554201"/>
          <a:ext cx="710798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venir Next LT Pro Light" panose="020B0304020202020204" pitchFamily="34" charset="0"/>
            </a:rPr>
            <a:t>LAP Staff and Volunteers are exempt from reporting requirements to the lawyer regulation system. </a:t>
          </a:r>
        </a:p>
      </dsp:txBody>
      <dsp:txXfrm>
        <a:off x="1435590" y="1554201"/>
        <a:ext cx="7107985" cy="1242935"/>
      </dsp:txXfrm>
    </dsp:sp>
    <dsp:sp modelId="{1B666639-021E-4412-B218-97091D23E6FD}">
      <dsp:nvSpPr>
        <dsp:cNvPr id="0" name=""/>
        <dsp:cNvSpPr/>
      </dsp:nvSpPr>
      <dsp:spPr>
        <a:xfrm>
          <a:off x="0" y="3107870"/>
          <a:ext cx="8543576"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EB39C-719A-4FEB-B886-B9C0F2306CB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EBB3F-BE47-40BA-803F-1B990AE2D263}">
      <dsp:nvSpPr>
        <dsp:cNvPr id="0" name=""/>
        <dsp:cNvSpPr/>
      </dsp:nvSpPr>
      <dsp:spPr>
        <a:xfrm>
          <a:off x="1435590" y="3107870"/>
          <a:ext cx="710798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Avenir Next LT Pro Light" panose="020B0304020202020204" pitchFamily="34" charset="0"/>
            </a:rPr>
            <a:t>LAPs with formal monitoring programs shield from oversharing personal health information to the disciplinary board(s). </a:t>
          </a:r>
        </a:p>
      </dsp:txBody>
      <dsp:txXfrm>
        <a:off x="1435590" y="3107870"/>
        <a:ext cx="7107985"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C755B-09D7-4855-B6D7-A84E51C17E60}"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29FB9-B4E8-4515-85B1-6E2CEDB361E2}" type="slidenum">
              <a:rPr lang="en-US" smtClean="0"/>
              <a:t>‹#›</a:t>
            </a:fld>
            <a:endParaRPr lang="en-US"/>
          </a:p>
        </p:txBody>
      </p:sp>
    </p:spTree>
    <p:extLst>
      <p:ext uri="{BB962C8B-B14F-4D97-AF65-F5344CB8AC3E}">
        <p14:creationId xmlns:p14="http://schemas.microsoft.com/office/powerpoint/2010/main" val="299971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Housekeeping- Dakotah ( 2 minutes): </a:t>
            </a:r>
            <a:br>
              <a:rPr lang="en-US" sz="1200" dirty="0"/>
            </a:br>
            <a:r>
              <a:rPr lang="en-US" sz="1200" dirty="0"/>
              <a:t>      Presentation is 75 minutes in length,  </a:t>
            </a:r>
            <a:br>
              <a:rPr lang="en-US" sz="1200" dirty="0"/>
            </a:br>
            <a:r>
              <a:rPr lang="en-US" sz="1200" dirty="0"/>
              <a:t>      Review of presentation objectives (see below), </a:t>
            </a:r>
            <a:br>
              <a:rPr lang="en-US" sz="1200" dirty="0"/>
            </a:br>
            <a:r>
              <a:rPr lang="en-US" sz="1200" dirty="0"/>
              <a:t>      Sharing the QR Code, w/ Q&amp;A/idea sharing @ end of presentation</a:t>
            </a:r>
            <a:endParaRPr lang="en-US" dirty="0"/>
          </a:p>
        </p:txBody>
      </p:sp>
      <p:sp>
        <p:nvSpPr>
          <p:cNvPr id="4" name="Slide Number Placeholder 3"/>
          <p:cNvSpPr>
            <a:spLocks noGrp="1"/>
          </p:cNvSpPr>
          <p:nvPr>
            <p:ph type="sldNum" sz="quarter" idx="5"/>
          </p:nvPr>
        </p:nvSpPr>
        <p:spPr/>
        <p:txBody>
          <a:bodyPr/>
          <a:lstStyle/>
          <a:p>
            <a:fld id="{B1829FB9-B4E8-4515-85B1-6E2CEDB361E2}" type="slidenum">
              <a:rPr lang="en-US" smtClean="0"/>
              <a:t>2</a:t>
            </a:fld>
            <a:endParaRPr lang="en-US"/>
          </a:p>
        </p:txBody>
      </p:sp>
    </p:spTree>
    <p:extLst>
      <p:ext uri="{BB962C8B-B14F-4D97-AF65-F5344CB8AC3E}">
        <p14:creationId xmlns:p14="http://schemas.microsoft.com/office/powerpoint/2010/main" val="107452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What are some barriers to getting help?  Stigma number one.  Not wanting anyone to know. This is perhaps the biggest deterrent to help.  All the Lawyer Assistance Programs know this and work overtime to be sure there is anonymity, confidentiality and support.  Peer to peer support is highly effective.  Making a connection with attorneys who have been there, done that, maybe worse that you.  Now those attorneys are better than ever in many ways.  They become even better advocates with balanced personal and family lives.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EB57A-45E7-41B4-B22E-6EBEA4A2EC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928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embark on a four-minute intro to SUD, this is what we at LCL in Connecticut offer---(run down screen quickly)</a:t>
            </a:r>
          </a:p>
        </p:txBody>
      </p:sp>
      <p:sp>
        <p:nvSpPr>
          <p:cNvPr id="4" name="Slide Number Placeholder 3"/>
          <p:cNvSpPr>
            <a:spLocks noGrp="1"/>
          </p:cNvSpPr>
          <p:nvPr>
            <p:ph type="sldNum" sz="quarter" idx="5"/>
          </p:nvPr>
        </p:nvSpPr>
        <p:spPr/>
        <p:txBody>
          <a:bodyPr/>
          <a:lstStyle/>
          <a:p>
            <a:fld id="{5BC94CC7-A91E-459D-8617-93C2A168F24A}" type="slidenum">
              <a:rPr lang="en-US" smtClean="0"/>
              <a:t>26</a:t>
            </a:fld>
            <a:endParaRPr lang="en-US"/>
          </a:p>
        </p:txBody>
      </p:sp>
    </p:spTree>
    <p:extLst>
      <p:ext uri="{BB962C8B-B14F-4D97-AF65-F5344CB8AC3E}">
        <p14:creationId xmlns:p14="http://schemas.microsoft.com/office/powerpoint/2010/main" val="297059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good news--Lawyer specific programs are very successful.  A durable and lasting recovery.  Lawyer Assistance Programs  provide a safe and private place just to get info and put a toe in the water.  In Connecticut, no records kept and no one will come looking for you if you wish to be on your own.  Any process evolves at your pace.   We have resources that may provide a better it for lawyers.  There is no need to wait for an ultimatum from some authority or for an adverse event to take place.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EB57A-45E7-41B4-B22E-6EBEA4A2EC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17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29FB9-B4E8-4515-85B1-6E2CEDB361E2}" type="slidenum">
              <a:rPr lang="en-US" smtClean="0"/>
              <a:t>41</a:t>
            </a:fld>
            <a:endParaRPr lang="en-US"/>
          </a:p>
        </p:txBody>
      </p:sp>
    </p:spTree>
    <p:extLst>
      <p:ext uri="{BB962C8B-B14F-4D97-AF65-F5344CB8AC3E}">
        <p14:creationId xmlns:p14="http://schemas.microsoft.com/office/powerpoint/2010/main" val="418744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533F8-FFDF-4027-B404-6FE2E1324E03}" type="slidenum">
              <a:rPr lang="en-US" smtClean="0"/>
              <a:t>5</a:t>
            </a:fld>
            <a:endParaRPr lang="en-US"/>
          </a:p>
        </p:txBody>
      </p:sp>
    </p:spTree>
    <p:extLst>
      <p:ext uri="{BB962C8B-B14F-4D97-AF65-F5344CB8AC3E}">
        <p14:creationId xmlns:p14="http://schemas.microsoft.com/office/powerpoint/2010/main" val="205277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C1BA3-8796-1347-BA26-65E9D001EA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87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82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3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70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substance use disorder?  This list boils down the elements of one may find with respect to most substance use disorders.  Many LAP’s got their start addressing alcohol use in the profession.  That was exactly the case in Connecticut. In a nutshell, the substance use disorders get worse over time, and this progression can result in death directly or indirectly (accidents, suicides, car crashes).  Job performance and personal health can be gravely impaired.  SUD </a:t>
            </a:r>
            <a:r>
              <a:rPr lang="en-US" b="1" dirty="0"/>
              <a:t>can</a:t>
            </a:r>
            <a:r>
              <a:rPr lang="en-US" dirty="0"/>
              <a:t> be treated or managed, usually by abstinence.  There may be a genetic component.  Denial on the part of the individual afflicted with SUD is a major hurdle to recovery.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EB57A-45E7-41B4-B22E-6EBEA4A2EC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253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common is SUD among attorneys?    There are many studies large and small.  This 2016 survey by Patrick Krill is currently being updated with new research.  I do not expect the findings to deviate.  The legal profession brings many challenges.  Conflict every day. Vicarious trauma due to exposure to other’s pain (as in family, criminal and child protection).  The requirement to perform under intense conditions and pressure with long hours.  Isolation does not help.  Using substances to take the edge off is one way to cope—until it no longer works and creates issues of its own.  The numbers are on the screen.  We know that many if not most lawyers are loathe to take steps even when they know that their health and relationships are disintegrating due to SUD.  </a:t>
            </a:r>
          </a:p>
          <a:p>
            <a:r>
              <a:rPr lang="en-US" dirty="0"/>
              <a:t>That’s enough from me.  Here is Attorney Kennedy with a wrap on SUD including hope.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EB57A-45E7-41B4-B22E-6EBEA4A2EC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738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to lawyers over time?  Generally, stress can wear down one’s resilience.  Escape is so easy.  Lawyers are among the most vulnerable population along with medical professionals, airline pilots and police officers.  Occupations that support mental health but asl render it difficult for individuals to access such help in a private, confidential and safe way.  Lawyers are not inclined to take the risk of being revealed or exposed for simply addressing a difficult personal issue.  Lawyer Assistance Programs can offer that privacy.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EB57A-45E7-41B4-B22E-6EBEA4A2EC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550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60E-67DF-97BF-0E27-3F8720B4A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AD337E-60FB-1F42-FC37-E4B93914D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382DF-06DC-0015-817E-8A2EB508B140}"/>
              </a:ext>
            </a:extLst>
          </p:cNvPr>
          <p:cNvSpPr>
            <a:spLocks noGrp="1"/>
          </p:cNvSpPr>
          <p:nvPr>
            <p:ph type="dt" sz="half" idx="10"/>
          </p:nvPr>
        </p:nvSpPr>
        <p:spPr/>
        <p:txBody>
          <a:bodyPr/>
          <a:lstStyle/>
          <a:p>
            <a:fld id="{8C47E2A1-C127-471A-8AD0-77A1F7DA63CF}" type="datetime1">
              <a:rPr lang="en-US" smtClean="0"/>
              <a:t>11/4/2025</a:t>
            </a:fld>
            <a:endParaRPr lang="en-US"/>
          </a:p>
        </p:txBody>
      </p:sp>
      <p:sp>
        <p:nvSpPr>
          <p:cNvPr id="5" name="Footer Placeholder 4">
            <a:extLst>
              <a:ext uri="{FF2B5EF4-FFF2-40B4-BE49-F238E27FC236}">
                <a16:creationId xmlns:a16="http://schemas.microsoft.com/office/drawing/2014/main" id="{0C6EE190-3BC1-E024-7E1A-F49725C7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29E71-1050-71DA-4CEB-E392A2E591B3}"/>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197420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6ACA-3D96-6552-7F86-BD2930831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E89D6-DCBA-8364-069E-1CE8C03647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CA71-2565-0641-9EE0-69A89350D62A}"/>
              </a:ext>
            </a:extLst>
          </p:cNvPr>
          <p:cNvSpPr>
            <a:spLocks noGrp="1"/>
          </p:cNvSpPr>
          <p:nvPr>
            <p:ph type="dt" sz="half" idx="10"/>
          </p:nvPr>
        </p:nvSpPr>
        <p:spPr/>
        <p:txBody>
          <a:bodyPr/>
          <a:lstStyle/>
          <a:p>
            <a:fld id="{ADAD00BB-7966-43E5-BD5B-41A5F5599817}" type="datetime1">
              <a:rPr lang="en-US" smtClean="0"/>
              <a:t>11/4/2025</a:t>
            </a:fld>
            <a:endParaRPr lang="en-US"/>
          </a:p>
        </p:txBody>
      </p:sp>
      <p:sp>
        <p:nvSpPr>
          <p:cNvPr id="5" name="Footer Placeholder 4">
            <a:extLst>
              <a:ext uri="{FF2B5EF4-FFF2-40B4-BE49-F238E27FC236}">
                <a16:creationId xmlns:a16="http://schemas.microsoft.com/office/drawing/2014/main" id="{F156144E-3AE9-3A30-487D-0E64C47CB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46C8E-EE9C-400B-0FD9-BC61F60979C5}"/>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88835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278EA-3E94-C13C-5DBA-17E0E58ADD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999F9-74B8-5F60-62AD-C03282ED9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AE6D1-FAD3-2F51-76AF-10A864A6BD68}"/>
              </a:ext>
            </a:extLst>
          </p:cNvPr>
          <p:cNvSpPr>
            <a:spLocks noGrp="1"/>
          </p:cNvSpPr>
          <p:nvPr>
            <p:ph type="dt" sz="half" idx="10"/>
          </p:nvPr>
        </p:nvSpPr>
        <p:spPr/>
        <p:txBody>
          <a:bodyPr/>
          <a:lstStyle/>
          <a:p>
            <a:fld id="{B5228261-E42C-47EB-9AA8-34C7AEE555A5}" type="datetime1">
              <a:rPr lang="en-US" smtClean="0"/>
              <a:t>11/4/2025</a:t>
            </a:fld>
            <a:endParaRPr lang="en-US"/>
          </a:p>
        </p:txBody>
      </p:sp>
      <p:sp>
        <p:nvSpPr>
          <p:cNvPr id="5" name="Footer Placeholder 4">
            <a:extLst>
              <a:ext uri="{FF2B5EF4-FFF2-40B4-BE49-F238E27FC236}">
                <a16:creationId xmlns:a16="http://schemas.microsoft.com/office/drawing/2014/main" id="{6BE396C5-CD2D-6FC8-1C3C-C667571A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537DC-0E81-B842-4140-69A70A70DD6A}"/>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132189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8512EC-8390-0247-B0B5-605DC63564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F77C2-E1A0-1D4E-A299-AD13A8B97A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33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8512EC-8390-0247-B0B5-605DC635645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F77C2-E1A0-1D4E-A299-AD13A8B97A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31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D74D52-953C-4ADA-BC8E-6673454C1EC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LCL        800-LCL-0210      www.LCLMA.org</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EFEB5-B62B-4D52-9678-17DD533AD9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0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Primary Statement</a:t>
            </a:r>
          </a:p>
        </p:txBody>
      </p:sp>
    </p:spTree>
    <p:extLst>
      <p:ext uri="{BB962C8B-B14F-4D97-AF65-F5344CB8AC3E}">
        <p14:creationId xmlns:p14="http://schemas.microsoft.com/office/powerpoint/2010/main" val="98832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AE82-1F21-2F2D-D956-4B8442B28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5BA74-5FCF-602E-C5A6-CEC6BE278B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0EBB69-76D1-4663-9E16-5F526F3E7CF8}"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9A9C0C64-228E-EB81-0A90-454D94A21F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211C8EEB-8585-0EC1-E22A-2C3FA4C92E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0841B-69A8-4680-83A3-EA3BF5F5AC8A}"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12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A2D70-1F13-CD0A-2955-0406811D22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0EBB69-76D1-4663-9E16-5F526F3E7CF8}"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FDDED339-2800-0A0C-A1F8-80D7671322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354D41DE-57A6-E477-6FD7-0E1B6EEC50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0841B-69A8-4680-83A3-EA3BF5F5AC8A}"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94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00A1-8A5D-F2D4-EC3F-145B229E4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E5999-410F-7F66-9020-CC1246E9AD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C283D-1651-5ADC-F463-C63D677B0C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0EBB69-76D1-4663-9E16-5F526F3E7CF8}"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CE68FD8A-28C3-F24F-A7D2-519FAD9D68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1473BA6-74EE-5EE0-A1E2-A4C9586D8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0841B-69A8-4680-83A3-EA3BF5F5AC8A}"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65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F8C7-6905-27DF-40DE-E8A6A56B3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23783-2954-EC56-2D56-AFDF592FB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6F11D-6B68-5A3C-4E7D-4D0DCAD972E7}"/>
              </a:ext>
            </a:extLst>
          </p:cNvPr>
          <p:cNvSpPr>
            <a:spLocks noGrp="1"/>
          </p:cNvSpPr>
          <p:nvPr>
            <p:ph type="dt" sz="half" idx="10"/>
          </p:nvPr>
        </p:nvSpPr>
        <p:spPr/>
        <p:txBody>
          <a:bodyPr/>
          <a:lstStyle/>
          <a:p>
            <a:fld id="{BFD1278B-5B61-41C2-B776-AE5872EF0560}" type="datetime1">
              <a:rPr lang="en-US" smtClean="0"/>
              <a:t>11/4/2025</a:t>
            </a:fld>
            <a:endParaRPr lang="en-US"/>
          </a:p>
        </p:txBody>
      </p:sp>
      <p:sp>
        <p:nvSpPr>
          <p:cNvPr id="5" name="Footer Placeholder 4">
            <a:extLst>
              <a:ext uri="{FF2B5EF4-FFF2-40B4-BE49-F238E27FC236}">
                <a16:creationId xmlns:a16="http://schemas.microsoft.com/office/drawing/2014/main" id="{E48D334E-859E-4154-4263-ADF72959A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2A5F7-171F-36F5-67CD-E4D9988E2EFA}"/>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144126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9C76-CD84-DBDD-C123-73E652D2D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A2EADF-9C1D-B2BC-195A-B62B2C2246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A8551-7878-FF5D-EDDA-CFC84C3BD1FD}"/>
              </a:ext>
            </a:extLst>
          </p:cNvPr>
          <p:cNvSpPr>
            <a:spLocks noGrp="1"/>
          </p:cNvSpPr>
          <p:nvPr>
            <p:ph type="dt" sz="half" idx="10"/>
          </p:nvPr>
        </p:nvSpPr>
        <p:spPr/>
        <p:txBody>
          <a:bodyPr/>
          <a:lstStyle/>
          <a:p>
            <a:fld id="{1CFDEE00-B732-4A62-A0D7-06EA740DB078}" type="datetime1">
              <a:rPr lang="en-US" smtClean="0"/>
              <a:t>11/4/2025</a:t>
            </a:fld>
            <a:endParaRPr lang="en-US"/>
          </a:p>
        </p:txBody>
      </p:sp>
      <p:sp>
        <p:nvSpPr>
          <p:cNvPr id="5" name="Footer Placeholder 4">
            <a:extLst>
              <a:ext uri="{FF2B5EF4-FFF2-40B4-BE49-F238E27FC236}">
                <a16:creationId xmlns:a16="http://schemas.microsoft.com/office/drawing/2014/main" id="{B91009ED-ABD6-ABA9-20B8-92CE1666F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BA2C0-039F-52C0-EEA0-CD4FF92929EF}"/>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415399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5C56-9DF7-8445-8E64-99EE2FF71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19284-62CC-2D88-2B8B-9D76C53583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0CE80-BBFC-379C-B8F3-D37CDEAAA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33CEB6-46DD-D347-9AAF-2949C1A6D204}"/>
              </a:ext>
            </a:extLst>
          </p:cNvPr>
          <p:cNvSpPr>
            <a:spLocks noGrp="1"/>
          </p:cNvSpPr>
          <p:nvPr>
            <p:ph type="dt" sz="half" idx="10"/>
          </p:nvPr>
        </p:nvSpPr>
        <p:spPr/>
        <p:txBody>
          <a:bodyPr/>
          <a:lstStyle/>
          <a:p>
            <a:fld id="{7D214A2F-D990-47C3-A1F3-212D3670D2F8}" type="datetime1">
              <a:rPr lang="en-US" smtClean="0"/>
              <a:t>11/4/2025</a:t>
            </a:fld>
            <a:endParaRPr lang="en-US"/>
          </a:p>
        </p:txBody>
      </p:sp>
      <p:sp>
        <p:nvSpPr>
          <p:cNvPr id="6" name="Footer Placeholder 5">
            <a:extLst>
              <a:ext uri="{FF2B5EF4-FFF2-40B4-BE49-F238E27FC236}">
                <a16:creationId xmlns:a16="http://schemas.microsoft.com/office/drawing/2014/main" id="{8A5ED970-A8ED-35F1-76E8-AFF14F3E2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B1FFE-F3CE-91CB-558B-D86A81B2286C}"/>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95262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E96A-6433-72DE-DAC6-D29A501C52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DE4E34-F56E-F036-5A82-9F2D4D996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5B9F1-75CF-80FE-6D15-81FA288031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44CE8E-A6B1-388F-C9C1-6F892F62E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DC7F0D-BCB6-258C-257F-3A8D4D05FE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0C9EDC-20F3-3A06-834D-61618875E041}"/>
              </a:ext>
            </a:extLst>
          </p:cNvPr>
          <p:cNvSpPr>
            <a:spLocks noGrp="1"/>
          </p:cNvSpPr>
          <p:nvPr>
            <p:ph type="dt" sz="half" idx="10"/>
          </p:nvPr>
        </p:nvSpPr>
        <p:spPr/>
        <p:txBody>
          <a:bodyPr/>
          <a:lstStyle/>
          <a:p>
            <a:fld id="{D3889950-A839-4930-9B73-56054B839424}" type="datetime1">
              <a:rPr lang="en-US" smtClean="0"/>
              <a:t>11/4/2025</a:t>
            </a:fld>
            <a:endParaRPr lang="en-US"/>
          </a:p>
        </p:txBody>
      </p:sp>
      <p:sp>
        <p:nvSpPr>
          <p:cNvPr id="8" name="Footer Placeholder 7">
            <a:extLst>
              <a:ext uri="{FF2B5EF4-FFF2-40B4-BE49-F238E27FC236}">
                <a16:creationId xmlns:a16="http://schemas.microsoft.com/office/drawing/2014/main" id="{02F592FF-E6DE-611C-5582-C8E4AF5F3E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941D55-0120-0F9A-AD7B-BB851D829D63}"/>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319595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307B-2525-81C9-7BB1-901B208419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17B4E4-5E2E-D5C8-5C5A-1F4D54732F6B}"/>
              </a:ext>
            </a:extLst>
          </p:cNvPr>
          <p:cNvSpPr>
            <a:spLocks noGrp="1"/>
          </p:cNvSpPr>
          <p:nvPr>
            <p:ph type="dt" sz="half" idx="10"/>
          </p:nvPr>
        </p:nvSpPr>
        <p:spPr/>
        <p:txBody>
          <a:bodyPr/>
          <a:lstStyle/>
          <a:p>
            <a:fld id="{6F061D84-DFB5-42B0-A6CA-EA53AC24D62D}" type="datetime1">
              <a:rPr lang="en-US" smtClean="0"/>
              <a:t>11/4/2025</a:t>
            </a:fld>
            <a:endParaRPr lang="en-US"/>
          </a:p>
        </p:txBody>
      </p:sp>
      <p:sp>
        <p:nvSpPr>
          <p:cNvPr id="4" name="Footer Placeholder 3">
            <a:extLst>
              <a:ext uri="{FF2B5EF4-FFF2-40B4-BE49-F238E27FC236}">
                <a16:creationId xmlns:a16="http://schemas.microsoft.com/office/drawing/2014/main" id="{4116BEB6-19D5-41B5-2C0D-C08F1A237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A1FD0D-21A1-08A1-5B4D-3EA129090048}"/>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105172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D4637-CB03-CEBA-A2DE-2150A49CCF5C}"/>
              </a:ext>
            </a:extLst>
          </p:cNvPr>
          <p:cNvSpPr>
            <a:spLocks noGrp="1"/>
          </p:cNvSpPr>
          <p:nvPr>
            <p:ph type="dt" sz="half" idx="10"/>
          </p:nvPr>
        </p:nvSpPr>
        <p:spPr/>
        <p:txBody>
          <a:bodyPr/>
          <a:lstStyle/>
          <a:p>
            <a:fld id="{1B0F18BA-9CB0-44F1-99E8-F5CD553D2C1C}" type="datetime1">
              <a:rPr lang="en-US" smtClean="0"/>
              <a:t>11/4/2025</a:t>
            </a:fld>
            <a:endParaRPr lang="en-US"/>
          </a:p>
        </p:txBody>
      </p:sp>
      <p:sp>
        <p:nvSpPr>
          <p:cNvPr id="3" name="Footer Placeholder 2">
            <a:extLst>
              <a:ext uri="{FF2B5EF4-FFF2-40B4-BE49-F238E27FC236}">
                <a16:creationId xmlns:a16="http://schemas.microsoft.com/office/drawing/2014/main" id="{8756EF7A-76DE-40F2-C1CC-D4C5EFB2C7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B96CDC-5108-DA30-91A8-6740199DD097}"/>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246269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A5AA-06AA-195D-AA3C-0A93C808D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5702C0-419C-656D-5726-A4C73A99C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674BE-AAA5-EBF6-201E-7F140A516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7F337-37C7-4AAE-A8B8-0C352DD73042}"/>
              </a:ext>
            </a:extLst>
          </p:cNvPr>
          <p:cNvSpPr>
            <a:spLocks noGrp="1"/>
          </p:cNvSpPr>
          <p:nvPr>
            <p:ph type="dt" sz="half" idx="10"/>
          </p:nvPr>
        </p:nvSpPr>
        <p:spPr/>
        <p:txBody>
          <a:bodyPr/>
          <a:lstStyle/>
          <a:p>
            <a:fld id="{E2643FD0-1BCB-409D-8081-194E4BE5ECA6}" type="datetime1">
              <a:rPr lang="en-US" smtClean="0"/>
              <a:t>11/4/2025</a:t>
            </a:fld>
            <a:endParaRPr lang="en-US"/>
          </a:p>
        </p:txBody>
      </p:sp>
      <p:sp>
        <p:nvSpPr>
          <p:cNvPr id="6" name="Footer Placeholder 5">
            <a:extLst>
              <a:ext uri="{FF2B5EF4-FFF2-40B4-BE49-F238E27FC236}">
                <a16:creationId xmlns:a16="http://schemas.microsoft.com/office/drawing/2014/main" id="{A92A80F5-7681-04DC-D7AC-4EE04E3F0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0362E-F452-4174-83C2-863006588FD2}"/>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239222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55FE-05F3-C33E-7667-1DBC7FFD51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B49740-72DA-7BD0-67D0-DF436E10B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346A0-673B-5B0E-CB60-1BAFD482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8C949-03F9-8FF1-69C8-ED2DB7B91617}"/>
              </a:ext>
            </a:extLst>
          </p:cNvPr>
          <p:cNvSpPr>
            <a:spLocks noGrp="1"/>
          </p:cNvSpPr>
          <p:nvPr>
            <p:ph type="dt" sz="half" idx="10"/>
          </p:nvPr>
        </p:nvSpPr>
        <p:spPr/>
        <p:txBody>
          <a:bodyPr/>
          <a:lstStyle/>
          <a:p>
            <a:fld id="{19F98143-39A5-4EC9-BD2D-B20059060C00}" type="datetime1">
              <a:rPr lang="en-US" smtClean="0"/>
              <a:t>11/4/2025</a:t>
            </a:fld>
            <a:endParaRPr lang="en-US"/>
          </a:p>
        </p:txBody>
      </p:sp>
      <p:sp>
        <p:nvSpPr>
          <p:cNvPr id="6" name="Footer Placeholder 5">
            <a:extLst>
              <a:ext uri="{FF2B5EF4-FFF2-40B4-BE49-F238E27FC236}">
                <a16:creationId xmlns:a16="http://schemas.microsoft.com/office/drawing/2014/main" id="{42C17FAC-CC16-01DA-86DC-2412928A0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5394F-21A3-F559-0643-0B274D3753B1}"/>
              </a:ext>
            </a:extLst>
          </p:cNvPr>
          <p:cNvSpPr>
            <a:spLocks noGrp="1"/>
          </p:cNvSpPr>
          <p:nvPr>
            <p:ph type="sldNum" sz="quarter" idx="12"/>
          </p:nvPr>
        </p:nvSpPr>
        <p:spPr/>
        <p:txBody>
          <a:bodyPr/>
          <a:lstStyle/>
          <a:p>
            <a:fld id="{70F98E88-53DF-4748-8F35-EE57AD41EDE1}" type="slidenum">
              <a:rPr lang="en-US" smtClean="0"/>
              <a:t>‹#›</a:t>
            </a:fld>
            <a:endParaRPr lang="en-US"/>
          </a:p>
        </p:txBody>
      </p:sp>
    </p:spTree>
    <p:extLst>
      <p:ext uri="{BB962C8B-B14F-4D97-AF65-F5344CB8AC3E}">
        <p14:creationId xmlns:p14="http://schemas.microsoft.com/office/powerpoint/2010/main" val="14548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F4363-90B0-0AA9-FA63-6D5709298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EDA2CE-8139-72B5-5F0E-95371ABBF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382D-F3AD-9A56-6DB2-23686A480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5C5413-348A-4E6C-86F4-DEFCDDEECEC5}" type="datetime1">
              <a:rPr lang="en-US" smtClean="0"/>
              <a:t>11/4/2025</a:t>
            </a:fld>
            <a:endParaRPr lang="en-US"/>
          </a:p>
        </p:txBody>
      </p:sp>
      <p:sp>
        <p:nvSpPr>
          <p:cNvPr id="5" name="Footer Placeholder 4">
            <a:extLst>
              <a:ext uri="{FF2B5EF4-FFF2-40B4-BE49-F238E27FC236}">
                <a16:creationId xmlns:a16="http://schemas.microsoft.com/office/drawing/2014/main" id="{9C1898A9-144E-55B4-AF5D-3536DEBC8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3FC0AF-2D0A-5179-E14B-DD17D65D1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98E88-53DF-4748-8F35-EE57AD41EDE1}" type="slidenum">
              <a:rPr lang="en-US" smtClean="0"/>
              <a:t>‹#›</a:t>
            </a:fld>
            <a:endParaRPr lang="en-US"/>
          </a:p>
        </p:txBody>
      </p:sp>
    </p:spTree>
    <p:extLst>
      <p:ext uri="{BB962C8B-B14F-4D97-AF65-F5344CB8AC3E}">
        <p14:creationId xmlns:p14="http://schemas.microsoft.com/office/powerpoint/2010/main" val="350089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512EC-8390-0247-B0B5-605DC635645C}" type="datetimeFigureOut">
              <a:rPr lang="en-US" smtClean="0"/>
              <a:t>11/4/2025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F77C2-E1A0-1D4E-A299-AD13A8B97A72}" type="slidenum">
              <a:rPr lang="en-US" smtClean="0"/>
              <a:t>‹#›</a:t>
            </a:fld>
            <a:endParaRPr lang="en-US" dirty="0"/>
          </a:p>
        </p:txBody>
      </p:sp>
    </p:spTree>
    <p:extLst>
      <p:ext uri="{BB962C8B-B14F-4D97-AF65-F5344CB8AC3E}">
        <p14:creationId xmlns:p14="http://schemas.microsoft.com/office/powerpoint/2010/main" val="3019248389"/>
      </p:ext>
    </p:extLst>
  </p:cSld>
  <p:clrMap bg1="lt1" tx1="dk1" bg2="lt2" tx2="dk2" accent1="accent1" accent2="accent2" accent3="accent3" accent4="accent4" accent5="accent5" accent6="accent6" hlink="hlink" folHlink="folHlink"/>
  <p:sldLayoutIdLst>
    <p:sldLayoutId id="2147483664"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741E67-CEA9-462F-AF92-54D83C292A24}" type="datetime1">
              <a:rPr lang="en-US" smtClean="0"/>
              <a:t>11/4/2025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LCL        800-LCL-0210      www.LCLMA.org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C74328-82EA-43B8-98C8-44A4838FCAD8}" type="slidenum">
              <a:rPr lang="en-US" smtClean="0"/>
              <a:pPr>
                <a:defRPr/>
              </a:pPr>
              <a:t>‹#›</a:t>
            </a:fld>
            <a:endParaRPr lang="en-US" dirty="0"/>
          </a:p>
        </p:txBody>
      </p:sp>
    </p:spTree>
    <p:extLst>
      <p:ext uri="{BB962C8B-B14F-4D97-AF65-F5344CB8AC3E}">
        <p14:creationId xmlns:p14="http://schemas.microsoft.com/office/powerpoint/2010/main" val="3080019975"/>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50159"/>
            <a:ext cx="457200" cy="246221"/>
          </a:xfrm>
          <a:prstGeom prst="rect">
            <a:avLst/>
          </a:prstGeom>
          <a:noFill/>
        </p:spPr>
        <p:txBody>
          <a:bodyPr wrap="square" rtlCol="0">
            <a:spAutoFit/>
          </a:bodyPr>
          <a:lstStyle/>
          <a:p>
            <a:pPr algn="r"/>
            <a:fld id="{EABFDB67-5155-49AF-8DE9-0D4FF1455D8E}" type="slidenum">
              <a:rPr lang="en-US" sz="1000" b="0" i="0" kern="1200" smtClean="0">
                <a:solidFill>
                  <a:schemeClr val="tx1"/>
                </a:solidFill>
                <a:latin typeface="Roboto Light" panose="02000000000000000000" pitchFamily="2" charset="0"/>
                <a:ea typeface="Roboto Light" panose="02000000000000000000" pitchFamily="2" charset="0"/>
              </a:rPr>
              <a:pPr algn="r"/>
              <a:t>‹#›</a:t>
            </a:fld>
            <a:endParaRPr lang="en-US" sz="1000" b="0" i="0" kern="1200">
              <a:solidFill>
                <a:schemeClr val="tx1"/>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0" y="0"/>
            <a:ext cx="8503920" cy="548640"/>
          </a:xfrm>
          <a:prstGeom prst="rect">
            <a:avLst/>
          </a:prstGeom>
        </p:spPr>
        <p:txBody>
          <a:bodyPr vert="horz" lIns="0" tIns="0" rIns="0" bIns="0" rtlCol="0" anchor="ctr" anchorCtr="0">
            <a:noAutofit/>
          </a:bodyPr>
          <a:lstStyle/>
          <a:p>
            <a:r>
              <a:rPr lang="en-US"/>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DC082C74-56E4-4FCD-ACAE-C00F25A76D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7460" y="14416"/>
            <a:ext cx="1120140" cy="512064"/>
          </a:xfrm>
          <a:prstGeom prst="rect">
            <a:avLst/>
          </a:prstGeom>
        </p:spPr>
      </p:pic>
    </p:spTree>
    <p:extLst>
      <p:ext uri="{BB962C8B-B14F-4D97-AF65-F5344CB8AC3E}">
        <p14:creationId xmlns:p14="http://schemas.microsoft.com/office/powerpoint/2010/main" val="316790936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p15:clr>
            <a:srgbClr val="F26B43"/>
          </p15:clr>
        </p15:guide>
        <p15:guide id="2" pos="432">
          <p15:clr>
            <a:srgbClr val="F26B43"/>
          </p15:clr>
        </p15:guide>
        <p15:guide id="4" pos="7248">
          <p15:clr>
            <a:srgbClr val="F26B43"/>
          </p15:clr>
        </p15:guide>
        <p15:guide id="5" orient="horz" pos="6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0486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31C8C-CFD3-CBA4-4C2C-20586FF73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29B22E-80CD-F594-EDD5-371643886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B0C1A-825D-9A65-9A49-D70F266B9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0EBB69-76D1-4663-9E16-5F526F3E7CF8}" type="datetimeFigureOut">
              <a:rPr lang="en-US" smtClean="0"/>
              <a:t>11/4/2025</a:t>
            </a:fld>
            <a:endParaRPr lang="en-US"/>
          </a:p>
        </p:txBody>
      </p:sp>
      <p:sp>
        <p:nvSpPr>
          <p:cNvPr id="5" name="Footer Placeholder 4">
            <a:extLst>
              <a:ext uri="{FF2B5EF4-FFF2-40B4-BE49-F238E27FC236}">
                <a16:creationId xmlns:a16="http://schemas.microsoft.com/office/drawing/2014/main" id="{F6349C89-717A-10AE-9FB4-C394DDE15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41FFF7-2CDA-FE3E-A243-34FAF0304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F0841B-69A8-4680-83A3-EA3BF5F5AC8A}" type="slidenum">
              <a:rPr lang="en-US" smtClean="0"/>
              <a:t>‹#›</a:t>
            </a:fld>
            <a:endParaRPr lang="en-US"/>
          </a:p>
        </p:txBody>
      </p:sp>
    </p:spTree>
    <p:extLst>
      <p:ext uri="{BB962C8B-B14F-4D97-AF65-F5344CB8AC3E}">
        <p14:creationId xmlns:p14="http://schemas.microsoft.com/office/powerpoint/2010/main" val="22100088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hyperlink" Target="https://neba-questions.netlify.app/ppt-conten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E8D05-E3AB-64DA-C474-56CA583B4F51}"/>
              </a:ext>
            </a:extLst>
          </p:cNvPr>
          <p:cNvSpPr/>
          <p:nvPr/>
        </p:nvSpPr>
        <p:spPr>
          <a:xfrm>
            <a:off x="0" y="0"/>
            <a:ext cx="2683933" cy="6858000"/>
          </a:xfrm>
          <a:prstGeom prst="rect">
            <a:avLst/>
          </a:prstGeom>
          <a:gradFill flip="none" rotWithShape="1">
            <a:gsLst>
              <a:gs pos="9000">
                <a:schemeClr val="accent1">
                  <a:lumMod val="5000"/>
                  <a:lumOff val="95000"/>
                </a:schemeClr>
              </a:gs>
              <a:gs pos="100000">
                <a:srgbClr val="4F735D"/>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92DA31D-F49C-B870-A376-3344B755883B}"/>
              </a:ext>
            </a:extLst>
          </p:cNvPr>
          <p:cNvSpPr>
            <a:spLocks noGrp="1"/>
          </p:cNvSpPr>
          <p:nvPr>
            <p:ph idx="1"/>
          </p:nvPr>
        </p:nvSpPr>
        <p:spPr>
          <a:xfrm>
            <a:off x="5793656" y="409780"/>
            <a:ext cx="6073879" cy="6138504"/>
          </a:xfrm>
          <a:effectLst/>
        </p:spPr>
        <p:txBody>
          <a:bodyPr>
            <a:normAutofit fontScale="85000" lnSpcReduction="20000"/>
          </a:bodyPr>
          <a:lstStyle/>
          <a:p>
            <a:pPr marL="0" indent="0">
              <a:buNone/>
            </a:pPr>
            <a:endParaRPr lang="en-US" b="1" dirty="0">
              <a:solidFill>
                <a:schemeClr val="bg1"/>
              </a:solidFill>
              <a:effectLst>
                <a:outerShdw blurRad="50800" dist="38100" dir="2700000" algn="tl" rotWithShape="0">
                  <a:prstClr val="black">
                    <a:alpha val="40000"/>
                  </a:prstClr>
                </a:outerShdw>
              </a:effectLst>
            </a:endParaRPr>
          </a:p>
          <a:p>
            <a:pPr marL="0" indent="0">
              <a:buNone/>
            </a:pPr>
            <a:endParaRPr lang="en-US" b="1" dirty="0">
              <a:solidFill>
                <a:schemeClr val="bg1"/>
              </a:solidFill>
              <a:effectLst>
                <a:outerShdw blurRad="50800" dist="38100" dir="2700000" algn="tl" rotWithShape="0">
                  <a:prstClr val="black">
                    <a:alpha val="40000"/>
                  </a:prstClr>
                </a:outerShdw>
              </a:effectLst>
            </a:endParaRPr>
          </a:p>
          <a:p>
            <a:pPr marL="0" indent="0">
              <a:buNone/>
            </a:pPr>
            <a:endParaRPr lang="en-US" b="1" dirty="0">
              <a:solidFill>
                <a:schemeClr val="bg1"/>
              </a:solidFill>
              <a:effectLst>
                <a:outerShdw blurRad="50800" dist="38100" dir="2700000" algn="tl" rotWithShape="0">
                  <a:prstClr val="black">
                    <a:alpha val="40000"/>
                  </a:prstClr>
                </a:outerShdw>
              </a:effectLst>
            </a:endParaRPr>
          </a:p>
          <a:p>
            <a:pPr marL="0" indent="0">
              <a:buNone/>
            </a:pPr>
            <a:endParaRPr lang="en-US" b="1" dirty="0">
              <a:solidFill>
                <a:schemeClr val="bg1"/>
              </a:solidFill>
              <a:effectLst>
                <a:outerShdw blurRad="50800" dist="38100" dir="2700000" algn="tl" rotWithShape="0">
                  <a:prstClr val="black">
                    <a:alpha val="40000"/>
                  </a:prstClr>
                </a:outerShdw>
              </a:effectLst>
            </a:endParaRPr>
          </a:p>
          <a:p>
            <a:pPr marL="0" indent="0">
              <a:buNone/>
            </a:pPr>
            <a:r>
              <a:rPr lang="en-US" b="1" dirty="0">
                <a:solidFill>
                  <a:schemeClr val="bg1"/>
                </a:solidFill>
                <a:effectLst>
                  <a:outerShdw blurRad="50800" dist="38100" dir="2700000" algn="tl" rotWithShape="0">
                    <a:prstClr val="black">
                      <a:alpha val="40000"/>
                    </a:prstClr>
                  </a:outerShdw>
                </a:effectLst>
                <a:latin typeface="Avenir Next LT Pro Light" panose="020B0304020202020204" pitchFamily="34" charset="0"/>
              </a:rPr>
              <a:t>Transformative Leadership:</a:t>
            </a:r>
          </a:p>
          <a:p>
            <a:pPr marL="0" indent="0">
              <a:buNone/>
            </a:pPr>
            <a:endParaRPr lang="en-US" b="1" dirty="0">
              <a:solidFill>
                <a:schemeClr val="bg1"/>
              </a:solidFill>
              <a:effectLst>
                <a:outerShdw blurRad="50800" dist="38100" dir="2700000" algn="tl" rotWithShape="0">
                  <a:prstClr val="black">
                    <a:alpha val="40000"/>
                  </a:prstClr>
                </a:outerShdw>
              </a:effectLst>
            </a:endParaRPr>
          </a:p>
          <a:p>
            <a:pPr marL="0" indent="0">
              <a:buNone/>
            </a:pPr>
            <a:r>
              <a:rPr lang="en-US" sz="48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rPr>
              <a:t>Promoting Attorney Well-Being Through Strategic Collaboration</a:t>
            </a: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pPr marL="0" indent="0">
              <a:buNone/>
            </a:pPr>
            <a:endParaRPr lang="en-US" sz="2400" b="1" dirty="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pPr marL="0" indent="0">
              <a:buNone/>
            </a:pPr>
            <a:endParaRPr lang="en-US" sz="2400" b="1" dirty="0">
              <a:solidFill>
                <a:schemeClr val="bg1"/>
              </a:solidFill>
              <a:effectLst>
                <a:outerShdw blurRad="50800" dist="38100" dir="2700000" algn="tl" rotWithShape="0">
                  <a:prstClr val="black">
                    <a:alpha val="40000"/>
                  </a:prstClr>
                </a:outerShdw>
              </a:effectLst>
              <a:latin typeface="Avenir Next LT Pro Light" panose="020B0304020202020204" pitchFamily="34" charset="0"/>
            </a:endParaRPr>
          </a:p>
          <a:p>
            <a:pPr marL="0" indent="0">
              <a:buNone/>
            </a:pPr>
            <a:r>
              <a:rPr lang="en-US" b="1" dirty="0">
                <a:solidFill>
                  <a:schemeClr val="bg1"/>
                </a:solidFill>
                <a:effectLst>
                  <a:outerShdw blurRad="50800" dist="38100" dir="2700000" algn="tl" rotWithShape="0">
                    <a:prstClr val="black">
                      <a:alpha val="40000"/>
                    </a:prstClr>
                  </a:outerShdw>
                </a:effectLst>
                <a:latin typeface="Avenir Next LT Pro Light" panose="020B0304020202020204" pitchFamily="34" charset="0"/>
              </a:rPr>
              <a:t>Presented by the New England Lawyers Assistance Programs </a:t>
            </a:r>
          </a:p>
        </p:txBody>
      </p:sp>
      <p:pic>
        <p:nvPicPr>
          <p:cNvPr id="7" name="Picture 6" descr="A plant in a pot next to a couch&#10;&#10;AI-generated content may be incorrect.">
            <a:extLst>
              <a:ext uri="{FF2B5EF4-FFF2-40B4-BE49-F238E27FC236}">
                <a16:creationId xmlns:a16="http://schemas.microsoft.com/office/drawing/2014/main" id="{690C3FB4-ABCB-AE32-8767-4102889B0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78426" y="409779"/>
            <a:ext cx="4418928" cy="6040182"/>
          </a:xfrm>
          <a:prstGeom prst="roundRect">
            <a:avLst>
              <a:gd name="adj" fmla="val 8594"/>
            </a:avLst>
          </a:prstGeom>
          <a:solidFill>
            <a:srgbClr val="FFFFFF">
              <a:shade val="85000"/>
            </a:srgbClr>
          </a:solidFill>
          <a:ln>
            <a:noFill/>
          </a:ln>
          <a:effectLst/>
        </p:spPr>
      </p:pic>
      <p:sp>
        <p:nvSpPr>
          <p:cNvPr id="8" name="Slide Number Placeholder 7">
            <a:extLst>
              <a:ext uri="{FF2B5EF4-FFF2-40B4-BE49-F238E27FC236}">
                <a16:creationId xmlns:a16="http://schemas.microsoft.com/office/drawing/2014/main" id="{1960B16E-C15D-839E-2D86-14EA3D07D391}"/>
              </a:ext>
            </a:extLst>
          </p:cNvPr>
          <p:cNvSpPr>
            <a:spLocks noGrp="1"/>
          </p:cNvSpPr>
          <p:nvPr>
            <p:ph type="sldNum" sz="quarter" idx="12"/>
          </p:nvPr>
        </p:nvSpPr>
        <p:spPr/>
        <p:txBody>
          <a:bodyPr/>
          <a:lstStyle/>
          <a:p>
            <a:fld id="{70F98E88-53DF-4748-8F35-EE57AD41EDE1}" type="slidenum">
              <a:rPr lang="en-US" smtClean="0"/>
              <a:t>1</a:t>
            </a:fld>
            <a:endParaRPr lang="en-US"/>
          </a:p>
        </p:txBody>
      </p:sp>
    </p:spTree>
    <p:extLst>
      <p:ext uri="{BB962C8B-B14F-4D97-AF65-F5344CB8AC3E}">
        <p14:creationId xmlns:p14="http://schemas.microsoft.com/office/powerpoint/2010/main" val="371703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11EB-C895-FF28-C90D-1657EF2B780B}"/>
              </a:ext>
            </a:extLst>
          </p:cNvPr>
          <p:cNvSpPr>
            <a:spLocks noGrp="1"/>
          </p:cNvSpPr>
          <p:nvPr>
            <p:ph type="title"/>
          </p:nvPr>
        </p:nvSpPr>
        <p:spPr>
          <a:xfrm>
            <a:off x="685799" y="0"/>
            <a:ext cx="7829027" cy="548640"/>
          </a:xfrm>
        </p:spPr>
        <p:txBody>
          <a:bodyPr/>
          <a:lstStyle/>
          <a:p>
            <a:r>
              <a:rPr lang="en-US" dirty="0">
                <a:solidFill>
                  <a:schemeClr val="bg1"/>
                </a:solidFill>
              </a:rPr>
              <a:t>The State of Massachusetts Lawyers’ Well-Being: Overview</a:t>
            </a:r>
          </a:p>
        </p:txBody>
      </p:sp>
      <p:sp>
        <p:nvSpPr>
          <p:cNvPr id="3" name="Text Placeholder 2">
            <a:extLst>
              <a:ext uri="{FF2B5EF4-FFF2-40B4-BE49-F238E27FC236}">
                <a16:creationId xmlns:a16="http://schemas.microsoft.com/office/drawing/2014/main" id="{1FD49E09-09C3-4030-0269-5E6ADF8656EB}"/>
              </a:ext>
            </a:extLst>
          </p:cNvPr>
          <p:cNvSpPr>
            <a:spLocks noGrp="1"/>
          </p:cNvSpPr>
          <p:nvPr>
            <p:ph type="body" sz="quarter" idx="10"/>
          </p:nvPr>
        </p:nvSpPr>
        <p:spPr>
          <a:xfrm>
            <a:off x="685799" y="1007296"/>
            <a:ext cx="10757483" cy="658047"/>
          </a:xfrm>
        </p:spPr>
        <p:txBody>
          <a:bodyPr/>
          <a:lstStyle/>
          <a:p>
            <a:r>
              <a:rPr lang="en-US" dirty="0">
                <a:solidFill>
                  <a:schemeClr val="bg1"/>
                </a:solidFill>
                <a:latin typeface="Avenir Next LT Pro" panose="020B0504020202020204" pitchFamily="34" charset="0"/>
                <a:ea typeface="Roboto Light"/>
                <a:cs typeface="Roboto Light"/>
              </a:rPr>
              <a:t>Lawyers reported concerning levels of burnout, anxiety, depression, and unhealthy alcohol use.</a:t>
            </a:r>
            <a:endParaRPr lang="en-US" dirty="0">
              <a:solidFill>
                <a:schemeClr val="bg1"/>
              </a:solidFill>
              <a:latin typeface="Avenir Next LT Pro" panose="020B0504020202020204" pitchFamily="34" charset="0"/>
            </a:endParaRPr>
          </a:p>
        </p:txBody>
      </p:sp>
      <p:pic>
        <p:nvPicPr>
          <p:cNvPr id="1026" name="Picture 2">
            <a:extLst>
              <a:ext uri="{FF2B5EF4-FFF2-40B4-BE49-F238E27FC236}">
                <a16:creationId xmlns:a16="http://schemas.microsoft.com/office/drawing/2014/main" id="{61DCD235-2341-0986-F0B9-BDC297C02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225799" y="2660713"/>
            <a:ext cx="8529321" cy="34625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F188A6-811E-F8EA-61FF-177CD96270EE}"/>
              </a:ext>
            </a:extLst>
          </p:cNvPr>
          <p:cNvSpPr txBox="1"/>
          <p:nvPr/>
        </p:nvSpPr>
        <p:spPr>
          <a:xfrm>
            <a:off x="685799" y="2188369"/>
            <a:ext cx="60609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venir Next LT Pro Light" panose="020B0304020202020204" pitchFamily="34" charset="0"/>
              </a:rPr>
              <a:t>Exhibit 1. Well-Being Among Lawyers in Massachusetts</a:t>
            </a:r>
          </a:p>
        </p:txBody>
      </p:sp>
      <p:pic>
        <p:nvPicPr>
          <p:cNvPr id="8" name="Picture 7" descr="Logo&#10;&#10;Description automatically generated">
            <a:extLst>
              <a:ext uri="{FF2B5EF4-FFF2-40B4-BE49-F238E27FC236}">
                <a16:creationId xmlns:a16="http://schemas.microsoft.com/office/drawing/2014/main" id="{A4A6505A-7A45-7821-385D-8FDA4D6A4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1078" y="39172"/>
            <a:ext cx="463826" cy="463826"/>
          </a:xfrm>
          <a:prstGeom prst="rect">
            <a:avLst/>
          </a:prstGeom>
        </p:spPr>
      </p:pic>
      <p:sp>
        <p:nvSpPr>
          <p:cNvPr id="5" name="TextBox 4">
            <a:extLst>
              <a:ext uri="{FF2B5EF4-FFF2-40B4-BE49-F238E27FC236}">
                <a16:creationId xmlns:a16="http://schemas.microsoft.com/office/drawing/2014/main" id="{C5B4D3BF-8A26-5780-C4C7-5F19A2E96C2E}"/>
              </a:ext>
            </a:extLst>
          </p:cNvPr>
          <p:cNvSpPr txBox="1"/>
          <p:nvPr/>
        </p:nvSpPr>
        <p:spPr>
          <a:xfrm>
            <a:off x="3052097" y="6257531"/>
            <a:ext cx="5878543" cy="215893"/>
          </a:xfrm>
          <a:prstGeom prst="rect">
            <a:avLst/>
          </a:prstGeom>
          <a:noFill/>
        </p:spPr>
        <p:txBody>
          <a:bodyPr wrap="square">
            <a:spAutoFit/>
          </a:bodyPr>
          <a:lstStyle/>
          <a:p>
            <a:pPr marL="457200" marR="0" lvl="1"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Roboto"/>
                <a:ea typeface="+mn-ea"/>
                <a:cs typeface="+mn-cs"/>
              </a:rPr>
              <a:t>Notes: These results are from a weighted sample of 4,450 lawyers. Missing data were excluded.</a:t>
            </a:r>
          </a:p>
        </p:txBody>
      </p:sp>
      <p:sp>
        <p:nvSpPr>
          <p:cNvPr id="6" name="TextBox 5">
            <a:extLst>
              <a:ext uri="{FF2B5EF4-FFF2-40B4-BE49-F238E27FC236}">
                <a16:creationId xmlns:a16="http://schemas.microsoft.com/office/drawing/2014/main" id="{2D67D1CE-5114-B11F-C82A-9FCCB9425122}"/>
              </a:ext>
            </a:extLst>
          </p:cNvPr>
          <p:cNvSpPr txBox="1"/>
          <p:nvPr/>
        </p:nvSpPr>
        <p:spPr>
          <a:xfrm>
            <a:off x="10384321" y="1665148"/>
            <a:ext cx="1656103" cy="1384995"/>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53435"/>
                </a:solidFill>
                <a:effectLst/>
                <a:uLnTx/>
                <a:uFillTx/>
                <a:latin typeface="Avenir Next LT Pro Light" panose="020B0304020202020204" pitchFamily="34" charset="0"/>
              </a:rPr>
              <a:t>Note: High levels of </a:t>
            </a:r>
            <a:r>
              <a:rPr kumimoji="0" lang="en-US" sz="1400" b="0" i="0" u="sng" strike="noStrike" kern="1200" cap="none" spc="0" normalizeH="0" baseline="0" noProof="0" dirty="0">
                <a:ln>
                  <a:noFill/>
                </a:ln>
                <a:solidFill>
                  <a:srgbClr val="353435"/>
                </a:solidFill>
                <a:effectLst/>
                <a:uLnTx/>
                <a:uFillTx/>
                <a:latin typeface="Avenir Next LT Pro Light" panose="020B0304020202020204" pitchFamily="34" charset="0"/>
              </a:rPr>
              <a:t>satisfaction with life</a:t>
            </a:r>
            <a:r>
              <a:rPr kumimoji="0" lang="en-US" sz="1400" b="0" i="0" u="none" strike="noStrike" kern="1200" cap="none" spc="0" normalizeH="0" baseline="0" noProof="0" dirty="0">
                <a:ln>
                  <a:noFill/>
                </a:ln>
                <a:solidFill>
                  <a:srgbClr val="353435"/>
                </a:solidFill>
                <a:effectLst/>
                <a:uLnTx/>
                <a:uFillTx/>
                <a:latin typeface="Avenir Next LT Pro Light" panose="020B0304020202020204" pitchFamily="34" charset="0"/>
              </a:rPr>
              <a:t> coexist with high levels of </a:t>
            </a:r>
            <a:r>
              <a:rPr kumimoji="0" lang="en-US" sz="1400" b="0" i="0" u="sng" strike="noStrike" kern="1200" cap="none" spc="0" normalizeH="0" baseline="0" noProof="0" dirty="0">
                <a:ln>
                  <a:noFill/>
                </a:ln>
                <a:solidFill>
                  <a:srgbClr val="353435"/>
                </a:solidFill>
                <a:effectLst/>
                <a:uLnTx/>
                <a:uFillTx/>
                <a:latin typeface="Avenir Next LT Pro Light" panose="020B0304020202020204" pitchFamily="34" charset="0"/>
              </a:rPr>
              <a:t>professional burnout</a:t>
            </a:r>
            <a:r>
              <a:rPr kumimoji="0" lang="en-US" sz="1400" b="0" i="0" u="none" strike="noStrike" kern="1200" cap="none" spc="0" normalizeH="0" baseline="0" noProof="0" dirty="0">
                <a:ln>
                  <a:noFill/>
                </a:ln>
                <a:solidFill>
                  <a:srgbClr val="353435"/>
                </a:solidFill>
                <a:effectLst/>
                <a:uLnTx/>
                <a:uFillTx/>
                <a:latin typeface="Avenir Next LT Pro Light" panose="020B0304020202020204" pitchFamily="34" charset="0"/>
              </a:rPr>
              <a:t>. </a:t>
            </a:r>
          </a:p>
        </p:txBody>
      </p:sp>
      <p:pic>
        <p:nvPicPr>
          <p:cNvPr id="4" name="Picture 3">
            <a:extLst>
              <a:ext uri="{FF2B5EF4-FFF2-40B4-BE49-F238E27FC236}">
                <a16:creationId xmlns:a16="http://schemas.microsoft.com/office/drawing/2014/main" id="{03BAF637-9145-436A-49F0-81E5A84B0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87499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96E-F52C-D10E-1072-B92E39E00571}"/>
              </a:ext>
            </a:extLst>
          </p:cNvPr>
          <p:cNvSpPr>
            <a:spLocks noGrp="1"/>
          </p:cNvSpPr>
          <p:nvPr>
            <p:ph type="title"/>
          </p:nvPr>
        </p:nvSpPr>
        <p:spPr>
          <a:xfrm>
            <a:off x="670810" y="0"/>
            <a:ext cx="8503920" cy="548640"/>
          </a:xfrm>
        </p:spPr>
        <p:txBody>
          <a:bodyPr/>
          <a:lstStyle/>
          <a:p>
            <a:r>
              <a:rPr lang="en-US" dirty="0">
                <a:solidFill>
                  <a:schemeClr val="bg1"/>
                </a:solidFill>
              </a:rPr>
              <a:t>The State of Massachusetts Lawyers’ Well-Being: Comparative Data</a:t>
            </a:r>
          </a:p>
        </p:txBody>
      </p:sp>
      <p:pic>
        <p:nvPicPr>
          <p:cNvPr id="4" name="Picture 3" descr="Logo&#10;&#10;Description automatically generated">
            <a:extLst>
              <a:ext uri="{FF2B5EF4-FFF2-40B4-BE49-F238E27FC236}">
                <a16:creationId xmlns:a16="http://schemas.microsoft.com/office/drawing/2014/main" id="{10636B63-296F-B354-C5AD-040FE1CCE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6088" y="39172"/>
            <a:ext cx="463826" cy="463826"/>
          </a:xfrm>
          <a:prstGeom prst="rect">
            <a:avLst/>
          </a:prstGeom>
        </p:spPr>
      </p:pic>
      <p:sp>
        <p:nvSpPr>
          <p:cNvPr id="5" name="Text Placeholder 2">
            <a:extLst>
              <a:ext uri="{FF2B5EF4-FFF2-40B4-BE49-F238E27FC236}">
                <a16:creationId xmlns:a16="http://schemas.microsoft.com/office/drawing/2014/main" id="{DE3C9E79-776E-08C4-1D7F-A72603BC618C}"/>
              </a:ext>
            </a:extLst>
          </p:cNvPr>
          <p:cNvSpPr txBox="1">
            <a:spLocks/>
          </p:cNvSpPr>
          <p:nvPr/>
        </p:nvSpPr>
        <p:spPr bwMode="auto">
          <a:xfrm>
            <a:off x="758632" y="841253"/>
            <a:ext cx="10467536" cy="65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bg1"/>
                </a:solidFill>
                <a:effectLst/>
                <a:uLnTx/>
                <a:uFillTx/>
                <a:latin typeface="Avenir Next LT Pro" panose="020B0504020202020204" pitchFamily="34" charset="0"/>
              </a:rPr>
              <a:t>High rates of burnout among Massachusetts lawyers is consistent with previous studies on lawyer well-being.</a:t>
            </a:r>
          </a:p>
        </p:txBody>
      </p:sp>
      <p:graphicFrame>
        <p:nvGraphicFramePr>
          <p:cNvPr id="9" name="Chart 8">
            <a:extLst>
              <a:ext uri="{FF2B5EF4-FFF2-40B4-BE49-F238E27FC236}">
                <a16:creationId xmlns:a16="http://schemas.microsoft.com/office/drawing/2014/main" id="{1DBE7E26-78EB-E088-7071-55FEB5653582}"/>
              </a:ext>
            </a:extLst>
          </p:cNvPr>
          <p:cNvGraphicFramePr>
            <a:graphicFrameLocks/>
          </p:cNvGraphicFramePr>
          <p:nvPr>
            <p:extLst>
              <p:ext uri="{D42A27DB-BD31-4B8C-83A1-F6EECF244321}">
                <p14:modId xmlns:p14="http://schemas.microsoft.com/office/powerpoint/2010/main" val="2581568358"/>
              </p:ext>
            </p:extLst>
          </p:nvPr>
        </p:nvGraphicFramePr>
        <p:xfrm>
          <a:off x="4458994" y="2309013"/>
          <a:ext cx="6157966"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CA6DF76-28CF-E3F3-EE1B-1B8E0FCB6083}"/>
              </a:ext>
            </a:extLst>
          </p:cNvPr>
          <p:cNvSpPr txBox="1"/>
          <p:nvPr/>
        </p:nvSpPr>
        <p:spPr>
          <a:xfrm>
            <a:off x="5384310" y="5823280"/>
            <a:ext cx="2248327"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Roboto"/>
                <a:ea typeface="+mn-ea"/>
                <a:cs typeface="+mn-cs"/>
              </a:rPr>
              <a:t>Massachusetts lawyers in 2022</a:t>
            </a:r>
          </a:p>
        </p:txBody>
      </p:sp>
      <p:sp>
        <p:nvSpPr>
          <p:cNvPr id="14" name="TextBox 13">
            <a:extLst>
              <a:ext uri="{FF2B5EF4-FFF2-40B4-BE49-F238E27FC236}">
                <a16:creationId xmlns:a16="http://schemas.microsoft.com/office/drawing/2014/main" id="{2521CEF3-31F2-5F62-FD26-81D7EA26168A}"/>
              </a:ext>
            </a:extLst>
          </p:cNvPr>
          <p:cNvSpPr txBox="1"/>
          <p:nvPr/>
        </p:nvSpPr>
        <p:spPr>
          <a:xfrm>
            <a:off x="8113745" y="5828113"/>
            <a:ext cx="224832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Roboto"/>
                <a:ea typeface="+mn-ea"/>
                <a:cs typeface="+mn-cs"/>
              </a:rPr>
              <a:t>Utah lawyers in 2022</a:t>
            </a:r>
          </a:p>
        </p:txBody>
      </p:sp>
      <p:sp>
        <p:nvSpPr>
          <p:cNvPr id="26" name="TextBox 25">
            <a:extLst>
              <a:ext uri="{FF2B5EF4-FFF2-40B4-BE49-F238E27FC236}">
                <a16:creationId xmlns:a16="http://schemas.microsoft.com/office/drawing/2014/main" id="{507C1182-2802-9A5F-426F-9286A4D1E834}"/>
              </a:ext>
            </a:extLst>
          </p:cNvPr>
          <p:cNvSpPr txBox="1"/>
          <p:nvPr/>
        </p:nvSpPr>
        <p:spPr>
          <a:xfrm>
            <a:off x="4458994" y="2034431"/>
            <a:ext cx="78654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venir Next LT Pro Light" panose="020B0304020202020204" pitchFamily="34" charset="0"/>
              </a:rPr>
              <a:t>Exhibit 2. Rates of Burnout Among Lawyers in Massachusetts and Utah</a:t>
            </a:r>
          </a:p>
        </p:txBody>
      </p:sp>
      <p:sp>
        <p:nvSpPr>
          <p:cNvPr id="3" name="TextBox 2">
            <a:extLst>
              <a:ext uri="{FF2B5EF4-FFF2-40B4-BE49-F238E27FC236}">
                <a16:creationId xmlns:a16="http://schemas.microsoft.com/office/drawing/2014/main" id="{07E9CEF3-157F-CA72-82B3-5417F161F8D4}"/>
              </a:ext>
            </a:extLst>
          </p:cNvPr>
          <p:cNvSpPr txBox="1"/>
          <p:nvPr/>
        </p:nvSpPr>
        <p:spPr>
          <a:xfrm>
            <a:off x="3903087" y="6346500"/>
            <a:ext cx="8421315" cy="346377"/>
          </a:xfrm>
          <a:prstGeom prst="rect">
            <a:avLst/>
          </a:prstGeom>
          <a:noFill/>
        </p:spPr>
        <p:txBody>
          <a:bodyPr wrap="square">
            <a:spAutoFit/>
          </a:bodyPr>
          <a:lstStyle/>
          <a:p>
            <a:pPr marL="457200" marR="0" lvl="1"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Roboto"/>
                <a:ea typeface="+mn-ea"/>
                <a:cs typeface="+mn-cs"/>
              </a:rPr>
              <a:t>Notes:  Results on Massachusetts lawyers are from a weighted sample of 4,450 lawyers with missing data excluded. Results on Utah lawyers is from Burnout and Engagement’s Relationship to Drug Abuse in Lawyers and Law Professionals by Ogbonnaya UC, </a:t>
            </a:r>
            <a:r>
              <a:rPr kumimoji="0" lang="en-US" sz="800" b="0" i="0" u="none" strike="noStrike" kern="1200" cap="none" spc="0" normalizeH="0" baseline="0" noProof="0" dirty="0" err="1">
                <a:ln>
                  <a:noFill/>
                </a:ln>
                <a:solidFill>
                  <a:schemeClr val="bg1"/>
                </a:solidFill>
                <a:effectLst/>
                <a:uLnTx/>
                <a:uFillTx/>
                <a:latin typeface="Roboto"/>
                <a:ea typeface="+mn-ea"/>
                <a:cs typeface="+mn-cs"/>
              </a:rPr>
              <a:t>Thiese</a:t>
            </a:r>
            <a:r>
              <a:rPr kumimoji="0" lang="en-US" sz="800" b="0" i="0" u="none" strike="noStrike" kern="1200" cap="none" spc="0" normalizeH="0" baseline="0" noProof="0" dirty="0">
                <a:ln>
                  <a:noFill/>
                </a:ln>
                <a:solidFill>
                  <a:schemeClr val="bg1"/>
                </a:solidFill>
                <a:effectLst/>
                <a:uLnTx/>
                <a:uFillTx/>
                <a:latin typeface="Roboto"/>
                <a:ea typeface="+mn-ea"/>
                <a:cs typeface="+mn-cs"/>
              </a:rPr>
              <a:t> MS, and Allen J.</a:t>
            </a:r>
          </a:p>
        </p:txBody>
      </p:sp>
      <p:pic>
        <p:nvPicPr>
          <p:cNvPr id="6" name="Picture 5">
            <a:extLst>
              <a:ext uri="{FF2B5EF4-FFF2-40B4-BE49-F238E27FC236}">
                <a16:creationId xmlns:a16="http://schemas.microsoft.com/office/drawing/2014/main" id="{A239AA82-8294-A9FF-E0FE-FC4A061BD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13090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96E-F52C-D10E-1072-B92E39E00571}"/>
              </a:ext>
            </a:extLst>
          </p:cNvPr>
          <p:cNvSpPr>
            <a:spLocks noGrp="1"/>
          </p:cNvSpPr>
          <p:nvPr>
            <p:ph type="title"/>
          </p:nvPr>
        </p:nvSpPr>
        <p:spPr>
          <a:xfrm>
            <a:off x="670810" y="0"/>
            <a:ext cx="8503920" cy="548640"/>
          </a:xfrm>
        </p:spPr>
        <p:txBody>
          <a:bodyPr/>
          <a:lstStyle/>
          <a:p>
            <a:r>
              <a:rPr lang="en-US" dirty="0">
                <a:solidFill>
                  <a:schemeClr val="bg1"/>
                </a:solidFill>
              </a:rPr>
              <a:t>The State of Massachusetts Lawyers’ Well-Being: Comparative Data</a:t>
            </a:r>
          </a:p>
        </p:txBody>
      </p:sp>
      <p:pic>
        <p:nvPicPr>
          <p:cNvPr id="4" name="Picture 3" descr="Logo&#10;&#10;Description automatically generated">
            <a:extLst>
              <a:ext uri="{FF2B5EF4-FFF2-40B4-BE49-F238E27FC236}">
                <a16:creationId xmlns:a16="http://schemas.microsoft.com/office/drawing/2014/main" id="{10636B63-296F-B354-C5AD-040FE1CCE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6088" y="39172"/>
            <a:ext cx="463826" cy="463826"/>
          </a:xfrm>
          <a:prstGeom prst="rect">
            <a:avLst/>
          </a:prstGeom>
        </p:spPr>
      </p:pic>
      <p:sp>
        <p:nvSpPr>
          <p:cNvPr id="5" name="Text Placeholder 2">
            <a:extLst>
              <a:ext uri="{FF2B5EF4-FFF2-40B4-BE49-F238E27FC236}">
                <a16:creationId xmlns:a16="http://schemas.microsoft.com/office/drawing/2014/main" id="{DE3C9E79-776E-08C4-1D7F-A72603BC618C}"/>
              </a:ext>
            </a:extLst>
          </p:cNvPr>
          <p:cNvSpPr txBox="1">
            <a:spLocks/>
          </p:cNvSpPr>
          <p:nvPr/>
        </p:nvSpPr>
        <p:spPr bwMode="auto">
          <a:xfrm>
            <a:off x="758632" y="841253"/>
            <a:ext cx="10467536" cy="65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Roboto Light" panose="02000000000000000000" pitchFamily="2" charset="0"/>
              </a:rPr>
              <a:t>Rates of anxiety and depression are higher than previous studies on lawyer well-being and rates reported in nationally representative surveys of the general population. </a:t>
            </a:r>
          </a:p>
        </p:txBody>
      </p:sp>
      <p:graphicFrame>
        <p:nvGraphicFramePr>
          <p:cNvPr id="10" name="Chart 9">
            <a:extLst>
              <a:ext uri="{FF2B5EF4-FFF2-40B4-BE49-F238E27FC236}">
                <a16:creationId xmlns:a16="http://schemas.microsoft.com/office/drawing/2014/main" id="{DB997636-D550-442B-A635-1938DC1370C4}"/>
              </a:ext>
            </a:extLst>
          </p:cNvPr>
          <p:cNvGraphicFramePr>
            <a:graphicFrameLocks/>
          </p:cNvGraphicFramePr>
          <p:nvPr>
            <p:extLst>
              <p:ext uri="{D42A27DB-BD31-4B8C-83A1-F6EECF244321}">
                <p14:modId xmlns:p14="http://schemas.microsoft.com/office/powerpoint/2010/main" val="1877997951"/>
              </p:ext>
            </p:extLst>
          </p:nvPr>
        </p:nvGraphicFramePr>
        <p:xfrm>
          <a:off x="758632" y="2633394"/>
          <a:ext cx="5486400" cy="3117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C45F3A8-C89E-4FF5-AF0D-E195ACD856F8}"/>
              </a:ext>
            </a:extLst>
          </p:cNvPr>
          <p:cNvGraphicFramePr>
            <a:graphicFrameLocks/>
          </p:cNvGraphicFramePr>
          <p:nvPr>
            <p:extLst>
              <p:ext uri="{D42A27DB-BD31-4B8C-83A1-F6EECF244321}">
                <p14:modId xmlns:p14="http://schemas.microsoft.com/office/powerpoint/2010/main" val="164893705"/>
              </p:ext>
            </p:extLst>
          </p:nvPr>
        </p:nvGraphicFramePr>
        <p:xfrm>
          <a:off x="6215052" y="2633394"/>
          <a:ext cx="5486400" cy="3117063"/>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46335A30-1F84-2F5C-BC3B-C101C70F6FFC}"/>
              </a:ext>
            </a:extLst>
          </p:cNvPr>
          <p:cNvSpPr txBox="1"/>
          <p:nvPr/>
        </p:nvSpPr>
        <p:spPr>
          <a:xfrm>
            <a:off x="1473200" y="5639846"/>
            <a:ext cx="136573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Roboto"/>
                <a:ea typeface="+mn-ea"/>
                <a:cs typeface="+mn-cs"/>
              </a:rPr>
              <a:t>Massachusetts lawyers in 2022</a:t>
            </a:r>
          </a:p>
        </p:txBody>
      </p:sp>
      <p:sp>
        <p:nvSpPr>
          <p:cNvPr id="20" name="TextBox 19">
            <a:extLst>
              <a:ext uri="{FF2B5EF4-FFF2-40B4-BE49-F238E27FC236}">
                <a16:creationId xmlns:a16="http://schemas.microsoft.com/office/drawing/2014/main" id="{08C94B54-49BA-347E-D422-D793D35D2234}"/>
              </a:ext>
            </a:extLst>
          </p:cNvPr>
          <p:cNvSpPr txBox="1"/>
          <p:nvPr/>
        </p:nvSpPr>
        <p:spPr>
          <a:xfrm>
            <a:off x="3121613" y="5639846"/>
            <a:ext cx="12672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Roboto"/>
                <a:ea typeface="+mn-ea"/>
                <a:cs typeface="+mn-cs"/>
              </a:rPr>
              <a:t>California and DC lawyers in 2021</a:t>
            </a:r>
          </a:p>
        </p:txBody>
      </p:sp>
      <p:sp>
        <p:nvSpPr>
          <p:cNvPr id="21" name="TextBox 20">
            <a:extLst>
              <a:ext uri="{FF2B5EF4-FFF2-40B4-BE49-F238E27FC236}">
                <a16:creationId xmlns:a16="http://schemas.microsoft.com/office/drawing/2014/main" id="{83CB85C7-D237-9E15-5EEF-6462F9D00F99}"/>
              </a:ext>
            </a:extLst>
          </p:cNvPr>
          <p:cNvSpPr txBox="1"/>
          <p:nvPr/>
        </p:nvSpPr>
        <p:spPr>
          <a:xfrm>
            <a:off x="4709672" y="5624457"/>
            <a:ext cx="12672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Roboto"/>
                <a:ea typeface="+mn-ea"/>
                <a:cs typeface="+mn-cs"/>
              </a:rPr>
              <a:t>General population in early 2020</a:t>
            </a:r>
          </a:p>
        </p:txBody>
      </p:sp>
      <p:sp>
        <p:nvSpPr>
          <p:cNvPr id="26" name="TextBox 25">
            <a:extLst>
              <a:ext uri="{FF2B5EF4-FFF2-40B4-BE49-F238E27FC236}">
                <a16:creationId xmlns:a16="http://schemas.microsoft.com/office/drawing/2014/main" id="{507C1182-2802-9A5F-426F-9286A4D1E834}"/>
              </a:ext>
            </a:extLst>
          </p:cNvPr>
          <p:cNvSpPr txBox="1"/>
          <p:nvPr/>
        </p:nvSpPr>
        <p:spPr>
          <a:xfrm>
            <a:off x="698672" y="2077670"/>
            <a:ext cx="110327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Roboto"/>
                <a:ea typeface="+mn-ea"/>
                <a:cs typeface="+mn-cs"/>
              </a:rPr>
              <a:t>Exhibit 3. Rates of Anxiety and Depression Among Lawyers in Massachusetts, California and DC, and the General Population </a:t>
            </a:r>
          </a:p>
        </p:txBody>
      </p:sp>
      <p:sp>
        <p:nvSpPr>
          <p:cNvPr id="7" name="TextBox 6">
            <a:extLst>
              <a:ext uri="{FF2B5EF4-FFF2-40B4-BE49-F238E27FC236}">
                <a16:creationId xmlns:a16="http://schemas.microsoft.com/office/drawing/2014/main" id="{D6B378A6-BAEB-16C2-F25C-0C7203963563}"/>
              </a:ext>
            </a:extLst>
          </p:cNvPr>
          <p:cNvSpPr txBox="1"/>
          <p:nvPr/>
        </p:nvSpPr>
        <p:spPr>
          <a:xfrm>
            <a:off x="6959600" y="5624457"/>
            <a:ext cx="133575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Roboto"/>
                <a:ea typeface="+mn-ea"/>
                <a:cs typeface="+mn-cs"/>
              </a:rPr>
              <a:t>Massachusetts lawyers in 2022</a:t>
            </a:r>
          </a:p>
        </p:txBody>
      </p:sp>
      <p:sp>
        <p:nvSpPr>
          <p:cNvPr id="8" name="TextBox 7">
            <a:extLst>
              <a:ext uri="{FF2B5EF4-FFF2-40B4-BE49-F238E27FC236}">
                <a16:creationId xmlns:a16="http://schemas.microsoft.com/office/drawing/2014/main" id="{58448768-868C-688A-C5FE-573766AE5B05}"/>
              </a:ext>
            </a:extLst>
          </p:cNvPr>
          <p:cNvSpPr txBox="1"/>
          <p:nvPr/>
        </p:nvSpPr>
        <p:spPr>
          <a:xfrm>
            <a:off x="8578033" y="5624457"/>
            <a:ext cx="12672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Roboto"/>
                <a:ea typeface="+mn-ea"/>
                <a:cs typeface="+mn-cs"/>
              </a:rPr>
              <a:t>California and </a:t>
            </a:r>
            <a:r>
              <a:rPr kumimoji="0" lang="en-US" sz="1200" b="0" i="0" u="none" strike="noStrike" kern="1200" cap="none" spc="0" normalizeH="0" baseline="0" noProof="0" dirty="0">
                <a:ln>
                  <a:noFill/>
                </a:ln>
                <a:solidFill>
                  <a:schemeClr val="bg1"/>
                </a:solidFill>
                <a:effectLst/>
                <a:uLnTx/>
                <a:uFillTx/>
                <a:latin typeface="Roboto"/>
                <a:ea typeface="+mn-ea"/>
                <a:cs typeface="+mn-cs"/>
              </a:rPr>
              <a:t>DC</a:t>
            </a:r>
            <a:r>
              <a:rPr kumimoji="0" lang="en-US" sz="1200" b="0" i="0" u="none" strike="noStrike" kern="1200" cap="none" spc="0" normalizeH="0" baseline="0" noProof="0">
                <a:ln>
                  <a:noFill/>
                </a:ln>
                <a:solidFill>
                  <a:schemeClr val="bg1"/>
                </a:solidFill>
                <a:effectLst/>
                <a:uLnTx/>
                <a:uFillTx/>
                <a:latin typeface="Roboto"/>
                <a:ea typeface="+mn-ea"/>
                <a:cs typeface="+mn-cs"/>
              </a:rPr>
              <a:t> lawyers in 2021</a:t>
            </a:r>
          </a:p>
        </p:txBody>
      </p:sp>
      <p:sp>
        <p:nvSpPr>
          <p:cNvPr id="12" name="TextBox 11">
            <a:extLst>
              <a:ext uri="{FF2B5EF4-FFF2-40B4-BE49-F238E27FC236}">
                <a16:creationId xmlns:a16="http://schemas.microsoft.com/office/drawing/2014/main" id="{A8EC6853-F67E-7BC7-096D-4CE83545AF22}"/>
              </a:ext>
            </a:extLst>
          </p:cNvPr>
          <p:cNvSpPr txBox="1"/>
          <p:nvPr/>
        </p:nvSpPr>
        <p:spPr>
          <a:xfrm>
            <a:off x="10166092" y="5609068"/>
            <a:ext cx="12672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Roboto"/>
                <a:ea typeface="+mn-ea"/>
                <a:cs typeface="+mn-cs"/>
              </a:rPr>
              <a:t>General population from 2015-2018</a:t>
            </a:r>
          </a:p>
        </p:txBody>
      </p:sp>
      <p:sp>
        <p:nvSpPr>
          <p:cNvPr id="6" name="TextBox 5">
            <a:extLst>
              <a:ext uri="{FF2B5EF4-FFF2-40B4-BE49-F238E27FC236}">
                <a16:creationId xmlns:a16="http://schemas.microsoft.com/office/drawing/2014/main" id="{C4ACB7C2-9E76-8CF1-683E-E5332430C73C}"/>
              </a:ext>
            </a:extLst>
          </p:cNvPr>
          <p:cNvSpPr txBox="1"/>
          <p:nvPr/>
        </p:nvSpPr>
        <p:spPr>
          <a:xfrm>
            <a:off x="685799" y="6283000"/>
            <a:ext cx="10757483" cy="607346"/>
          </a:xfrm>
          <a:prstGeom prst="rect">
            <a:avLst/>
          </a:prstGeom>
          <a:noFill/>
        </p:spPr>
        <p:txBody>
          <a:bodyPr wrap="square">
            <a:spAutoFit/>
          </a:bodyPr>
          <a:lstStyle/>
          <a:p>
            <a:pPr marL="457200" marR="0" lvl="1"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bg1"/>
                </a:solidFill>
                <a:effectLst/>
                <a:uLnTx/>
                <a:uFillTx/>
                <a:latin typeface="Roboto"/>
                <a:ea typeface="+mn-ea"/>
                <a:cs typeface="+mn-cs"/>
              </a:rPr>
              <a:t>Notes:  Results on Massachusetts lawyers are from a weighted sample of 4,450 lawyers with missing data excluded. </a:t>
            </a:r>
            <a:endParaRPr kumimoji="0" lang="en-US" sz="800" b="0" i="0" u="none" strike="noStrike" kern="1200" cap="none" spc="0" normalizeH="0" baseline="0" noProof="0" dirty="0">
              <a:ln>
                <a:noFill/>
              </a:ln>
              <a:solidFill>
                <a:schemeClr val="bg1"/>
              </a:solidFill>
              <a:effectLst/>
              <a:uLnTx/>
              <a:uFillTx/>
              <a:latin typeface="Roboto"/>
              <a:ea typeface="+mn-ea"/>
              <a:cs typeface="+mn-cs"/>
            </a:endParaRPr>
          </a:p>
          <a:p>
            <a:pPr marL="457200" marR="0" lvl="1"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bg1"/>
                </a:solidFill>
                <a:effectLst/>
                <a:uLnTx/>
                <a:uFillTx/>
                <a:latin typeface="Roboto"/>
                <a:ea typeface="+mn-ea"/>
                <a:cs typeface="+mn-cs"/>
              </a:rPr>
              <a:t>Results on California and </a:t>
            </a:r>
            <a:r>
              <a:rPr kumimoji="0" lang="en-US" sz="800" b="0" i="0" u="none" strike="noStrike" kern="1200" cap="none" spc="0" normalizeH="0" baseline="0" noProof="0" dirty="0">
                <a:ln>
                  <a:noFill/>
                </a:ln>
                <a:solidFill>
                  <a:schemeClr val="bg1"/>
                </a:solidFill>
                <a:effectLst/>
                <a:uLnTx/>
                <a:uFillTx/>
                <a:latin typeface="Roboto"/>
                <a:ea typeface="+mn-ea"/>
                <a:cs typeface="+mn-cs"/>
              </a:rPr>
              <a:t>DC </a:t>
            </a:r>
            <a:r>
              <a:rPr kumimoji="0" lang="en-US" sz="800" b="0" i="0" u="none" strike="noStrike" kern="1200" cap="none" spc="0" normalizeH="0" baseline="0" noProof="0">
                <a:ln>
                  <a:noFill/>
                </a:ln>
                <a:solidFill>
                  <a:schemeClr val="bg1"/>
                </a:solidFill>
                <a:effectLst/>
                <a:uLnTx/>
                <a:uFillTx/>
                <a:latin typeface="Roboto"/>
                <a:ea typeface="+mn-ea"/>
                <a:cs typeface="+mn-cs"/>
              </a:rPr>
              <a:t>lawyers is from Stress, drink, leave: An examination of gender-specific risk factors for mental health problems and attrition among licensed attorneys by Anker J, and Krill PR. General population data from early 2020 </a:t>
            </a:r>
            <a:r>
              <a:rPr kumimoji="0" lang="en-US" sz="800" b="0" i="0" u="none" strike="noStrike" kern="1200" cap="none" spc="0" normalizeH="0" baseline="0" noProof="0" dirty="0">
                <a:ln>
                  <a:noFill/>
                </a:ln>
                <a:solidFill>
                  <a:schemeClr val="bg1"/>
                </a:solidFill>
                <a:effectLst/>
                <a:uLnTx/>
                <a:uFillTx/>
                <a:latin typeface="Roboto"/>
                <a:ea typeface="+mn-ea"/>
                <a:cs typeface="+mn-cs"/>
              </a:rPr>
              <a:t>are</a:t>
            </a:r>
            <a:r>
              <a:rPr kumimoji="0" lang="en-US" sz="800" b="0" i="0" u="none" strike="noStrike" kern="1200" cap="none" spc="0" normalizeH="0" baseline="0" noProof="0">
                <a:ln>
                  <a:noFill/>
                </a:ln>
                <a:solidFill>
                  <a:schemeClr val="bg1"/>
                </a:solidFill>
                <a:effectLst/>
                <a:uLnTx/>
                <a:uFillTx/>
                <a:latin typeface="Roboto"/>
                <a:ea typeface="+mn-ea"/>
                <a:cs typeface="+mn-cs"/>
              </a:rPr>
              <a:t> from Anxiety reported by US adults in 2019 and during the 2020 COVID-19 pandemic: Population-based evidence from two nationally representative samples by Daly M and Robinson E. General population data from 2015-2018 </a:t>
            </a:r>
            <a:r>
              <a:rPr kumimoji="0" lang="en-US" sz="800" b="0" i="0" u="none" strike="noStrike" kern="1200" cap="none" spc="0" normalizeH="0" baseline="0" noProof="0" dirty="0">
                <a:ln>
                  <a:noFill/>
                </a:ln>
                <a:solidFill>
                  <a:schemeClr val="bg1"/>
                </a:solidFill>
                <a:effectLst/>
                <a:uLnTx/>
                <a:uFillTx/>
                <a:latin typeface="Roboto"/>
                <a:ea typeface="+mn-ea"/>
                <a:cs typeface="+mn-cs"/>
              </a:rPr>
              <a:t>are</a:t>
            </a:r>
            <a:r>
              <a:rPr kumimoji="0" lang="en-US" sz="800" b="0" i="0" u="none" strike="noStrike" kern="1200" cap="none" spc="0" normalizeH="0" baseline="0" noProof="0">
                <a:ln>
                  <a:noFill/>
                </a:ln>
                <a:solidFill>
                  <a:schemeClr val="bg1"/>
                </a:solidFill>
                <a:effectLst/>
                <a:uLnTx/>
                <a:uFillTx/>
                <a:latin typeface="Roboto"/>
                <a:ea typeface="+mn-ea"/>
                <a:cs typeface="+mn-cs"/>
              </a:rPr>
              <a:t> from NHANES.</a:t>
            </a:r>
          </a:p>
        </p:txBody>
      </p:sp>
    </p:spTree>
    <p:extLst>
      <p:ext uri="{BB962C8B-B14F-4D97-AF65-F5344CB8AC3E}">
        <p14:creationId xmlns:p14="http://schemas.microsoft.com/office/powerpoint/2010/main" val="166627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35B7D1-C96C-F3B6-820A-F83DCC20F638}"/>
              </a:ext>
            </a:extLst>
          </p:cNvPr>
          <p:cNvSpPr/>
          <p:nvPr/>
        </p:nvSpPr>
        <p:spPr>
          <a:xfrm>
            <a:off x="7093570" y="1771957"/>
            <a:ext cx="5875151" cy="5875151"/>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384B7CB-3679-F81B-46FC-2D661678DC54}"/>
              </a:ext>
            </a:extLst>
          </p:cNvPr>
          <p:cNvSpPr/>
          <p:nvPr/>
        </p:nvSpPr>
        <p:spPr>
          <a:xfrm>
            <a:off x="3356535" y="-1236736"/>
            <a:ext cx="4595660" cy="459566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A739949-E275-4E8F-FC40-14947CE3C313}"/>
              </a:ext>
            </a:extLst>
          </p:cNvPr>
          <p:cNvSpPr>
            <a:spLocks noGrp="1"/>
          </p:cNvSpPr>
          <p:nvPr>
            <p:ph type="sldNum" sz="quarter" idx="12"/>
          </p:nvPr>
        </p:nvSpPr>
        <p:spPr/>
        <p:txBody>
          <a:bodyPr/>
          <a:lstStyle/>
          <a:p>
            <a:fld id="{70F98E88-53DF-4748-8F35-EE57AD41EDE1}" type="slidenum">
              <a:rPr lang="en-US" smtClean="0"/>
              <a:t>13</a:t>
            </a:fld>
            <a:endParaRPr lang="en-US"/>
          </a:p>
        </p:txBody>
      </p:sp>
      <p:pic>
        <p:nvPicPr>
          <p:cNvPr id="6" name="Picture 5">
            <a:extLst>
              <a:ext uri="{FF2B5EF4-FFF2-40B4-BE49-F238E27FC236}">
                <a16:creationId xmlns:a16="http://schemas.microsoft.com/office/drawing/2014/main" id="{FBD6BE48-0066-16D4-B9BF-17BF5824F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
        <p:nvSpPr>
          <p:cNvPr id="7" name="Content Placeholder 2">
            <a:extLst>
              <a:ext uri="{FF2B5EF4-FFF2-40B4-BE49-F238E27FC236}">
                <a16:creationId xmlns:a16="http://schemas.microsoft.com/office/drawing/2014/main" id="{E678568B-9F60-6450-CAF2-6B8EE1FCEEA7}"/>
              </a:ext>
            </a:extLst>
          </p:cNvPr>
          <p:cNvSpPr>
            <a:spLocks noGrp="1"/>
          </p:cNvSpPr>
          <p:nvPr>
            <p:ph sz="half" idx="1"/>
          </p:nvPr>
        </p:nvSpPr>
        <p:spPr>
          <a:xfrm>
            <a:off x="4215161" y="356187"/>
            <a:ext cx="2878409" cy="1792281"/>
          </a:xfrm>
        </p:spPr>
        <p:txBody>
          <a:bodyPr anchor="ctr">
            <a:normAutofit/>
          </a:bodyPr>
          <a:lstStyle/>
          <a:p>
            <a:pPr marL="0" indent="0">
              <a:buNone/>
            </a:pPr>
            <a:r>
              <a:rPr lang="en-US" sz="3600" dirty="0">
                <a:latin typeface="Avenir Next LT Pro Light" panose="020B0304020202020204" pitchFamily="34" charset="0"/>
              </a:rPr>
              <a:t>Is it Stress?</a:t>
            </a:r>
          </a:p>
        </p:txBody>
      </p:sp>
      <p:sp>
        <p:nvSpPr>
          <p:cNvPr id="8" name="Content Placeholder 3">
            <a:extLst>
              <a:ext uri="{FF2B5EF4-FFF2-40B4-BE49-F238E27FC236}">
                <a16:creationId xmlns:a16="http://schemas.microsoft.com/office/drawing/2014/main" id="{5A95EFB6-3D6E-00C1-25ED-0BBDB95DE29F}"/>
              </a:ext>
            </a:extLst>
          </p:cNvPr>
          <p:cNvSpPr>
            <a:spLocks noGrp="1"/>
          </p:cNvSpPr>
          <p:nvPr>
            <p:ph sz="half" idx="2"/>
          </p:nvPr>
        </p:nvSpPr>
        <p:spPr>
          <a:xfrm>
            <a:off x="8386139" y="3143438"/>
            <a:ext cx="3474621" cy="2780412"/>
          </a:xfrm>
        </p:spPr>
        <p:txBody>
          <a:bodyPr anchor="ctr">
            <a:normAutofit/>
          </a:bodyPr>
          <a:lstStyle/>
          <a:p>
            <a:pPr marL="0" indent="0">
              <a:buNone/>
            </a:pPr>
            <a:r>
              <a:rPr lang="en-US" sz="3600" dirty="0">
                <a:latin typeface="Avenir Next LT Pro Light" panose="020B0304020202020204" pitchFamily="34" charset="0"/>
              </a:rPr>
              <a:t>Is there a difference?</a:t>
            </a:r>
          </a:p>
        </p:txBody>
      </p:sp>
      <p:sp>
        <p:nvSpPr>
          <p:cNvPr id="9" name="Title 1">
            <a:extLst>
              <a:ext uri="{FF2B5EF4-FFF2-40B4-BE49-F238E27FC236}">
                <a16:creationId xmlns:a16="http://schemas.microsoft.com/office/drawing/2014/main" id="{2049BF1F-FA2A-3475-E3FA-DF01935097E2}"/>
              </a:ext>
            </a:extLst>
          </p:cNvPr>
          <p:cNvSpPr>
            <a:spLocks noGrp="1"/>
          </p:cNvSpPr>
          <p:nvPr>
            <p:ph type="title"/>
          </p:nvPr>
        </p:nvSpPr>
        <p:spPr>
          <a:xfrm>
            <a:off x="3476199" y="3499076"/>
            <a:ext cx="3344501" cy="2424774"/>
          </a:xfrm>
        </p:spPr>
        <p:txBody>
          <a:bodyPr>
            <a:normAutofit/>
          </a:bodyPr>
          <a:lstStyle/>
          <a:p>
            <a:r>
              <a:rPr lang="en-US" dirty="0">
                <a:solidFill>
                  <a:srgbClr val="FFFFFF"/>
                </a:solidFill>
                <a:latin typeface="Avenir Next LT Pro" panose="020B0504020202020204" pitchFamily="34" charset="0"/>
              </a:rPr>
              <a:t>Is it Burnout?</a:t>
            </a:r>
          </a:p>
        </p:txBody>
      </p:sp>
    </p:spTree>
    <p:extLst>
      <p:ext uri="{BB962C8B-B14F-4D97-AF65-F5344CB8AC3E}">
        <p14:creationId xmlns:p14="http://schemas.microsoft.com/office/powerpoint/2010/main" val="267658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D02DE-9A4C-CD02-E2E9-42BD0A9406D6}"/>
              </a:ext>
            </a:extLst>
          </p:cNvPr>
          <p:cNvSpPr>
            <a:spLocks noGrp="1"/>
          </p:cNvSpPr>
          <p:nvPr>
            <p:ph type="title"/>
          </p:nvPr>
        </p:nvSpPr>
        <p:spPr>
          <a:xfrm>
            <a:off x="4117340" y="585967"/>
            <a:ext cx="3957320" cy="1325563"/>
          </a:xfrm>
        </p:spPr>
        <p:txBody>
          <a:bodyPr>
            <a:normAutofit/>
          </a:bodyPr>
          <a:lstStyle/>
          <a:p>
            <a:r>
              <a:rPr lang="en-US" dirty="0">
                <a:solidFill>
                  <a:schemeClr val="bg1"/>
                </a:solidFill>
                <a:latin typeface="Avenir Next LT Pro" panose="020B0504020202020204" pitchFamily="34" charset="0"/>
              </a:rPr>
              <a:t>Broad Strokes</a:t>
            </a:r>
          </a:p>
        </p:txBody>
      </p:sp>
      <p:sp>
        <p:nvSpPr>
          <p:cNvPr id="3" name="Content Placeholder 2">
            <a:extLst>
              <a:ext uri="{FF2B5EF4-FFF2-40B4-BE49-F238E27FC236}">
                <a16:creationId xmlns:a16="http://schemas.microsoft.com/office/drawing/2014/main" id="{98729C71-FA11-60C7-8A30-8FFAB4F50B34}"/>
              </a:ext>
            </a:extLst>
          </p:cNvPr>
          <p:cNvSpPr>
            <a:spLocks noGrp="1"/>
          </p:cNvSpPr>
          <p:nvPr>
            <p:ph sz="half" idx="1"/>
          </p:nvPr>
        </p:nvSpPr>
        <p:spPr>
          <a:xfrm>
            <a:off x="7553960" y="2593808"/>
            <a:ext cx="5097780" cy="3795748"/>
          </a:xfrm>
        </p:spPr>
        <p:txBody>
          <a:bodyPr>
            <a:normAutofit/>
          </a:bodyPr>
          <a:lstStyle/>
          <a:p>
            <a:pPr marL="0" indent="0">
              <a:buNone/>
            </a:pPr>
            <a:r>
              <a:rPr lang="en-US" sz="2000" b="1" dirty="0">
                <a:solidFill>
                  <a:schemeClr val="bg1"/>
                </a:solidFill>
                <a:latin typeface="Avenir Next LT Pro Light" panose="020B0304020202020204" pitchFamily="34" charset="0"/>
              </a:rPr>
              <a:t>Stress feels more like Anxiety:</a:t>
            </a:r>
          </a:p>
          <a:p>
            <a:pPr marL="0" indent="0">
              <a:buNone/>
            </a:pPr>
            <a:endParaRPr lang="en-US" sz="2000" dirty="0">
              <a:solidFill>
                <a:schemeClr val="bg1"/>
              </a:solidFill>
              <a:latin typeface="Avenir Next LT Pro Light" panose="020B0304020202020204" pitchFamily="34" charset="0"/>
            </a:endParaRPr>
          </a:p>
          <a:p>
            <a:pPr lvl="1"/>
            <a:r>
              <a:rPr lang="en-US" sz="2000" dirty="0">
                <a:solidFill>
                  <a:schemeClr val="bg1"/>
                </a:solidFill>
                <a:latin typeface="Avenir Next LT Pro Light" panose="020B0304020202020204" pitchFamily="34" charset="0"/>
              </a:rPr>
              <a:t>Worry</a:t>
            </a:r>
          </a:p>
          <a:p>
            <a:pPr lvl="1"/>
            <a:r>
              <a:rPr lang="en-US" sz="2000" dirty="0">
                <a:solidFill>
                  <a:schemeClr val="bg1"/>
                </a:solidFill>
                <a:latin typeface="Avenir Next LT Pro Light" panose="020B0304020202020204" pitchFamily="34" charset="0"/>
              </a:rPr>
              <a:t>Engagement </a:t>
            </a:r>
            <a:r>
              <a:rPr lang="en-US" sz="1400" dirty="0">
                <a:solidFill>
                  <a:schemeClr val="bg1"/>
                </a:solidFill>
                <a:latin typeface="Avenir Next LT Pro Light" panose="020B0304020202020204" pitchFamily="34" charset="0"/>
              </a:rPr>
              <a:t>(trouble disengaging)</a:t>
            </a:r>
          </a:p>
          <a:p>
            <a:pPr lvl="1"/>
            <a:r>
              <a:rPr lang="en-US" sz="2000" dirty="0">
                <a:solidFill>
                  <a:schemeClr val="bg1"/>
                </a:solidFill>
                <a:latin typeface="Avenir Next LT Pro Light" panose="020B0304020202020204" pitchFamily="34" charset="0"/>
              </a:rPr>
              <a:t>Energy activation</a:t>
            </a:r>
          </a:p>
          <a:p>
            <a:pPr lvl="1"/>
            <a:r>
              <a:rPr lang="en-US" sz="2000" dirty="0">
                <a:solidFill>
                  <a:schemeClr val="bg1"/>
                </a:solidFill>
                <a:latin typeface="Avenir Next LT Pro Light" panose="020B0304020202020204" pitchFamily="34" charset="0"/>
              </a:rPr>
              <a:t>Etc.</a:t>
            </a:r>
          </a:p>
        </p:txBody>
      </p:sp>
      <p:sp>
        <p:nvSpPr>
          <p:cNvPr id="4" name="Content Placeholder 3">
            <a:extLst>
              <a:ext uri="{FF2B5EF4-FFF2-40B4-BE49-F238E27FC236}">
                <a16:creationId xmlns:a16="http://schemas.microsoft.com/office/drawing/2014/main" id="{6D5B869D-A199-5306-7F8D-FCD638893744}"/>
              </a:ext>
            </a:extLst>
          </p:cNvPr>
          <p:cNvSpPr>
            <a:spLocks noGrp="1"/>
          </p:cNvSpPr>
          <p:nvPr>
            <p:ph sz="half" idx="2"/>
          </p:nvPr>
        </p:nvSpPr>
        <p:spPr>
          <a:xfrm>
            <a:off x="2705101" y="2593808"/>
            <a:ext cx="5097780" cy="3795748"/>
          </a:xfrm>
        </p:spPr>
        <p:txBody>
          <a:bodyPr>
            <a:normAutofit/>
          </a:bodyPr>
          <a:lstStyle/>
          <a:p>
            <a:pPr marL="0" indent="0" algn="ctr">
              <a:buNone/>
            </a:pPr>
            <a:r>
              <a:rPr lang="en-US" sz="2000" b="1" dirty="0">
                <a:solidFill>
                  <a:schemeClr val="bg1"/>
                </a:solidFill>
                <a:latin typeface="Avenir Next LT Pro Light" panose="020B0304020202020204" pitchFamily="34" charset="0"/>
              </a:rPr>
              <a:t>Burnout feels more like Depression:</a:t>
            </a:r>
          </a:p>
          <a:p>
            <a:pPr algn="ctr"/>
            <a:endParaRPr lang="en-US" sz="2000" dirty="0">
              <a:solidFill>
                <a:schemeClr val="bg1"/>
              </a:solidFill>
              <a:latin typeface="Avenir Next LT Pro Light" panose="020B0304020202020204" pitchFamily="34" charset="0"/>
            </a:endParaRPr>
          </a:p>
          <a:p>
            <a:pPr lvl="1"/>
            <a:r>
              <a:rPr lang="en-US" sz="2000" dirty="0">
                <a:solidFill>
                  <a:schemeClr val="bg1"/>
                </a:solidFill>
                <a:latin typeface="Avenir Next LT Pro Light" panose="020B0304020202020204" pitchFamily="34" charset="0"/>
              </a:rPr>
              <a:t>Lack of energy</a:t>
            </a:r>
          </a:p>
          <a:p>
            <a:pPr lvl="1"/>
            <a:r>
              <a:rPr lang="en-US" sz="2000" dirty="0">
                <a:solidFill>
                  <a:schemeClr val="bg1"/>
                </a:solidFill>
                <a:latin typeface="Avenir Next LT Pro Light" panose="020B0304020202020204" pitchFamily="34" charset="0"/>
              </a:rPr>
              <a:t>Disengagement</a:t>
            </a:r>
          </a:p>
          <a:p>
            <a:pPr lvl="1"/>
            <a:r>
              <a:rPr lang="en-US" sz="2000" dirty="0">
                <a:solidFill>
                  <a:schemeClr val="bg1"/>
                </a:solidFill>
                <a:latin typeface="Avenir Next LT Pro Light" panose="020B0304020202020204" pitchFamily="34" charset="0"/>
              </a:rPr>
              <a:t>Pessimism</a:t>
            </a:r>
          </a:p>
          <a:p>
            <a:pPr lvl="1"/>
            <a:r>
              <a:rPr lang="en-US" sz="2000" dirty="0">
                <a:solidFill>
                  <a:schemeClr val="bg1"/>
                </a:solidFill>
                <a:latin typeface="Avenir Next LT Pro Light" panose="020B0304020202020204" pitchFamily="34" charset="0"/>
              </a:rPr>
              <a:t>Etc.</a:t>
            </a:r>
          </a:p>
        </p:txBody>
      </p:sp>
      <p:pic>
        <p:nvPicPr>
          <p:cNvPr id="5" name="Picture 4">
            <a:extLst>
              <a:ext uri="{FF2B5EF4-FFF2-40B4-BE49-F238E27FC236}">
                <a16:creationId xmlns:a16="http://schemas.microsoft.com/office/drawing/2014/main" id="{95B888FB-3E87-F546-9FF9-55B5C9664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72289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8C2164-34F8-1AA2-22BE-DF9EDD608060}"/>
              </a:ext>
            </a:extLst>
          </p:cNvPr>
          <p:cNvSpPr>
            <a:spLocks noGrp="1"/>
          </p:cNvSpPr>
          <p:nvPr>
            <p:ph type="sldNum" sz="quarter" idx="12"/>
          </p:nvPr>
        </p:nvSpPr>
        <p:spPr/>
        <p:txBody>
          <a:bodyPr/>
          <a:lstStyle/>
          <a:p>
            <a:fld id="{70F98E88-53DF-4748-8F35-EE57AD41EDE1}" type="slidenum">
              <a:rPr lang="en-US" smtClean="0"/>
              <a:t>15</a:t>
            </a:fld>
            <a:endParaRPr lang="en-US"/>
          </a:p>
        </p:txBody>
      </p:sp>
      <p:sp>
        <p:nvSpPr>
          <p:cNvPr id="6" name="Title 1">
            <a:extLst>
              <a:ext uri="{FF2B5EF4-FFF2-40B4-BE49-F238E27FC236}">
                <a16:creationId xmlns:a16="http://schemas.microsoft.com/office/drawing/2014/main" id="{72657540-4208-F5F9-6C72-D29B66C249D9}"/>
              </a:ext>
            </a:extLst>
          </p:cNvPr>
          <p:cNvSpPr txBox="1">
            <a:spLocks/>
          </p:cNvSpPr>
          <p:nvPr/>
        </p:nvSpPr>
        <p:spPr>
          <a:xfrm>
            <a:off x="3291840" y="554494"/>
            <a:ext cx="52577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FFFF"/>
                </a:solidFill>
                <a:latin typeface="Avenir Next LT Pro" panose="020B0504020202020204" pitchFamily="34" charset="0"/>
              </a:rPr>
              <a:t>Fine Strokes: Stress</a:t>
            </a:r>
            <a:endParaRPr lang="en-US" dirty="0">
              <a:solidFill>
                <a:srgbClr val="FFFFFF"/>
              </a:solidFill>
              <a:latin typeface="Avenir Next LT Pro" panose="020B0504020202020204" pitchFamily="34" charset="0"/>
            </a:endParaRPr>
          </a:p>
        </p:txBody>
      </p:sp>
      <p:sp>
        <p:nvSpPr>
          <p:cNvPr id="7" name="Content Placeholder 2">
            <a:extLst>
              <a:ext uri="{FF2B5EF4-FFF2-40B4-BE49-F238E27FC236}">
                <a16:creationId xmlns:a16="http://schemas.microsoft.com/office/drawing/2014/main" id="{4B73068E-B678-0CAB-7B01-9289DA69941E}"/>
              </a:ext>
            </a:extLst>
          </p:cNvPr>
          <p:cNvSpPr txBox="1">
            <a:spLocks/>
          </p:cNvSpPr>
          <p:nvPr/>
        </p:nvSpPr>
        <p:spPr>
          <a:xfrm>
            <a:off x="2910840" y="2179286"/>
            <a:ext cx="5097780" cy="3910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FFFF"/>
                </a:solidFill>
                <a:latin typeface="Avenir Next LT Pro Light" panose="020B0304020202020204" pitchFamily="34" charset="0"/>
              </a:rPr>
              <a:t>Eustress (positive stress)</a:t>
            </a:r>
          </a:p>
          <a:p>
            <a:endParaRPr lang="en-US" sz="2400" dirty="0">
              <a:solidFill>
                <a:srgbClr val="FFFFFF"/>
              </a:solidFill>
              <a:latin typeface="Avenir Next LT Pro Light" panose="020B0304020202020204" pitchFamily="34" charset="0"/>
            </a:endParaRPr>
          </a:p>
          <a:p>
            <a:pPr lvl="1"/>
            <a:r>
              <a:rPr lang="en-US" dirty="0">
                <a:solidFill>
                  <a:srgbClr val="FFFFFF"/>
                </a:solidFill>
                <a:latin typeface="Avenir Next LT Pro Light" panose="020B0304020202020204" pitchFamily="34" charset="0"/>
              </a:rPr>
              <a:t>Motivates you to action</a:t>
            </a:r>
          </a:p>
          <a:p>
            <a:pPr lvl="1"/>
            <a:r>
              <a:rPr lang="en-US" dirty="0">
                <a:solidFill>
                  <a:srgbClr val="FFFFFF"/>
                </a:solidFill>
                <a:latin typeface="Avenir Next LT Pro Light" panose="020B0304020202020204" pitchFamily="34" charset="0"/>
              </a:rPr>
              <a:t>Feelings of excitement</a:t>
            </a:r>
          </a:p>
          <a:p>
            <a:pPr lvl="1"/>
            <a:r>
              <a:rPr lang="en-US" dirty="0">
                <a:solidFill>
                  <a:srgbClr val="FFFFFF"/>
                </a:solidFill>
                <a:latin typeface="Avenir Next LT Pro Light" panose="020B0304020202020204" pitchFamily="34" charset="0"/>
              </a:rPr>
              <a:t>Often improves performance</a:t>
            </a:r>
          </a:p>
        </p:txBody>
      </p:sp>
      <p:sp>
        <p:nvSpPr>
          <p:cNvPr id="8" name="Content Placeholder 3">
            <a:extLst>
              <a:ext uri="{FF2B5EF4-FFF2-40B4-BE49-F238E27FC236}">
                <a16:creationId xmlns:a16="http://schemas.microsoft.com/office/drawing/2014/main" id="{6837D34E-B018-71D4-3715-AC9AC222E952}"/>
              </a:ext>
            </a:extLst>
          </p:cNvPr>
          <p:cNvSpPr txBox="1">
            <a:spLocks/>
          </p:cNvSpPr>
          <p:nvPr/>
        </p:nvSpPr>
        <p:spPr>
          <a:xfrm>
            <a:off x="7641303" y="2293848"/>
            <a:ext cx="5097780" cy="391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FFFF"/>
                </a:solidFill>
                <a:latin typeface="Avenir Next LT Pro Light" panose="020B0304020202020204" pitchFamily="34" charset="0"/>
              </a:rPr>
              <a:t>Distress (negative stress)</a:t>
            </a:r>
          </a:p>
          <a:p>
            <a:pPr lvl="1"/>
            <a:endParaRPr lang="en-US" dirty="0">
              <a:solidFill>
                <a:srgbClr val="FFFFFF"/>
              </a:solidFill>
              <a:latin typeface="Avenir Next LT Pro Light" panose="020B0304020202020204" pitchFamily="34" charset="0"/>
            </a:endParaRPr>
          </a:p>
          <a:p>
            <a:pPr lvl="1"/>
            <a:r>
              <a:rPr lang="en-US" dirty="0">
                <a:solidFill>
                  <a:srgbClr val="FFFFFF"/>
                </a:solidFill>
                <a:latin typeface="Avenir Next LT Pro Light" panose="020B0304020202020204" pitchFamily="34" charset="0"/>
              </a:rPr>
              <a:t>Leads to avoidance</a:t>
            </a:r>
          </a:p>
          <a:p>
            <a:pPr lvl="1"/>
            <a:r>
              <a:rPr lang="en-US" dirty="0">
                <a:solidFill>
                  <a:srgbClr val="FFFFFF"/>
                </a:solidFill>
                <a:latin typeface="Avenir Next LT Pro Light" panose="020B0304020202020204" pitchFamily="34" charset="0"/>
              </a:rPr>
              <a:t>Feelings of irritability</a:t>
            </a:r>
          </a:p>
          <a:p>
            <a:pPr lvl="1"/>
            <a:r>
              <a:rPr lang="en-US" dirty="0">
                <a:solidFill>
                  <a:srgbClr val="FFFFFF"/>
                </a:solidFill>
                <a:latin typeface="Avenir Next LT Pro Light" panose="020B0304020202020204" pitchFamily="34" charset="0"/>
              </a:rPr>
              <a:t>Decreases performance</a:t>
            </a:r>
          </a:p>
        </p:txBody>
      </p:sp>
      <p:sp>
        <p:nvSpPr>
          <p:cNvPr id="9" name="TextBox 8">
            <a:extLst>
              <a:ext uri="{FF2B5EF4-FFF2-40B4-BE49-F238E27FC236}">
                <a16:creationId xmlns:a16="http://schemas.microsoft.com/office/drawing/2014/main" id="{7D7EDDEB-7F19-B7F8-97A3-F916A4CB9808}"/>
              </a:ext>
            </a:extLst>
          </p:cNvPr>
          <p:cNvSpPr txBox="1"/>
          <p:nvPr/>
        </p:nvSpPr>
        <p:spPr>
          <a:xfrm>
            <a:off x="3865307" y="6019799"/>
            <a:ext cx="8732519" cy="369332"/>
          </a:xfrm>
          <a:prstGeom prst="rect">
            <a:avLst/>
          </a:prstGeom>
          <a:noFill/>
        </p:spPr>
        <p:txBody>
          <a:bodyPr wrap="square" rtlCol="0">
            <a:spAutoFit/>
          </a:bodyPr>
          <a:lstStyle/>
          <a:p>
            <a:r>
              <a:rPr lang="en-US" dirty="0">
                <a:solidFill>
                  <a:schemeClr val="bg1"/>
                </a:solidFill>
                <a:latin typeface="Avenir Next LT Pro Light" panose="020B0304020202020204" pitchFamily="34" charset="0"/>
              </a:rPr>
              <a:t>https://psychcentral.com/stress/eustress-vs-distress#negative-stress</a:t>
            </a:r>
          </a:p>
        </p:txBody>
      </p:sp>
      <p:pic>
        <p:nvPicPr>
          <p:cNvPr id="10" name="Picture 9">
            <a:extLst>
              <a:ext uri="{FF2B5EF4-FFF2-40B4-BE49-F238E27FC236}">
                <a16:creationId xmlns:a16="http://schemas.microsoft.com/office/drawing/2014/main" id="{901E541E-D3AB-E032-EA13-8AA9DEADF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280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F2500007-112F-6C2C-0BAD-2B764D6F2AE5}"/>
              </a:ext>
            </a:extLst>
          </p:cNvPr>
          <p:cNvSpPr>
            <a:spLocks noGrp="1"/>
          </p:cNvSpPr>
          <p:nvPr>
            <p:ph type="title"/>
          </p:nvPr>
        </p:nvSpPr>
        <p:spPr>
          <a:xfrm>
            <a:off x="6903719" y="1180533"/>
            <a:ext cx="7021513" cy="2308324"/>
          </a:xfrm>
        </p:spPr>
        <p:txBody>
          <a:bodyPr vert="horz" lIns="91440" tIns="45720" rIns="91440" bIns="45720" rtlCol="0" anchor="b">
            <a:normAutofit/>
          </a:bodyPr>
          <a:lstStyle/>
          <a:p>
            <a:r>
              <a:rPr lang="en-US" sz="7200" kern="1200" dirty="0">
                <a:solidFill>
                  <a:schemeClr val="bg1"/>
                </a:solidFill>
                <a:latin typeface="Avenir Next LT Pro" panose="020B0504020202020204" pitchFamily="34" charset="0"/>
              </a:rPr>
              <a:t>Distress</a:t>
            </a:r>
          </a:p>
        </p:txBody>
      </p:sp>
      <p:sp>
        <p:nvSpPr>
          <p:cNvPr id="3" name="Content Placeholder 2">
            <a:extLst>
              <a:ext uri="{FF2B5EF4-FFF2-40B4-BE49-F238E27FC236}">
                <a16:creationId xmlns:a16="http://schemas.microsoft.com/office/drawing/2014/main" id="{D6C4766E-F221-D8D7-D9DC-068047746749}"/>
              </a:ext>
            </a:extLst>
          </p:cNvPr>
          <p:cNvSpPr>
            <a:spLocks noGrp="1"/>
          </p:cNvSpPr>
          <p:nvPr>
            <p:ph idx="1"/>
          </p:nvPr>
        </p:nvSpPr>
        <p:spPr>
          <a:xfrm>
            <a:off x="4665344" y="3681702"/>
            <a:ext cx="7025753" cy="1012778"/>
          </a:xfrm>
        </p:spPr>
        <p:txBody>
          <a:bodyPr vert="horz" lIns="91440" tIns="45720" rIns="91440" bIns="45720" rtlCol="0">
            <a:normAutofit/>
          </a:bodyPr>
          <a:lstStyle/>
          <a:p>
            <a:pPr marL="0" indent="0" algn="ctr">
              <a:buNone/>
            </a:pPr>
            <a:r>
              <a:rPr lang="en-US" sz="3600" kern="1200" dirty="0">
                <a:solidFill>
                  <a:schemeClr val="bg1"/>
                </a:solidFill>
                <a:latin typeface="Avenir Next LT Pro Light" panose="020B0304020202020204" pitchFamily="34" charset="0"/>
              </a:rPr>
              <a:t>Episodic or Chronic</a:t>
            </a:r>
          </a:p>
        </p:txBody>
      </p:sp>
      <p:pic>
        <p:nvPicPr>
          <p:cNvPr id="4" name="Picture 3">
            <a:extLst>
              <a:ext uri="{FF2B5EF4-FFF2-40B4-BE49-F238E27FC236}">
                <a16:creationId xmlns:a16="http://schemas.microsoft.com/office/drawing/2014/main" id="{D950D7CF-79BE-5789-D3DF-6F3778B58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75552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dashboard of a car">
            <a:extLst>
              <a:ext uri="{FF2B5EF4-FFF2-40B4-BE49-F238E27FC236}">
                <a16:creationId xmlns:a16="http://schemas.microsoft.com/office/drawing/2014/main" id="{C9F4CB2A-00FB-131A-3623-B49942696604}"/>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F7E4439-DA1B-FD5F-62D9-F06D1AE40B9D}"/>
              </a:ext>
            </a:extLst>
          </p:cNvPr>
          <p:cNvSpPr/>
          <p:nvPr/>
        </p:nvSpPr>
        <p:spPr>
          <a:xfrm>
            <a:off x="4064000" y="0"/>
            <a:ext cx="8124951" cy="6858000"/>
          </a:xfrm>
          <a:prstGeom prst="rect">
            <a:avLst/>
          </a:prstGeom>
          <a:gradFill flip="none" rotWithShape="1">
            <a:gsLst>
              <a:gs pos="100000">
                <a:schemeClr val="accent3">
                  <a:hueOff val="0"/>
                  <a:satOff val="0"/>
                  <a:lumOff val="0"/>
                  <a:satMod val="110000"/>
                  <a:lumMod val="100000"/>
                  <a:shade val="100000"/>
                  <a:alpha val="0"/>
                </a:schemeClr>
              </a:gs>
              <a:gs pos="36000">
                <a:srgbClr val="10486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351D05-D30D-EB67-F987-8C9F5A0E1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
        <p:nvSpPr>
          <p:cNvPr id="8" name="Title 1">
            <a:extLst>
              <a:ext uri="{FF2B5EF4-FFF2-40B4-BE49-F238E27FC236}">
                <a16:creationId xmlns:a16="http://schemas.microsoft.com/office/drawing/2014/main" id="{0A27A69D-6F6F-729A-B434-01F9FE1A44A4}"/>
              </a:ext>
            </a:extLst>
          </p:cNvPr>
          <p:cNvSpPr txBox="1">
            <a:spLocks/>
          </p:cNvSpPr>
          <p:nvPr/>
        </p:nvSpPr>
        <p:spPr>
          <a:xfrm>
            <a:off x="8252970" y="36512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venir Next LT Pro" panose="020B0504020202020204" pitchFamily="34" charset="0"/>
              </a:rPr>
              <a:t>A Driving Metaphor</a:t>
            </a:r>
          </a:p>
        </p:txBody>
      </p:sp>
      <p:sp>
        <p:nvSpPr>
          <p:cNvPr id="9" name="Content Placeholder 2">
            <a:extLst>
              <a:ext uri="{FF2B5EF4-FFF2-40B4-BE49-F238E27FC236}">
                <a16:creationId xmlns:a16="http://schemas.microsoft.com/office/drawing/2014/main" id="{3B74750A-4D38-B153-81FE-33F8AE058C71}"/>
              </a:ext>
            </a:extLst>
          </p:cNvPr>
          <p:cNvSpPr txBox="1">
            <a:spLocks/>
          </p:cNvSpPr>
          <p:nvPr/>
        </p:nvSpPr>
        <p:spPr>
          <a:xfrm>
            <a:off x="8252970" y="2434201"/>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Avenir Next LT Pro Light" panose="020B0304020202020204" pitchFamily="34" charset="0"/>
              </a:rPr>
              <a:t>Eustress</a:t>
            </a:r>
          </a:p>
          <a:p>
            <a:r>
              <a:rPr lang="en-US" sz="2000" dirty="0">
                <a:solidFill>
                  <a:schemeClr val="bg1"/>
                </a:solidFill>
                <a:latin typeface="Avenir Next LT Pro Light" panose="020B0304020202020204" pitchFamily="34" charset="0"/>
              </a:rPr>
              <a:t>Episodic distress</a:t>
            </a:r>
          </a:p>
          <a:p>
            <a:r>
              <a:rPr lang="en-US" sz="2000" dirty="0">
                <a:solidFill>
                  <a:schemeClr val="bg1"/>
                </a:solidFill>
                <a:latin typeface="Avenir Next LT Pro Light" panose="020B0304020202020204" pitchFamily="34" charset="0"/>
              </a:rPr>
              <a:t>Chronic distress</a:t>
            </a:r>
          </a:p>
          <a:p>
            <a:r>
              <a:rPr lang="en-US" sz="2000" dirty="0">
                <a:solidFill>
                  <a:schemeClr val="bg1"/>
                </a:solidFill>
                <a:latin typeface="Avenir Next LT Pro Light" panose="020B0304020202020204" pitchFamily="34" charset="0"/>
              </a:rPr>
              <a:t>Burnout</a:t>
            </a:r>
          </a:p>
          <a:p>
            <a:endParaRPr lang="en-US" sz="2000" dirty="0">
              <a:solidFill>
                <a:schemeClr val="bg1"/>
              </a:solidFill>
              <a:latin typeface="Avenir Next LT Pro Light" panose="020B0304020202020204" pitchFamily="34" charset="0"/>
            </a:endParaRPr>
          </a:p>
        </p:txBody>
      </p:sp>
    </p:spTree>
    <p:extLst>
      <p:ext uri="{BB962C8B-B14F-4D97-AF65-F5344CB8AC3E}">
        <p14:creationId xmlns:p14="http://schemas.microsoft.com/office/powerpoint/2010/main" val="382871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031827-307A-D5A3-8330-6CF681AA7AC2}"/>
              </a:ext>
            </a:extLst>
          </p:cNvPr>
          <p:cNvSpPr>
            <a:spLocks noGrp="1"/>
          </p:cNvSpPr>
          <p:nvPr>
            <p:ph type="title"/>
          </p:nvPr>
        </p:nvSpPr>
        <p:spPr>
          <a:xfrm>
            <a:off x="6981825" y="1641752"/>
            <a:ext cx="4391024" cy="1323439"/>
          </a:xfrm>
        </p:spPr>
        <p:txBody>
          <a:bodyPr anchor="t">
            <a:normAutofit/>
          </a:bodyPr>
          <a:lstStyle/>
          <a:p>
            <a:r>
              <a:rPr lang="en-US" sz="4000" dirty="0">
                <a:solidFill>
                  <a:schemeClr val="bg1"/>
                </a:solidFill>
                <a:latin typeface="Avenir Next LT Pro" panose="020B0504020202020204" pitchFamily="34" charset="0"/>
              </a:rPr>
              <a:t>Eustress</a:t>
            </a:r>
          </a:p>
        </p:txBody>
      </p:sp>
      <p:pic>
        <p:nvPicPr>
          <p:cNvPr id="5" name="Content Placeholder 4" descr="A yellow sign on a post&#10;&#10;Description automatically generated with low confidence">
            <a:extLst>
              <a:ext uri="{FF2B5EF4-FFF2-40B4-BE49-F238E27FC236}">
                <a16:creationId xmlns:a16="http://schemas.microsoft.com/office/drawing/2014/main" id="{5CFC58D4-FE0F-BB2C-DC62-262972B678F4}"/>
              </a:ext>
            </a:extLst>
          </p:cNvPr>
          <p:cNvPicPr>
            <a:picLocks noChangeAspect="1"/>
          </p:cNvPicPr>
          <p:nvPr/>
        </p:nvPicPr>
        <p:blipFill rotWithShape="1">
          <a:blip r:embed="rId2">
            <a:extLst>
              <a:ext uri="{28A0092B-C50C-407E-A947-70E740481C1C}">
                <a14:useLocalDpi xmlns:a14="http://schemas.microsoft.com/office/drawing/2010/main" val="0"/>
              </a:ext>
            </a:extLst>
          </a:blip>
          <a:srcRect t="3525" r="2" b="10848"/>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1" name="Group 13">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5" name="Freeform: Shape 14">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5">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Content Placeholder 8">
            <a:extLst>
              <a:ext uri="{FF2B5EF4-FFF2-40B4-BE49-F238E27FC236}">
                <a16:creationId xmlns:a16="http://schemas.microsoft.com/office/drawing/2014/main" id="{B0F0C58D-F93D-0E05-E94A-0D66B72C05A6}"/>
              </a:ext>
            </a:extLst>
          </p:cNvPr>
          <p:cNvSpPr>
            <a:spLocks noGrp="1"/>
          </p:cNvSpPr>
          <p:nvPr>
            <p:ph idx="1"/>
          </p:nvPr>
        </p:nvSpPr>
        <p:spPr>
          <a:xfrm>
            <a:off x="6981826" y="3146400"/>
            <a:ext cx="4391024" cy="2682000"/>
          </a:xfrm>
        </p:spPr>
        <p:txBody>
          <a:bodyPr>
            <a:normAutofit/>
          </a:bodyPr>
          <a:lstStyle/>
          <a:p>
            <a:r>
              <a:rPr lang="en-US" sz="2400" dirty="0">
                <a:solidFill>
                  <a:schemeClr val="bg1">
                    <a:alpha val="80000"/>
                  </a:schemeClr>
                </a:solidFill>
                <a:latin typeface="Avenir Next LT Pro Light" panose="020B0304020202020204" pitchFamily="34" charset="0"/>
              </a:rPr>
              <a:t>Interpretation of situation (interest/challenge)</a:t>
            </a:r>
          </a:p>
          <a:p>
            <a:r>
              <a:rPr lang="en-US" sz="2400" dirty="0">
                <a:solidFill>
                  <a:schemeClr val="bg1">
                    <a:alpha val="80000"/>
                  </a:schemeClr>
                </a:solidFill>
                <a:latin typeface="Avenir Next LT Pro Light" panose="020B0304020202020204" pitchFamily="34" charset="0"/>
              </a:rPr>
              <a:t>View of self (Am I capable?)</a:t>
            </a:r>
          </a:p>
          <a:p>
            <a:r>
              <a:rPr lang="en-US" sz="2400" dirty="0">
                <a:solidFill>
                  <a:schemeClr val="bg1">
                    <a:alpha val="80000"/>
                  </a:schemeClr>
                </a:solidFill>
                <a:latin typeface="Avenir Next LT Pro Light" panose="020B0304020202020204" pitchFamily="34" charset="0"/>
              </a:rPr>
              <a:t>Necessary supports (encouragement, resources, tools, etc.)</a:t>
            </a:r>
          </a:p>
          <a:p>
            <a:endParaRPr lang="en-US" sz="2400" dirty="0">
              <a:solidFill>
                <a:schemeClr val="bg1">
                  <a:alpha val="80000"/>
                </a:schemeClr>
              </a:solidFill>
              <a:latin typeface="Avenir Next LT Pro Light" panose="020B0304020202020204" pitchFamily="34" charset="0"/>
            </a:endParaRPr>
          </a:p>
        </p:txBody>
      </p:sp>
      <p:pic>
        <p:nvPicPr>
          <p:cNvPr id="3" name="Picture 2">
            <a:extLst>
              <a:ext uri="{FF2B5EF4-FFF2-40B4-BE49-F238E27FC236}">
                <a16:creationId xmlns:a16="http://schemas.microsoft.com/office/drawing/2014/main" id="{7538C185-A3D9-A13D-3EEE-826F0E4B6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56940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B35EE-2D7E-BD40-F29D-B26AA616C7D0}"/>
              </a:ext>
            </a:extLst>
          </p:cNvPr>
          <p:cNvSpPr>
            <a:spLocks noGrp="1"/>
          </p:cNvSpPr>
          <p:nvPr>
            <p:ph type="title"/>
          </p:nvPr>
        </p:nvSpPr>
        <p:spPr>
          <a:xfrm>
            <a:off x="7349562" y="447289"/>
            <a:ext cx="4368602" cy="1956841"/>
          </a:xfrm>
        </p:spPr>
        <p:txBody>
          <a:bodyPr anchor="b">
            <a:normAutofit/>
          </a:bodyPr>
          <a:lstStyle/>
          <a:p>
            <a:r>
              <a:rPr lang="en-US" sz="5400" dirty="0">
                <a:solidFill>
                  <a:schemeClr val="bg1"/>
                </a:solidFill>
                <a:latin typeface="Avenir Next LT Pro" panose="020B0504020202020204" pitchFamily="34" charset="0"/>
              </a:rPr>
              <a:t>Episodic Distress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C11717-BF9E-D640-D848-DC3F3092E5C9}"/>
              </a:ext>
            </a:extLst>
          </p:cNvPr>
          <p:cNvSpPr>
            <a:spLocks noGrp="1"/>
          </p:cNvSpPr>
          <p:nvPr>
            <p:ph idx="1"/>
          </p:nvPr>
        </p:nvSpPr>
        <p:spPr>
          <a:xfrm>
            <a:off x="7349562" y="2994819"/>
            <a:ext cx="4243589" cy="3320668"/>
          </a:xfrm>
        </p:spPr>
        <p:txBody>
          <a:bodyPr>
            <a:normAutofit/>
          </a:bodyPr>
          <a:lstStyle/>
          <a:p>
            <a:r>
              <a:rPr lang="en-US" sz="2200" dirty="0">
                <a:solidFill>
                  <a:schemeClr val="bg1"/>
                </a:solidFill>
                <a:latin typeface="Avenir Next LT Pro Light" panose="020B0304020202020204" pitchFamily="34" charset="0"/>
              </a:rPr>
              <a:t>Time limited</a:t>
            </a:r>
          </a:p>
          <a:p>
            <a:r>
              <a:rPr lang="en-US" sz="2200" dirty="0">
                <a:solidFill>
                  <a:schemeClr val="bg1"/>
                </a:solidFill>
                <a:latin typeface="Avenir Next LT Pro Light" panose="020B0304020202020204" pitchFamily="34" charset="0"/>
              </a:rPr>
              <a:t>Recover quickly afterward</a:t>
            </a:r>
          </a:p>
          <a:p>
            <a:r>
              <a:rPr lang="en-US" sz="2200" dirty="0">
                <a:solidFill>
                  <a:schemeClr val="bg1"/>
                </a:solidFill>
                <a:latin typeface="Avenir Next LT Pro Light" panose="020B0304020202020204" pitchFamily="34" charset="0"/>
              </a:rPr>
              <a:t>Able to plan for repeated episodic events</a:t>
            </a:r>
          </a:p>
          <a:p>
            <a:endParaRPr lang="en-US" sz="2200" dirty="0">
              <a:solidFill>
                <a:schemeClr val="bg1"/>
              </a:solidFill>
              <a:latin typeface="Avenir Next LT Pro Light" panose="020B0304020202020204" pitchFamily="34" charset="0"/>
            </a:endParaRPr>
          </a:p>
        </p:txBody>
      </p:sp>
      <p:pic>
        <p:nvPicPr>
          <p:cNvPr id="5" name="Picture 4" descr="A car on a wet road&#10;&#10;Description automatically generated with low confidence">
            <a:extLst>
              <a:ext uri="{FF2B5EF4-FFF2-40B4-BE49-F238E27FC236}">
                <a16:creationId xmlns:a16="http://schemas.microsoft.com/office/drawing/2014/main" id="{B49AAB40-0BE8-1DF8-AB34-334746966D7F}"/>
              </a:ext>
            </a:extLst>
          </p:cNvPr>
          <p:cNvPicPr>
            <a:picLocks noChangeAspect="1"/>
          </p:cNvPicPr>
          <p:nvPr/>
        </p:nvPicPr>
        <p:blipFill rotWithShape="1">
          <a:blip r:embed="rId2">
            <a:extLst>
              <a:ext uri="{28A0092B-C50C-407E-A947-70E740481C1C}">
                <a14:useLocalDpi xmlns:a14="http://schemas.microsoft.com/office/drawing/2010/main" val="0"/>
              </a:ext>
            </a:extLst>
          </a:blip>
          <a:srcRect l="2712" r="43124"/>
          <a:stretch/>
        </p:blipFill>
        <p:spPr>
          <a:xfrm flipH="1">
            <a:off x="0"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B34E1F70-36C8-FE7C-F570-BC657B4F2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404128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D0C40-D8BF-6DC0-A2A2-39BF1553B176}"/>
              </a:ext>
            </a:extLst>
          </p:cNvPr>
          <p:cNvSpPr>
            <a:spLocks noGrp="1"/>
          </p:cNvSpPr>
          <p:nvPr>
            <p:ph idx="1"/>
          </p:nvPr>
        </p:nvSpPr>
        <p:spPr>
          <a:xfrm>
            <a:off x="838200" y="3533519"/>
            <a:ext cx="10515600" cy="2691427"/>
          </a:xfrm>
        </p:spPr>
        <p:txBody>
          <a:bodyPr>
            <a:normAutofit fontScale="92500" lnSpcReduction="10000"/>
          </a:bodyPr>
          <a:lstStyle/>
          <a:p>
            <a:pPr marL="0" indent="0">
              <a:buNone/>
            </a:pPr>
            <a:r>
              <a:rPr lang="en-US" sz="4800" b="1" dirty="0">
                <a:solidFill>
                  <a:schemeClr val="bg1"/>
                </a:solidFill>
                <a:latin typeface="Avenir Next LT Pro" panose="020B0504020202020204" pitchFamily="34" charset="0"/>
              </a:rPr>
              <a:t>Objectives</a:t>
            </a:r>
          </a:p>
          <a:p>
            <a:pPr marL="0" indent="0" algn="ctr">
              <a:buNone/>
            </a:pPr>
            <a:endParaRPr lang="en-US" dirty="0">
              <a:solidFill>
                <a:schemeClr val="bg1"/>
              </a:solidFill>
              <a:latin typeface="Avenir Next LT Pro" panose="020B0504020202020204" pitchFamily="34" charset="0"/>
            </a:endParaRPr>
          </a:p>
          <a:p>
            <a:r>
              <a:rPr lang="en-US" sz="2400" dirty="0">
                <a:solidFill>
                  <a:schemeClr val="bg1"/>
                </a:solidFill>
                <a:latin typeface="Avenir Next LT Pro" panose="020B0504020202020204" pitchFamily="34" charset="0"/>
              </a:rPr>
              <a:t>Identify Challenges: Examine the common issues faced by LAP callers to better understand and address their needs. </a:t>
            </a:r>
          </a:p>
          <a:p>
            <a:r>
              <a:rPr lang="en-US" sz="2400" dirty="0">
                <a:solidFill>
                  <a:schemeClr val="bg1"/>
                </a:solidFill>
                <a:latin typeface="Avenir Next LT Pro" panose="020B0504020202020204" pitchFamily="34" charset="0"/>
              </a:rPr>
              <a:t>Explore Partnerships: Brainstorm strategies for collaboration with bar associations and other partners to strengthen our support systems for attorneys. </a:t>
            </a:r>
          </a:p>
          <a:p>
            <a:endParaRPr lang="en-US" dirty="0">
              <a:solidFill>
                <a:schemeClr val="bg1"/>
              </a:solidFill>
            </a:endParaRPr>
          </a:p>
        </p:txBody>
      </p:sp>
      <p:sp>
        <p:nvSpPr>
          <p:cNvPr id="4" name="Slide Number Placeholder 3">
            <a:extLst>
              <a:ext uri="{FF2B5EF4-FFF2-40B4-BE49-F238E27FC236}">
                <a16:creationId xmlns:a16="http://schemas.microsoft.com/office/drawing/2014/main" id="{8E4DC1CA-2B27-6A0F-3D53-0D3D5AFD4EA5}"/>
              </a:ext>
            </a:extLst>
          </p:cNvPr>
          <p:cNvSpPr>
            <a:spLocks noGrp="1"/>
          </p:cNvSpPr>
          <p:nvPr>
            <p:ph type="sldNum" sz="quarter" idx="12"/>
          </p:nvPr>
        </p:nvSpPr>
        <p:spPr/>
        <p:txBody>
          <a:bodyPr/>
          <a:lstStyle/>
          <a:p>
            <a:fld id="{70F98E88-53DF-4748-8F35-EE57AD41EDE1}" type="slidenum">
              <a:rPr lang="en-US" smtClean="0"/>
              <a:t>2</a:t>
            </a:fld>
            <a:endParaRPr lang="en-US"/>
          </a:p>
        </p:txBody>
      </p:sp>
      <p:cxnSp>
        <p:nvCxnSpPr>
          <p:cNvPr id="6" name="Straight Connector 5">
            <a:extLst>
              <a:ext uri="{FF2B5EF4-FFF2-40B4-BE49-F238E27FC236}">
                <a16:creationId xmlns:a16="http://schemas.microsoft.com/office/drawing/2014/main" id="{A99A4762-AA82-C942-9324-4CBA13D18ED9}"/>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sp>
        <p:nvSpPr>
          <p:cNvPr id="7" name="AutoShape 2" descr="Generated image">
            <a:extLst>
              <a:ext uri="{FF2B5EF4-FFF2-40B4-BE49-F238E27FC236}">
                <a16:creationId xmlns:a16="http://schemas.microsoft.com/office/drawing/2014/main" id="{32CC427C-01EA-EB24-20FF-C037A02B40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computer and books on a table&#10;&#10;AI-generated content may be incorrect.">
            <a:extLst>
              <a:ext uri="{FF2B5EF4-FFF2-40B4-BE49-F238E27FC236}">
                <a16:creationId xmlns:a16="http://schemas.microsoft.com/office/drawing/2014/main" id="{B23F0F5E-2D80-4B46-AC98-D005E540F914}"/>
              </a:ext>
            </a:extLst>
          </p:cNvPr>
          <p:cNvPicPr>
            <a:picLocks noChangeAspect="1"/>
          </p:cNvPicPr>
          <p:nvPr/>
        </p:nvPicPr>
        <p:blipFill>
          <a:blip r:embed="rId3">
            <a:extLst>
              <a:ext uri="{28A0092B-C50C-407E-A947-70E740481C1C}">
                <a14:useLocalDpi xmlns:a14="http://schemas.microsoft.com/office/drawing/2010/main" val="0"/>
              </a:ext>
            </a:extLst>
          </a:blip>
          <a:srcRect t="48320" b="11368"/>
          <a:stretch>
            <a:fillRect/>
          </a:stretch>
        </p:blipFill>
        <p:spPr>
          <a:xfrm>
            <a:off x="0" y="0"/>
            <a:ext cx="12192000" cy="3276597"/>
          </a:xfrm>
          <a:prstGeom prst="rect">
            <a:avLst/>
          </a:prstGeom>
        </p:spPr>
      </p:pic>
    </p:spTree>
    <p:extLst>
      <p:ext uri="{BB962C8B-B14F-4D97-AF65-F5344CB8AC3E}">
        <p14:creationId xmlns:p14="http://schemas.microsoft.com/office/powerpoint/2010/main" val="24279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ar parked in a desert">
            <a:extLst>
              <a:ext uri="{FF2B5EF4-FFF2-40B4-BE49-F238E27FC236}">
                <a16:creationId xmlns:a16="http://schemas.microsoft.com/office/drawing/2014/main" id="{91DD71BD-B692-918E-395D-C3A6209F6080}"/>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a:xfrm>
            <a:off x="0" y="10"/>
            <a:ext cx="9669642" cy="6857990"/>
          </a:xfrm>
          <a:prstGeom prst="rect">
            <a:avLst/>
          </a:prstGeom>
        </p:spPr>
      </p:pic>
      <p:sp>
        <p:nvSpPr>
          <p:cNvPr id="32" name="Rectangle 28" hidden="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BE5CA56-8733-EFA0-ED98-A945CFE67AB2}"/>
              </a:ext>
            </a:extLst>
          </p:cNvPr>
          <p:cNvSpPr/>
          <p:nvPr/>
        </p:nvSpPr>
        <p:spPr>
          <a:xfrm>
            <a:off x="4064000" y="0"/>
            <a:ext cx="8124951" cy="6858000"/>
          </a:xfrm>
          <a:prstGeom prst="rect">
            <a:avLst/>
          </a:prstGeom>
          <a:gradFill flip="none" rotWithShape="1">
            <a:gsLst>
              <a:gs pos="100000">
                <a:schemeClr val="accent3">
                  <a:hueOff val="0"/>
                  <a:satOff val="0"/>
                  <a:lumOff val="0"/>
                  <a:satMod val="110000"/>
                  <a:lumMod val="100000"/>
                  <a:shade val="100000"/>
                  <a:alpha val="0"/>
                </a:schemeClr>
              </a:gs>
              <a:gs pos="36000">
                <a:srgbClr val="10486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E48D1A-D06A-58C3-C6F6-29714B4B0FC7}"/>
              </a:ext>
            </a:extLst>
          </p:cNvPr>
          <p:cNvSpPr>
            <a:spLocks noGrp="1"/>
          </p:cNvSpPr>
          <p:nvPr>
            <p:ph type="title"/>
          </p:nvPr>
        </p:nvSpPr>
        <p:spPr>
          <a:xfrm>
            <a:off x="8252970" y="365125"/>
            <a:ext cx="3822189" cy="1899912"/>
          </a:xfrm>
        </p:spPr>
        <p:txBody>
          <a:bodyPr>
            <a:normAutofit/>
          </a:bodyPr>
          <a:lstStyle/>
          <a:p>
            <a:r>
              <a:rPr lang="en-US" sz="4000" dirty="0">
                <a:solidFill>
                  <a:schemeClr val="bg1"/>
                </a:solidFill>
                <a:latin typeface="Avenir Next LT Pro" panose="020B0504020202020204" pitchFamily="34" charset="0"/>
              </a:rPr>
              <a:t>Chronic Distress</a:t>
            </a:r>
          </a:p>
        </p:txBody>
      </p:sp>
      <p:sp>
        <p:nvSpPr>
          <p:cNvPr id="3" name="Content Placeholder 2">
            <a:extLst>
              <a:ext uri="{FF2B5EF4-FFF2-40B4-BE49-F238E27FC236}">
                <a16:creationId xmlns:a16="http://schemas.microsoft.com/office/drawing/2014/main" id="{B960D5D4-0524-3EE9-F4BA-4E78B777F319}"/>
              </a:ext>
            </a:extLst>
          </p:cNvPr>
          <p:cNvSpPr>
            <a:spLocks noGrp="1"/>
          </p:cNvSpPr>
          <p:nvPr>
            <p:ph idx="1"/>
          </p:nvPr>
        </p:nvSpPr>
        <p:spPr>
          <a:xfrm>
            <a:off x="8252970" y="2434201"/>
            <a:ext cx="3822189" cy="3742762"/>
          </a:xfrm>
        </p:spPr>
        <p:txBody>
          <a:bodyPr>
            <a:normAutofit/>
          </a:bodyPr>
          <a:lstStyle/>
          <a:p>
            <a:r>
              <a:rPr lang="en-US" sz="2000" dirty="0">
                <a:solidFill>
                  <a:schemeClr val="bg1"/>
                </a:solidFill>
                <a:latin typeface="Avenir Next LT Pro Light" panose="020B0304020202020204" pitchFamily="34" charset="0"/>
              </a:rPr>
              <a:t>Repeated distress</a:t>
            </a:r>
          </a:p>
          <a:p>
            <a:r>
              <a:rPr lang="en-US" sz="2000" dirty="0">
                <a:solidFill>
                  <a:schemeClr val="bg1"/>
                </a:solidFill>
                <a:latin typeface="Avenir Next LT Pro Light" panose="020B0304020202020204" pitchFamily="34" charset="0"/>
              </a:rPr>
              <a:t>Takes an ongoing toll</a:t>
            </a:r>
          </a:p>
          <a:p>
            <a:r>
              <a:rPr lang="en-US" sz="2000" dirty="0">
                <a:solidFill>
                  <a:schemeClr val="bg1"/>
                </a:solidFill>
                <a:latin typeface="Avenir Next LT Pro Light" panose="020B0304020202020204" pitchFamily="34" charset="0"/>
              </a:rPr>
              <a:t>Wears you down over time</a:t>
            </a:r>
          </a:p>
          <a:p>
            <a:endParaRPr lang="en-US" sz="2000" dirty="0">
              <a:solidFill>
                <a:schemeClr val="bg1"/>
              </a:solidFill>
              <a:latin typeface="Avenir Next LT Pro Light" panose="020B0304020202020204" pitchFamily="34" charset="0"/>
            </a:endParaRPr>
          </a:p>
        </p:txBody>
      </p:sp>
      <p:pic>
        <p:nvPicPr>
          <p:cNvPr id="4" name="Picture 3">
            <a:extLst>
              <a:ext uri="{FF2B5EF4-FFF2-40B4-BE49-F238E27FC236}">
                <a16:creationId xmlns:a16="http://schemas.microsoft.com/office/drawing/2014/main" id="{111C66ED-ED96-FDB6-5DBA-B2F8665C4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698075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ere is the Best Option for You and Your Junk Car | Cash for Cars in  Indianapolis">
            <a:extLst>
              <a:ext uri="{FF2B5EF4-FFF2-40B4-BE49-F238E27FC236}">
                <a16:creationId xmlns:a16="http://schemas.microsoft.com/office/drawing/2014/main" id="{D77C4003-13F7-821C-02B6-ACB728A6A2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61" r="5039" b="-1"/>
          <a:stretch/>
        </p:blipFill>
        <p:spPr bwMode="auto">
          <a:xfrm>
            <a:off x="20" y="431"/>
            <a:ext cx="12191980" cy="6857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4D0C00D-25FB-09A0-B08C-3CCBA1F67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
        <p:nvSpPr>
          <p:cNvPr id="5" name="Rectangle 4">
            <a:extLst>
              <a:ext uri="{FF2B5EF4-FFF2-40B4-BE49-F238E27FC236}">
                <a16:creationId xmlns:a16="http://schemas.microsoft.com/office/drawing/2014/main" id="{97768073-D759-E6DE-6221-25921B40488A}"/>
              </a:ext>
            </a:extLst>
          </p:cNvPr>
          <p:cNvSpPr/>
          <p:nvPr/>
        </p:nvSpPr>
        <p:spPr>
          <a:xfrm>
            <a:off x="5559012" y="-7943"/>
            <a:ext cx="6632968" cy="6873885"/>
          </a:xfrm>
          <a:prstGeom prst="rect">
            <a:avLst/>
          </a:prstGeom>
          <a:gradFill flip="none" rotWithShape="1">
            <a:gsLst>
              <a:gs pos="100000">
                <a:schemeClr val="accent3">
                  <a:hueOff val="0"/>
                  <a:satOff val="0"/>
                  <a:lumOff val="0"/>
                  <a:satMod val="110000"/>
                  <a:lumMod val="100000"/>
                  <a:shade val="100000"/>
                  <a:alpha val="0"/>
                </a:schemeClr>
              </a:gs>
              <a:gs pos="47000">
                <a:srgbClr val="10486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D1EDC75-402E-5E33-6DEC-800100E25CE4}"/>
              </a:ext>
            </a:extLst>
          </p:cNvPr>
          <p:cNvSpPr txBox="1">
            <a:spLocks/>
          </p:cNvSpPr>
          <p:nvPr/>
        </p:nvSpPr>
        <p:spPr>
          <a:xfrm>
            <a:off x="8252970" y="36512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venir Next LT Pro" panose="020B0504020202020204" pitchFamily="34" charset="0"/>
              </a:rPr>
              <a:t>Burnout</a:t>
            </a:r>
          </a:p>
        </p:txBody>
      </p:sp>
      <p:sp>
        <p:nvSpPr>
          <p:cNvPr id="8" name="Content Placeholder 2">
            <a:extLst>
              <a:ext uri="{FF2B5EF4-FFF2-40B4-BE49-F238E27FC236}">
                <a16:creationId xmlns:a16="http://schemas.microsoft.com/office/drawing/2014/main" id="{3E289070-1FDD-C2F2-7BA8-21558DC0AE68}"/>
              </a:ext>
            </a:extLst>
          </p:cNvPr>
          <p:cNvSpPr txBox="1">
            <a:spLocks/>
          </p:cNvSpPr>
          <p:nvPr/>
        </p:nvSpPr>
        <p:spPr>
          <a:xfrm>
            <a:off x="8252970" y="2434201"/>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Avenir Next LT Pro Light" panose="020B0304020202020204" pitchFamily="34" charset="0"/>
              </a:rPr>
              <a:t>Out of gas, flat tires</a:t>
            </a:r>
          </a:p>
          <a:p>
            <a:r>
              <a:rPr lang="en-US" sz="2000" dirty="0">
                <a:solidFill>
                  <a:schemeClr val="bg1"/>
                </a:solidFill>
                <a:latin typeface="Avenir Next LT Pro Light" panose="020B0304020202020204" pitchFamily="34" charset="0"/>
              </a:rPr>
              <a:t>Loss of meaning</a:t>
            </a:r>
          </a:p>
          <a:p>
            <a:r>
              <a:rPr lang="en-US" sz="2000" dirty="0">
                <a:solidFill>
                  <a:schemeClr val="bg1"/>
                </a:solidFill>
                <a:latin typeface="Avenir Next LT Pro Light" panose="020B0304020202020204" pitchFamily="34" charset="0"/>
              </a:rPr>
              <a:t>Overwhelming exhaustion</a:t>
            </a:r>
          </a:p>
          <a:p>
            <a:r>
              <a:rPr lang="en-US" sz="2000" dirty="0">
                <a:solidFill>
                  <a:schemeClr val="bg1"/>
                </a:solidFill>
                <a:latin typeface="Avenir Next LT Pro Light" panose="020B0304020202020204" pitchFamily="34" charset="0"/>
              </a:rPr>
              <a:t>Cynicism or detachment from the job</a:t>
            </a:r>
          </a:p>
          <a:p>
            <a:r>
              <a:rPr lang="en-US" sz="2000" dirty="0">
                <a:solidFill>
                  <a:schemeClr val="bg1"/>
                </a:solidFill>
                <a:latin typeface="Avenir Next LT Pro Light" panose="020B0304020202020204" pitchFamily="34" charset="0"/>
              </a:rPr>
              <a:t>Feeling a lack of efficacy, being unproductive</a:t>
            </a:r>
          </a:p>
          <a:p>
            <a:r>
              <a:rPr lang="en-US" sz="2000" dirty="0">
                <a:solidFill>
                  <a:schemeClr val="bg1"/>
                </a:solidFill>
                <a:latin typeface="Avenir Next LT Pro Light" panose="020B0304020202020204" pitchFamily="34" charset="0"/>
              </a:rPr>
              <a:t>The feeling stays with you</a:t>
            </a:r>
          </a:p>
          <a:p>
            <a:endParaRPr lang="en-US" sz="2000" dirty="0">
              <a:solidFill>
                <a:schemeClr val="bg1"/>
              </a:solidFill>
              <a:latin typeface="Avenir Next LT Pro Light" panose="020B0304020202020204" pitchFamily="34" charset="0"/>
            </a:endParaRPr>
          </a:p>
        </p:txBody>
      </p:sp>
    </p:spTree>
    <p:extLst>
      <p:ext uri="{BB962C8B-B14F-4D97-AF65-F5344CB8AC3E}">
        <p14:creationId xmlns:p14="http://schemas.microsoft.com/office/powerpoint/2010/main" val="2928951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88E04-1009-1BD7-843C-40B16BEBF589}"/>
              </a:ext>
            </a:extLst>
          </p:cNvPr>
          <p:cNvSpPr txBox="1"/>
          <p:nvPr/>
        </p:nvSpPr>
        <p:spPr>
          <a:xfrm>
            <a:off x="1492898" y="2771220"/>
            <a:ext cx="10369448" cy="3656386"/>
          </a:xfrm>
          <a:prstGeom prst="rect">
            <a:avLst/>
          </a:prstGeom>
          <a:noFill/>
        </p:spPr>
        <p:txBody>
          <a:bodyPr wrap="square" lIns="91440" tIns="45720" rIns="91440" bIns="45720" anchor="t">
            <a:spAutoFit/>
          </a:bodyPr>
          <a:lstStyle/>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Primary Disease </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Progressive </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Fatal</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Treatable</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Relapse is common</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Genetics play a part</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a:p>
            <a:pPr marL="0" marR="0" lvl="0" indent="-228600" algn="r" defTabSz="914400" rtl="0" eaLnBrk="1" fontAlgn="auto" latinLnBrk="0" hangingPunct="1">
              <a:lnSpc>
                <a:spcPct val="90000"/>
              </a:lnSpc>
              <a:spcBef>
                <a:spcPct val="0"/>
              </a:spcBef>
              <a:spcAft>
                <a:spcPts val="600"/>
              </a:spcAft>
              <a:buClrTx/>
              <a:buSzTx/>
              <a:buFontTx/>
              <a:buNone/>
              <a:tabLst/>
              <a:defRPr/>
            </a:pPr>
            <a:r>
              <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Denial is a hallmark of the disease</a:t>
            </a:r>
            <a:endParaRPr kumimoji="0" lang="en-US" altLang="en-US" sz="32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cs typeface="Calibri"/>
            </a:endParaRPr>
          </a:p>
        </p:txBody>
      </p:sp>
      <p:sp>
        <p:nvSpPr>
          <p:cNvPr id="5" name="TextBox 4">
            <a:extLst>
              <a:ext uri="{FF2B5EF4-FFF2-40B4-BE49-F238E27FC236}">
                <a16:creationId xmlns:a16="http://schemas.microsoft.com/office/drawing/2014/main" id="{CC24397B-47A9-AEFE-6085-45BCF8CA6DC8}"/>
              </a:ext>
            </a:extLst>
          </p:cNvPr>
          <p:cNvSpPr txBox="1"/>
          <p:nvPr/>
        </p:nvSpPr>
        <p:spPr>
          <a:xfrm>
            <a:off x="3033656" y="409110"/>
            <a:ext cx="8828690" cy="1938992"/>
          </a:xfrm>
          <a:prstGeom prst="rect">
            <a:avLst/>
          </a:prstGeom>
          <a:noFill/>
        </p:spPr>
        <p:txBody>
          <a:bodyPr wrap="square">
            <a:spAutoFit/>
          </a:bodyPr>
          <a:lstStyle/>
          <a:p>
            <a:pPr marL="3429000" marR="0" lvl="8" indent="0" algn="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E97132"/>
                </a:solidFill>
                <a:effectLst/>
                <a:uLnTx/>
                <a:uFillTx/>
                <a:latin typeface="Avenir Next LT Pro" panose="020B0504020202020204" pitchFamily="34" charset="0"/>
                <a:cs typeface="Arial" panose="020B0604020202020204" pitchFamily="34" charset="0"/>
              </a:rPr>
              <a:t>What is Substance Use Disorder or SUD?</a:t>
            </a:r>
          </a:p>
        </p:txBody>
      </p:sp>
      <p:pic>
        <p:nvPicPr>
          <p:cNvPr id="2" name="Picture 1">
            <a:extLst>
              <a:ext uri="{FF2B5EF4-FFF2-40B4-BE49-F238E27FC236}">
                <a16:creationId xmlns:a16="http://schemas.microsoft.com/office/drawing/2014/main" id="{2256EB7E-66DD-BE37-9157-8DAD098ED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pic>
        <p:nvPicPr>
          <p:cNvPr id="4" name="Picture 2" descr="Lawyers Concerned For Lawyers | LCL CT">
            <a:extLst>
              <a:ext uri="{FF2B5EF4-FFF2-40B4-BE49-F238E27FC236}">
                <a16:creationId xmlns:a16="http://schemas.microsoft.com/office/drawing/2014/main" id="{92B86B10-9DC0-4C98-E30E-A691B579A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54" y="40911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4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3207174" y="527588"/>
            <a:ext cx="8348648" cy="5802823"/>
          </a:xfrm>
        </p:spPr>
        <p:txBody>
          <a:bodyPr>
            <a:normAutofit fontScale="77500" lnSpcReduction="20000"/>
          </a:bodyPr>
          <a:lstStyle/>
          <a:p>
            <a:pPr algn="r">
              <a:lnSpc>
                <a:spcPct val="90000"/>
              </a:lnSpc>
              <a:buFontTx/>
              <a:buNone/>
            </a:pPr>
            <a:endParaRPr lang="en-US" altLang="en-US" sz="1100" b="1" dirty="0">
              <a:latin typeface="Avenir Next LT Pro Light" panose="020B0304020202020204" pitchFamily="34" charset="0"/>
            </a:endParaRPr>
          </a:p>
          <a:p>
            <a:pPr algn="r">
              <a:lnSpc>
                <a:spcPct val="90000"/>
              </a:lnSpc>
              <a:buFontTx/>
              <a:buNone/>
            </a:pPr>
            <a:r>
              <a:rPr lang="en-US" altLang="en-US" sz="3100" b="1" dirty="0">
                <a:solidFill>
                  <a:schemeClr val="bg2"/>
                </a:solidFill>
                <a:latin typeface="Avenir Next LT Pro" panose="020B0504020202020204" pitchFamily="34" charset="0"/>
              </a:rPr>
              <a:t>2016 Hazelden/ABA Study re: Substance Use and Mental Health in Attorneys</a:t>
            </a:r>
          </a:p>
          <a:p>
            <a:pPr algn="r">
              <a:lnSpc>
                <a:spcPct val="90000"/>
              </a:lnSpc>
              <a:buFontTx/>
              <a:buNone/>
            </a:pPr>
            <a:endParaRPr lang="en-US" altLang="en-US" b="1" dirty="0">
              <a:solidFill>
                <a:schemeClr val="bg2"/>
              </a:solidFill>
              <a:latin typeface="Avenir Next LT Pro" panose="020B0504020202020204" pitchFamily="34" charset="0"/>
            </a:endParaRPr>
          </a:p>
          <a:p>
            <a:pPr algn="r">
              <a:lnSpc>
                <a:spcPct val="90000"/>
              </a:lnSpc>
              <a:buFontTx/>
              <a:buNone/>
            </a:pPr>
            <a:r>
              <a:rPr lang="en-US" altLang="en-US" sz="2600" b="1" i="1" dirty="0">
                <a:solidFill>
                  <a:srgbClr val="FFC000"/>
                </a:solidFill>
                <a:latin typeface="Avenir Next LT Pro Light" panose="020B0304020202020204" pitchFamily="34" charset="0"/>
              </a:rPr>
              <a:t>Survey of 19,000 U.S. practicing attorneys</a:t>
            </a:r>
            <a:r>
              <a:rPr lang="en-US" altLang="en-US" sz="2600" b="1" i="1" dirty="0">
                <a:solidFill>
                  <a:srgbClr val="FFC000"/>
                </a:solidFill>
                <a:latin typeface="Avenir Next LT Pro Light" panose="020B0304020202020204" pitchFamily="34" charset="0"/>
                <a:cs typeface="Arial" panose="020B0604020202020204" pitchFamily="34" charset="0"/>
              </a:rPr>
              <a:t>~</a:t>
            </a:r>
            <a:endParaRPr lang="en-US" altLang="en-US" sz="2600" b="1" i="1" dirty="0">
              <a:solidFill>
                <a:srgbClr val="FFC000"/>
              </a:solidFill>
              <a:latin typeface="Avenir Next LT Pro Light" panose="020B0304020202020204" pitchFamily="34" charset="0"/>
            </a:endParaRPr>
          </a:p>
          <a:p>
            <a:pPr algn="r">
              <a:lnSpc>
                <a:spcPct val="90000"/>
              </a:lnSpc>
              <a:buFontTx/>
              <a:buNone/>
            </a:pPr>
            <a:endParaRPr lang="en-US" altLang="en-US" b="1" dirty="0">
              <a:latin typeface="Avenir Next LT Pro Light" panose="020B0304020202020204" pitchFamily="34" charset="0"/>
            </a:endParaRPr>
          </a:p>
          <a:p>
            <a:pPr algn="r">
              <a:lnSpc>
                <a:spcPct val="90000"/>
              </a:lnSpc>
            </a:pPr>
            <a:r>
              <a:rPr lang="en-US" altLang="en-US" b="1" dirty="0">
                <a:solidFill>
                  <a:schemeClr val="accent2">
                    <a:lumMod val="20000"/>
                    <a:lumOff val="80000"/>
                  </a:schemeClr>
                </a:solidFill>
                <a:latin typeface="Avenir Next LT Pro Light" panose="020B0304020202020204" pitchFamily="34" charset="0"/>
              </a:rPr>
              <a:t>20.6%   Reported Problem Drinking</a:t>
            </a:r>
          </a:p>
          <a:p>
            <a:pPr algn="r">
              <a:lnSpc>
                <a:spcPct val="90000"/>
              </a:lnSpc>
              <a:buFontTx/>
              <a:buNone/>
            </a:pPr>
            <a:r>
              <a:rPr lang="en-US" altLang="en-US" b="1" dirty="0">
                <a:solidFill>
                  <a:schemeClr val="accent2">
                    <a:lumMod val="20000"/>
                    <a:lumOff val="80000"/>
                  </a:schemeClr>
                </a:solidFill>
                <a:latin typeface="Avenir Next LT Pro Light" panose="020B0304020202020204" pitchFamily="34" charset="0"/>
              </a:rPr>
              <a:t>     (approx. 1 in 5) </a:t>
            </a:r>
          </a:p>
          <a:p>
            <a:pPr algn="r">
              <a:lnSpc>
                <a:spcPct val="90000"/>
              </a:lnSpc>
            </a:pPr>
            <a:r>
              <a:rPr lang="en-US" altLang="en-US" b="1" dirty="0">
                <a:solidFill>
                  <a:schemeClr val="accent2">
                    <a:lumMod val="20000"/>
                    <a:lumOff val="80000"/>
                  </a:schemeClr>
                </a:solidFill>
                <a:latin typeface="Avenir Next LT Pro Light" panose="020B0304020202020204" pitchFamily="34" charset="0"/>
              </a:rPr>
              <a:t>47.7% Problem developed in 1</a:t>
            </a:r>
            <a:r>
              <a:rPr lang="en-US" altLang="en-US" b="1" baseline="30000" dirty="0">
                <a:solidFill>
                  <a:schemeClr val="accent2">
                    <a:lumMod val="20000"/>
                    <a:lumOff val="80000"/>
                  </a:schemeClr>
                </a:solidFill>
                <a:latin typeface="Avenir Next LT Pro Light" panose="020B0304020202020204" pitchFamily="34" charset="0"/>
              </a:rPr>
              <a:t>st</a:t>
            </a:r>
            <a:r>
              <a:rPr lang="en-US" altLang="en-US" b="1" dirty="0">
                <a:solidFill>
                  <a:schemeClr val="accent2">
                    <a:lumMod val="20000"/>
                    <a:lumOff val="80000"/>
                  </a:schemeClr>
                </a:solidFill>
                <a:latin typeface="Avenir Next LT Pro Light" panose="020B0304020202020204" pitchFamily="34" charset="0"/>
              </a:rPr>
              <a:t> 15 yrs. of practice </a:t>
            </a:r>
          </a:p>
          <a:p>
            <a:pPr algn="r">
              <a:lnSpc>
                <a:spcPct val="90000"/>
              </a:lnSpc>
            </a:pPr>
            <a:r>
              <a:rPr lang="en-US" altLang="en-US" b="1" dirty="0">
                <a:solidFill>
                  <a:schemeClr val="accent2">
                    <a:lumMod val="20000"/>
                    <a:lumOff val="80000"/>
                  </a:schemeClr>
                </a:solidFill>
                <a:latin typeface="Avenir Next LT Pro Light" panose="020B0304020202020204" pitchFamily="34" charset="0"/>
              </a:rPr>
              <a:t>28% Reported suffering from depression </a:t>
            </a:r>
          </a:p>
          <a:p>
            <a:pPr algn="r">
              <a:lnSpc>
                <a:spcPct val="90000"/>
              </a:lnSpc>
            </a:pPr>
            <a:r>
              <a:rPr lang="en-US" altLang="en-US" b="1" dirty="0">
                <a:solidFill>
                  <a:schemeClr val="accent2">
                    <a:lumMod val="20000"/>
                    <a:lumOff val="80000"/>
                  </a:schemeClr>
                </a:solidFill>
                <a:latin typeface="Avenir Next LT Pro Light" panose="020B0304020202020204" pitchFamily="34" charset="0"/>
              </a:rPr>
              <a:t>19% Reported suffering from anxiety </a:t>
            </a:r>
          </a:p>
          <a:p>
            <a:pPr algn="r">
              <a:lnSpc>
                <a:spcPct val="90000"/>
              </a:lnSpc>
            </a:pPr>
            <a:r>
              <a:rPr lang="en-US" altLang="en-US" b="1" dirty="0">
                <a:solidFill>
                  <a:schemeClr val="accent2">
                    <a:lumMod val="20000"/>
                    <a:lumOff val="80000"/>
                  </a:schemeClr>
                </a:solidFill>
                <a:latin typeface="Avenir Next LT Pro Light" panose="020B0304020202020204" pitchFamily="34" charset="0"/>
              </a:rPr>
              <a:t>11.5% Reported suicidal thoughts </a:t>
            </a:r>
          </a:p>
          <a:p>
            <a:pPr algn="r">
              <a:lnSpc>
                <a:spcPct val="90000"/>
              </a:lnSpc>
            </a:pPr>
            <a:r>
              <a:rPr lang="en-US" altLang="en-US" b="1" dirty="0">
                <a:solidFill>
                  <a:schemeClr val="accent2">
                    <a:lumMod val="20000"/>
                    <a:lumOff val="80000"/>
                  </a:schemeClr>
                </a:solidFill>
                <a:latin typeface="Avenir Next LT Pro Light" panose="020B0304020202020204" pitchFamily="34" charset="0"/>
              </a:rPr>
              <a:t>0.7 Reported suicidal attempt</a:t>
            </a:r>
          </a:p>
          <a:p>
            <a:pPr algn="r">
              <a:lnSpc>
                <a:spcPct val="90000"/>
              </a:lnSpc>
              <a:buFontTx/>
              <a:buNone/>
            </a:pPr>
            <a:endParaRPr lang="en-US" altLang="en-US" b="1" dirty="0">
              <a:latin typeface="Avenir Next LT Pro Light" panose="020B0304020202020204" pitchFamily="34" charset="0"/>
            </a:endParaRPr>
          </a:p>
          <a:p>
            <a:pPr algn="r">
              <a:lnSpc>
                <a:spcPct val="90000"/>
              </a:lnSpc>
              <a:buFontTx/>
              <a:buNone/>
            </a:pPr>
            <a:r>
              <a:rPr lang="en-US" altLang="en-US" sz="3800" b="1" u="sng" dirty="0">
                <a:solidFill>
                  <a:srgbClr val="FFFF00"/>
                </a:solidFill>
                <a:latin typeface="Avenir Next LT Pro Light" panose="020B0304020202020204" pitchFamily="34" charset="0"/>
              </a:rPr>
              <a:t>63% Reported never seeking help</a:t>
            </a:r>
          </a:p>
          <a:p>
            <a:pPr algn="r">
              <a:lnSpc>
                <a:spcPct val="90000"/>
              </a:lnSpc>
              <a:buFontTx/>
              <a:buNone/>
            </a:pPr>
            <a:r>
              <a:rPr lang="en-US" altLang="en-US" b="1" dirty="0">
                <a:solidFill>
                  <a:srgbClr val="FF0000"/>
                </a:solidFill>
                <a:latin typeface="Avenir Next LT Pro Light" panose="020B0304020202020204" pitchFamily="34" charset="0"/>
              </a:rPr>
              <a:t> </a:t>
            </a:r>
            <a:r>
              <a:rPr lang="en-US" altLang="en-US" sz="900" b="1" i="1" dirty="0">
                <a:solidFill>
                  <a:schemeClr val="accent4">
                    <a:lumMod val="60000"/>
                    <a:lumOff val="40000"/>
                  </a:schemeClr>
                </a:solidFill>
                <a:latin typeface="Avenir Next LT Pro Light" panose="020B0304020202020204" pitchFamily="34" charset="0"/>
              </a:rPr>
              <a:t>Krill, et al/JAMA, Vol 10, No. 1, Jan/Feb 2016</a:t>
            </a:r>
          </a:p>
          <a:p>
            <a:pPr algn="r">
              <a:lnSpc>
                <a:spcPct val="90000"/>
              </a:lnSpc>
              <a:buFontTx/>
              <a:buNone/>
            </a:pPr>
            <a:endParaRPr lang="en-US" altLang="en-US" sz="900" b="1" i="1" dirty="0">
              <a:solidFill>
                <a:schemeClr val="accent4">
                  <a:lumMod val="60000"/>
                  <a:lumOff val="40000"/>
                </a:schemeClr>
              </a:solidFill>
              <a:latin typeface="Avenir Next LT Pro Light" panose="020B0304020202020204" pitchFamily="34" charset="0"/>
            </a:endParaRPr>
          </a:p>
          <a:p>
            <a:pPr algn="r">
              <a:lnSpc>
                <a:spcPct val="90000"/>
              </a:lnSpc>
              <a:buFontTx/>
              <a:buNone/>
            </a:pPr>
            <a:endParaRPr lang="en-US" altLang="en-US" sz="1100" b="1" dirty="0">
              <a:latin typeface="Avenir Next LT Pro Light" panose="020B0304020202020204" pitchFamily="34" charset="0"/>
            </a:endParaRPr>
          </a:p>
          <a:p>
            <a:pPr algn="r">
              <a:lnSpc>
                <a:spcPct val="90000"/>
              </a:lnSpc>
              <a:buFontTx/>
              <a:buNone/>
            </a:pPr>
            <a:endParaRPr lang="en-US" altLang="en-US" sz="1100" b="1" dirty="0">
              <a:latin typeface="Avenir Next LT Pro Light" panose="020B0304020202020204" pitchFamily="34" charset="0"/>
            </a:endParaRPr>
          </a:p>
          <a:p>
            <a:pPr algn="r">
              <a:lnSpc>
                <a:spcPct val="90000"/>
              </a:lnSpc>
              <a:buFontTx/>
              <a:buNone/>
            </a:pPr>
            <a:endParaRPr lang="en-US" altLang="en-US" sz="1100" b="1" dirty="0">
              <a:latin typeface="Avenir Next LT Pro Light" panose="020B0304020202020204" pitchFamily="34" charset="0"/>
            </a:endParaRPr>
          </a:p>
        </p:txBody>
      </p:sp>
      <p:pic>
        <p:nvPicPr>
          <p:cNvPr id="2" name="Picture 1">
            <a:extLst>
              <a:ext uri="{FF2B5EF4-FFF2-40B4-BE49-F238E27FC236}">
                <a16:creationId xmlns:a16="http://schemas.microsoft.com/office/drawing/2014/main" id="{24F36E78-4157-DA87-FDE5-896D1AEA3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75750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35CB84D-47B7-4DB3-8B40-23DF9BF846A6}"/>
              </a:ext>
            </a:extLst>
          </p:cNvPr>
          <p:cNvSpPr>
            <a:spLocks noGrp="1" noChangeArrowheads="1"/>
          </p:cNvSpPr>
          <p:nvPr>
            <p:ph idx="1"/>
          </p:nvPr>
        </p:nvSpPr>
        <p:spPr>
          <a:xfrm>
            <a:off x="2049885" y="840671"/>
            <a:ext cx="9741106" cy="5176658"/>
          </a:xfrm>
        </p:spPr>
        <p:txBody>
          <a:bodyPr>
            <a:normAutofit/>
          </a:bodyPr>
          <a:lstStyle/>
          <a:p>
            <a:pPr algn="r">
              <a:buFontTx/>
              <a:buNone/>
            </a:pPr>
            <a:r>
              <a:rPr lang="en-US" altLang="en-US" sz="2000" b="1" dirty="0">
                <a:latin typeface="Avenir Next LT Pro" panose="020B0504020202020204" pitchFamily="34" charset="0"/>
              </a:rPr>
              <a:t>   </a:t>
            </a:r>
            <a:r>
              <a:rPr lang="en-US" altLang="en-US" sz="2400" b="1" dirty="0">
                <a:solidFill>
                  <a:schemeClr val="accent2"/>
                </a:solidFill>
                <a:latin typeface="Avenir Next LT Pro" panose="020B0504020202020204" pitchFamily="34" charset="0"/>
              </a:rPr>
              <a:t>Alcohol misuse 2X as likely among lawyers as among general population</a:t>
            </a:r>
          </a:p>
          <a:p>
            <a:pPr algn="r">
              <a:buFontTx/>
              <a:buNone/>
            </a:pPr>
            <a:endParaRPr lang="en-US" altLang="en-US" sz="2000" b="1" dirty="0">
              <a:latin typeface="Avenir Next LT Pro Light" panose="020B0304020202020204" pitchFamily="34" charset="0"/>
            </a:endParaRPr>
          </a:p>
          <a:p>
            <a:pPr algn="r">
              <a:buFontTx/>
              <a:buNone/>
            </a:pPr>
            <a:endParaRPr lang="en-US" altLang="en-US" sz="2000" b="1" dirty="0">
              <a:latin typeface="Avenir Next LT Pro Light" panose="020B0304020202020204" pitchFamily="34" charset="0"/>
            </a:endParaRPr>
          </a:p>
          <a:p>
            <a:pPr algn="r">
              <a:buFontTx/>
              <a:buNone/>
            </a:pPr>
            <a:r>
              <a:rPr lang="en-US" altLang="en-US" sz="2400" b="1" dirty="0">
                <a:solidFill>
                  <a:schemeClr val="accent2">
                    <a:lumMod val="20000"/>
                    <a:lumOff val="80000"/>
                  </a:schemeClr>
                </a:solidFill>
                <a:latin typeface="Avenir Next LT Pro Light" panose="020B0304020202020204" pitchFamily="34" charset="0"/>
              </a:rPr>
              <a:t>10% of adults in US have a substance use disorder.</a:t>
            </a:r>
          </a:p>
          <a:p>
            <a:pPr algn="r">
              <a:buFontTx/>
              <a:buNone/>
            </a:pPr>
            <a:r>
              <a:rPr lang="en-US" altLang="en-US" sz="2400" b="1" dirty="0">
                <a:solidFill>
                  <a:schemeClr val="accent4"/>
                </a:solidFill>
                <a:latin typeface="Avenir Next LT Pro Light" panose="020B0304020202020204" pitchFamily="34" charset="0"/>
              </a:rPr>
              <a:t>         	</a:t>
            </a:r>
            <a:r>
              <a:rPr lang="en-US" altLang="en-US" sz="2400" b="1" dirty="0">
                <a:solidFill>
                  <a:srgbClr val="FFFF00"/>
                </a:solidFill>
                <a:latin typeface="Avenir Next LT Pro Light" panose="020B0304020202020204" pitchFamily="34" charset="0"/>
              </a:rPr>
              <a:t>18%</a:t>
            </a:r>
            <a:r>
              <a:rPr lang="en-US" altLang="en-US" sz="2400" b="1" dirty="0">
                <a:solidFill>
                  <a:schemeClr val="accent4"/>
                </a:solidFill>
                <a:latin typeface="Avenir Next LT Pro Light" panose="020B0304020202020204" pitchFamily="34" charset="0"/>
              </a:rPr>
              <a:t>  </a:t>
            </a:r>
            <a:r>
              <a:rPr lang="en-US" altLang="en-US" sz="2400" b="1" dirty="0">
                <a:solidFill>
                  <a:schemeClr val="accent2">
                    <a:lumMod val="20000"/>
                    <a:lumOff val="80000"/>
                  </a:schemeClr>
                </a:solidFill>
                <a:latin typeface="Avenir Next LT Pro Light" panose="020B0304020202020204" pitchFamily="34" charset="0"/>
              </a:rPr>
              <a:t>of lawyers who have practiced 2--20 years</a:t>
            </a:r>
          </a:p>
          <a:p>
            <a:pPr algn="r">
              <a:buFontTx/>
              <a:buNone/>
            </a:pPr>
            <a:r>
              <a:rPr lang="en-US" altLang="en-US" sz="2400" b="1" dirty="0">
                <a:solidFill>
                  <a:schemeClr val="accent4"/>
                </a:solidFill>
                <a:latin typeface="Avenir Next LT Pro Light" panose="020B0304020202020204" pitchFamily="34" charset="0"/>
              </a:rPr>
              <a:t> 	      	</a:t>
            </a:r>
            <a:r>
              <a:rPr lang="en-US" altLang="en-US" sz="2400" b="1" dirty="0">
                <a:solidFill>
                  <a:srgbClr val="FFFF00"/>
                </a:solidFill>
                <a:latin typeface="Avenir Next LT Pro Light" panose="020B0304020202020204" pitchFamily="34" charset="0"/>
              </a:rPr>
              <a:t>25% </a:t>
            </a:r>
            <a:r>
              <a:rPr lang="en-US" altLang="en-US" sz="2400" b="1" dirty="0">
                <a:solidFill>
                  <a:schemeClr val="accent2">
                    <a:lumMod val="20000"/>
                    <a:lumOff val="80000"/>
                  </a:schemeClr>
                </a:solidFill>
                <a:latin typeface="Avenir Next LT Pro Light" panose="020B0304020202020204" pitchFamily="34" charset="0"/>
              </a:rPr>
              <a:t>of lawyers practicing more than 20 years</a:t>
            </a:r>
          </a:p>
          <a:p>
            <a:pPr algn="r">
              <a:buFontTx/>
              <a:buNone/>
            </a:pPr>
            <a:r>
              <a:rPr lang="en-US" altLang="en-US" sz="2400" b="1" dirty="0">
                <a:solidFill>
                  <a:schemeClr val="accent4"/>
                </a:solidFill>
                <a:latin typeface="Avenir Next LT Pro Light" panose="020B0304020202020204" pitchFamily="34" charset="0"/>
              </a:rPr>
              <a:t>	      	</a:t>
            </a:r>
            <a:r>
              <a:rPr lang="en-US" altLang="en-US" sz="2400" b="1" dirty="0">
                <a:solidFill>
                  <a:srgbClr val="FFFF00"/>
                </a:solidFill>
                <a:latin typeface="Avenir Next LT Pro Light" panose="020B0304020202020204" pitchFamily="34" charset="0"/>
              </a:rPr>
              <a:t>10–20% </a:t>
            </a:r>
            <a:r>
              <a:rPr lang="en-US" altLang="en-US" sz="2400" b="1" dirty="0">
                <a:solidFill>
                  <a:schemeClr val="accent2">
                    <a:lumMod val="20000"/>
                    <a:lumOff val="80000"/>
                  </a:schemeClr>
                </a:solidFill>
                <a:latin typeface="Avenir Next LT Pro Light" panose="020B0304020202020204" pitchFamily="34" charset="0"/>
              </a:rPr>
              <a:t>of legal professionals will deal with an addictive disorder during their career.</a:t>
            </a:r>
          </a:p>
          <a:p>
            <a:pPr algn="r">
              <a:buFontTx/>
              <a:buNone/>
            </a:pPr>
            <a:endParaRPr lang="en-US" altLang="en-US" sz="2000" b="1" dirty="0">
              <a:latin typeface="Avenir Next LT Pro Light" panose="020B0304020202020204" pitchFamily="34" charset="0"/>
            </a:endParaRPr>
          </a:p>
          <a:p>
            <a:pPr algn="r">
              <a:buFontTx/>
              <a:buNone/>
            </a:pPr>
            <a:r>
              <a:rPr lang="en-US" altLang="en-US" sz="2000" b="1" dirty="0">
                <a:latin typeface="Avenir Next LT Pro Light" panose="020B0304020202020204" pitchFamily="34" charset="0"/>
              </a:rPr>
              <a:t>		</a:t>
            </a:r>
            <a:endParaRPr lang="en-US" altLang="en-US" b="1" dirty="0">
              <a:latin typeface="Avenir Next LT Pro Light" panose="020B0304020202020204" pitchFamily="34" charset="0"/>
            </a:endParaRPr>
          </a:p>
        </p:txBody>
      </p:sp>
      <p:sp>
        <p:nvSpPr>
          <p:cNvPr id="2" name="Footer Placeholder 1">
            <a:extLst>
              <a:ext uri="{FF2B5EF4-FFF2-40B4-BE49-F238E27FC236}">
                <a16:creationId xmlns:a16="http://schemas.microsoft.com/office/drawing/2014/main" id="{0C7E6493-2442-4E71-86EE-5E74305D54F7}"/>
              </a:ext>
            </a:extLst>
          </p:cNvPr>
          <p:cNvSpPr>
            <a:spLocks noGrp="1"/>
          </p:cNvSpPr>
          <p:nvPr>
            <p:ph type="ftr" sz="quarter" idx="11"/>
          </p:nvPr>
        </p:nvSpPr>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rPr>
              <a:t>Credit: Erica Grigg, J.D. and Eric Wood, MA, LADC</a:t>
            </a:r>
          </a:p>
        </p:txBody>
      </p:sp>
      <p:pic>
        <p:nvPicPr>
          <p:cNvPr id="3" name="Picture 2">
            <a:extLst>
              <a:ext uri="{FF2B5EF4-FFF2-40B4-BE49-F238E27FC236}">
                <a16:creationId xmlns:a16="http://schemas.microsoft.com/office/drawing/2014/main" id="{FDC6923A-78F3-A6F3-AB70-99B2A66A0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488376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AE424-F981-4C6B-979F-D9B94CE251EA}"/>
              </a:ext>
            </a:extLst>
          </p:cNvPr>
          <p:cNvSpPr txBox="1"/>
          <p:nvPr/>
        </p:nvSpPr>
        <p:spPr>
          <a:xfrm>
            <a:off x="3668921" y="643468"/>
            <a:ext cx="8094078" cy="6678751"/>
          </a:xfrm>
          <a:prstGeom prst="rect">
            <a:avLst/>
          </a:prstGeom>
          <a:noFill/>
        </p:spPr>
        <p:txBody>
          <a:bodyPr wrap="square">
            <a:spAutoFit/>
          </a:bodyPr>
          <a:lstStyle/>
          <a:p>
            <a:pPr marL="0" marR="0" lvl="0" indent="0" algn="r" defTabSz="804672" rtl="0" eaLnBrk="1" fontAlgn="auto" latinLnBrk="0" hangingPunct="1">
              <a:lnSpc>
                <a:spcPct val="100000"/>
              </a:lnSpc>
              <a:spcBef>
                <a:spcPts val="0"/>
              </a:spcBef>
              <a:spcAft>
                <a:spcPts val="600"/>
              </a:spcAft>
              <a:buClrTx/>
              <a:buSzTx/>
              <a:buFontTx/>
              <a:buNone/>
              <a:tabLst/>
              <a:defRPr/>
            </a:pPr>
            <a:r>
              <a:rPr kumimoji="0" lang="en-US" sz="2800" b="1" i="0" u="sng" strike="noStrike" kern="1200" cap="none" spc="0" normalizeH="0" baseline="0" noProof="0" dirty="0">
                <a:ln>
                  <a:noFill/>
                </a:ln>
                <a:solidFill>
                  <a:srgbClr val="FFC000"/>
                </a:solidFill>
                <a:effectLst/>
                <a:uLnTx/>
                <a:uFillTx/>
                <a:latin typeface="Avenir Next LT Pro" panose="020B0504020202020204" pitchFamily="34" charset="0"/>
              </a:rPr>
              <a:t>Effectiveness of Lawyer Specific Treatment</a:t>
            </a:r>
            <a:r>
              <a:rPr kumimoji="0" lang="en-US" sz="2800" b="0" i="0" u="none" strike="noStrike" kern="1200" cap="none" spc="0" normalizeH="0" baseline="0" noProof="0" dirty="0">
                <a:ln>
                  <a:noFill/>
                </a:ln>
                <a:solidFill>
                  <a:srgbClr val="FFC000"/>
                </a:solidFill>
                <a:effectLst/>
                <a:uLnTx/>
                <a:uFillTx/>
                <a:latin typeface="Avenir Next LT Pro" panose="020B0504020202020204" pitchFamily="34" charset="0"/>
              </a:rPr>
              <a:t>: </a:t>
            </a: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 Of those who reported past treatment for alcohol or drug use 21% reported utilizing treatment programs specifically tailored to legal professionals </a:t>
            </a: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 This 21% had significantly lower rates of problematic drinking than those who reported past treatment for alcohol or drug use that was not tailored for legal professionals</a:t>
            </a:r>
          </a:p>
          <a:p>
            <a:pPr marL="0" marR="0" lvl="0" indent="0" algn="r" defTabSz="804672"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Light" panose="020B0304020202020204" pitchFamily="34" charset="0"/>
              </a:rPr>
              <a:t> </a:t>
            </a:r>
            <a:endParaRPr kumimoji="0" lang="en-US" sz="1800" b="0" i="0" u="none" strike="noStrike" kern="1200" cap="none" spc="0" normalizeH="0" baseline="0" noProof="0" dirty="0">
              <a:ln>
                <a:noFill/>
              </a:ln>
              <a:solidFill>
                <a:srgbClr val="0F9ED5">
                  <a:lumMod val="40000"/>
                  <a:lumOff val="60000"/>
                </a:srgbClr>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r>
              <a:rPr kumimoji="0" lang="en-US" sz="2400" b="1" i="0" u="sng" strike="noStrike" kern="1200" cap="none" spc="0" normalizeH="0" baseline="0" noProof="0" dirty="0">
                <a:ln>
                  <a:noFill/>
                </a:ln>
                <a:solidFill>
                  <a:srgbClr val="FFC000"/>
                </a:solidFill>
                <a:effectLst/>
                <a:uLnTx/>
                <a:uFillTx/>
                <a:latin typeface="Avenir Next LT Pro Light" panose="020B0304020202020204" pitchFamily="34" charset="0"/>
              </a:rPr>
              <a:t>Barriers to Attorneys Seeking Treatment: </a:t>
            </a:r>
          </a:p>
          <a:p>
            <a:pPr marL="251460" marR="0" lvl="0" indent="-251460" algn="r" defTabSz="8046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Not wanting others to find out that they need help </a:t>
            </a:r>
          </a:p>
          <a:p>
            <a:pPr marL="251460" marR="0" lvl="0" indent="-251460" algn="r" defTabSz="8046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97132">
                    <a:lumMod val="20000"/>
                    <a:lumOff val="80000"/>
                  </a:srgbClr>
                </a:solidFill>
                <a:effectLst/>
                <a:uLnTx/>
                <a:uFillTx/>
                <a:latin typeface="Avenir Next LT Pro Light" panose="020B0304020202020204" pitchFamily="34" charset="0"/>
              </a:rPr>
              <a:t>Concerns regarding privacy or confidentiality</a:t>
            </a: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F9ED5"/>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F9ED5"/>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F9ED5"/>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F9ED5"/>
              </a:solidFill>
              <a:effectLst/>
              <a:uLnTx/>
              <a:uFillTx/>
              <a:latin typeface="Avenir Next LT Pro Light" panose="020B0304020202020204" pitchFamily="34" charset="0"/>
            </a:endParaRPr>
          </a:p>
          <a:p>
            <a:pPr marL="0" marR="0" lvl="0" indent="0" algn="r" defTabSz="804672"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F9ED5"/>
              </a:solidFill>
              <a:effectLst/>
              <a:uLnTx/>
              <a:uFillTx/>
              <a:latin typeface="Avenir Next LT Pro Light" panose="020B0304020202020204" pitchFamily="34" charset="0"/>
            </a:endParaRP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E8E8E8"/>
              </a:solidFill>
              <a:effectLst/>
              <a:uLnTx/>
              <a:uFillTx/>
              <a:latin typeface="Avenir Next LT Pro Light" panose="020B0304020202020204" pitchFamily="34" charset="0"/>
            </a:endParaRPr>
          </a:p>
        </p:txBody>
      </p:sp>
      <p:sp>
        <p:nvSpPr>
          <p:cNvPr id="7" name="Footer Placeholder 6">
            <a:extLst>
              <a:ext uri="{FF2B5EF4-FFF2-40B4-BE49-F238E27FC236}">
                <a16:creationId xmlns:a16="http://schemas.microsoft.com/office/drawing/2014/main" id="{999DBC4A-2FE6-4EC4-890A-B6A91FBB3B0E}"/>
              </a:ext>
            </a:extLst>
          </p:cNvPr>
          <p:cNvSpPr>
            <a:spLocks noGrp="1"/>
          </p:cNvSpPr>
          <p:nvPr>
            <p:ph type="ftr" sz="quarter" idx="11"/>
          </p:nvPr>
        </p:nvSpPr>
        <p:spPr>
          <a:xfrm>
            <a:off x="5189327" y="5890107"/>
            <a:ext cx="3656134" cy="324425"/>
          </a:xfrm>
        </p:spPr>
        <p:txBody>
          <a:bodyPr/>
          <a:lstStyle/>
          <a:p>
            <a:pPr marL="0" marR="0" lvl="0" indent="0" algn="ctr" defTabSz="804672" rtl="0" eaLnBrk="1" fontAlgn="auto" latinLnBrk="0" hangingPunct="1">
              <a:lnSpc>
                <a:spcPct val="100000"/>
              </a:lnSpc>
              <a:spcBef>
                <a:spcPts val="0"/>
              </a:spcBef>
              <a:spcAft>
                <a:spcPts val="600"/>
              </a:spcAft>
              <a:buClrTx/>
              <a:buSzTx/>
              <a:buFontTx/>
              <a:buNone/>
              <a:tabLst/>
              <a:defRPr/>
            </a:pPr>
            <a:r>
              <a:rPr kumimoji="0" lang="en-US" altLang="en-US" sz="1056" b="0" i="0" u="none" strike="noStrike" kern="1200" cap="none" spc="0" normalizeH="0" baseline="0" noProof="0" dirty="0">
                <a:ln>
                  <a:noFill/>
                </a:ln>
                <a:solidFill>
                  <a:prstClr val="black">
                    <a:tint val="75000"/>
                  </a:prstClr>
                </a:solidFill>
                <a:effectLst/>
                <a:uLnTx/>
                <a:uFillTx/>
                <a:latin typeface="Aptos" panose="02110004020202020204"/>
                <a:ea typeface="+mn-ea"/>
                <a:cs typeface="+mn-cs"/>
              </a:rPr>
              <a:t>Credit: Erica Grigg, J.D. </a:t>
            </a:r>
            <a:r>
              <a:rPr kumimoji="0" lang="en-US" altLang="en-US" sz="1056" b="0" i="0" u="none" strike="noStrike" kern="1200" cap="none" spc="0" normalizeH="0" baseline="0" noProof="0">
                <a:ln>
                  <a:noFill/>
                </a:ln>
                <a:solidFill>
                  <a:prstClr val="black">
                    <a:tint val="75000"/>
                  </a:prstClr>
                </a:solidFill>
                <a:effectLst/>
                <a:uLnTx/>
                <a:uFillTx/>
                <a:latin typeface="Aptos" panose="02110004020202020204"/>
                <a:ea typeface="+mn-ea"/>
                <a:cs typeface="+mn-cs"/>
              </a:rPr>
              <a:t>and Eric Wood, MA, LADC</a:t>
            </a:r>
            <a:endParaRPr kumimoji="0" lang="en-US" alt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9FF02C4E-624E-4AEB-BF5B-851F743DDC6C}"/>
              </a:ext>
            </a:extLst>
          </p:cNvPr>
          <p:cNvSpPr txBox="1"/>
          <p:nvPr/>
        </p:nvSpPr>
        <p:spPr>
          <a:xfrm rot="10800000" flipV="1">
            <a:off x="3414586" y="5261948"/>
            <a:ext cx="8348413" cy="430887"/>
          </a:xfrm>
          <a:prstGeom prst="rect">
            <a:avLst/>
          </a:prstGeom>
          <a:noFill/>
        </p:spPr>
        <p:txBody>
          <a:bodyPr wrap="square">
            <a:spAutoFit/>
          </a:bodyPr>
          <a:lstStyle/>
          <a:p>
            <a:pPr marL="0" marR="0" lvl="0" indent="0" algn="l" defTabSz="804672" rtl="0" eaLnBrk="1" fontAlgn="auto" latinLnBrk="0" hangingPunct="1">
              <a:lnSpc>
                <a:spcPct val="100000"/>
              </a:lnSpc>
              <a:spcBef>
                <a:spcPts val="0"/>
              </a:spcBef>
              <a:spcAft>
                <a:spcPts val="600"/>
              </a:spcAft>
              <a:buClrTx/>
              <a:buSzTx/>
              <a:buFontTx/>
              <a:buNone/>
              <a:tabLst/>
              <a:defRPr/>
            </a:pPr>
            <a:r>
              <a:rPr kumimoji="0" lang="en-US" sz="1100" b="1" i="1" u="none" strike="noStrike" kern="1200" cap="none" spc="0" normalizeH="0" baseline="0" noProof="0" dirty="0">
                <a:ln>
                  <a:noFill/>
                </a:ln>
                <a:solidFill>
                  <a:srgbClr val="FFFF00"/>
                </a:solidFill>
                <a:effectLst/>
                <a:uLnTx/>
                <a:uFillTx/>
                <a:latin typeface="Aptos" panose="02110004020202020204"/>
                <a:ea typeface="+mn-ea"/>
                <a:cs typeface="+mn-cs"/>
              </a:rPr>
              <a:t>Krill, Johnson, Albert, The Prevalence of Substance Use and Other Mental Health Concerns Among American Attorneys, 10 Journal of Addiction Medicine, 46 (2016):</a:t>
            </a:r>
          </a:p>
        </p:txBody>
      </p:sp>
      <p:pic>
        <p:nvPicPr>
          <p:cNvPr id="2" name="Picture 1">
            <a:extLst>
              <a:ext uri="{FF2B5EF4-FFF2-40B4-BE49-F238E27FC236}">
                <a16:creationId xmlns:a16="http://schemas.microsoft.com/office/drawing/2014/main" id="{CDB5E6D7-002B-107D-D534-667554837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74718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6235-82E4-81BB-CDC6-999284D944ED}"/>
              </a:ext>
            </a:extLst>
          </p:cNvPr>
          <p:cNvSpPr>
            <a:spLocks noGrp="1"/>
          </p:cNvSpPr>
          <p:nvPr>
            <p:ph type="title"/>
          </p:nvPr>
        </p:nvSpPr>
        <p:spPr>
          <a:xfrm>
            <a:off x="1096392" y="365125"/>
            <a:ext cx="10515600" cy="1034467"/>
          </a:xfrm>
        </p:spPr>
        <p:txBody>
          <a:bodyPr/>
          <a:lstStyle/>
          <a:p>
            <a:pPr algn="r"/>
            <a:r>
              <a:rPr lang="en-US" b="1" dirty="0">
                <a:solidFill>
                  <a:srgbClr val="FFC000"/>
                </a:solidFill>
                <a:latin typeface="Avenir Next LT Pro" panose="020B0504020202020204" pitchFamily="34" charset="0"/>
              </a:rPr>
              <a:t>Connecticut LCL Programs</a:t>
            </a:r>
          </a:p>
        </p:txBody>
      </p:sp>
      <p:sp>
        <p:nvSpPr>
          <p:cNvPr id="3" name="TextBox 2">
            <a:extLst>
              <a:ext uri="{FF2B5EF4-FFF2-40B4-BE49-F238E27FC236}">
                <a16:creationId xmlns:a16="http://schemas.microsoft.com/office/drawing/2014/main" id="{0FC3A390-A585-1205-8FC9-5AB82CF58CCD}"/>
              </a:ext>
            </a:extLst>
          </p:cNvPr>
          <p:cNvSpPr txBox="1"/>
          <p:nvPr/>
        </p:nvSpPr>
        <p:spPr>
          <a:xfrm>
            <a:off x="580008" y="1783894"/>
            <a:ext cx="11229437" cy="4708981"/>
          </a:xfrm>
          <a:prstGeom prst="rect">
            <a:avLst/>
          </a:prstGeom>
          <a:noFill/>
        </p:spPr>
        <p:txBody>
          <a:bodyPr wrap="square" rtlCol="0">
            <a:spAutoFit/>
          </a:bodyPr>
          <a:lstStyle/>
          <a:p>
            <a:pPr marL="285750" indent="-28575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Six Mental Health sessions—confidential and at no cost.  No records kept.</a:t>
            </a:r>
          </a:p>
          <a:p>
            <a:pPr marL="285750" indent="-28575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Weekly live/Zoom meetings in Rocky Hill</a:t>
            </a:r>
          </a:p>
          <a:p>
            <a:pPr marL="285750" indent="-28575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Bi-Weekly meetings in Old Saybrook</a:t>
            </a:r>
          </a:p>
          <a:p>
            <a:pPr marL="285750" indent="-28575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Bi-weekly peer support group moderated by a clinician.  Hybrid.</a:t>
            </a:r>
          </a:p>
          <a:p>
            <a:pPr marL="285750" indent="-28575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Endowment program for indigent attorneys</a:t>
            </a:r>
          </a:p>
          <a:p>
            <a:pPr marL="342900" indent="-34290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24/7 availability.</a:t>
            </a:r>
          </a:p>
          <a:p>
            <a:pPr marL="342900" indent="-342900" algn="r">
              <a:lnSpc>
                <a:spcPct val="200000"/>
              </a:lnSpc>
              <a:buFont typeface="Arial" panose="020B0604020202020204" pitchFamily="34" charset="0"/>
              <a:buChar char="•"/>
            </a:pPr>
            <a:r>
              <a:rPr lang="en-US" sz="2000" dirty="0">
                <a:solidFill>
                  <a:schemeClr val="accent2">
                    <a:lumMod val="20000"/>
                    <a:lumOff val="80000"/>
                  </a:schemeClr>
                </a:solidFill>
                <a:latin typeface="Avenir Next LT Pro Light" panose="020B0304020202020204" pitchFamily="34" charset="0"/>
                <a:cs typeface="Arial" panose="020B0604020202020204" pitchFamily="34" charset="0"/>
              </a:rPr>
              <a:t>A website with many links and resources.</a:t>
            </a:r>
            <a:endParaRPr lang="en-US" sz="2000" dirty="0">
              <a:latin typeface="Avenir Next LT Pro Light" panose="020B0304020202020204" pitchFamily="34" charset="0"/>
            </a:endParaRPr>
          </a:p>
          <a:p>
            <a:pPr algn="r"/>
            <a:endParaRPr lang="en-US" sz="2000" dirty="0">
              <a:latin typeface="Avenir Next LT Pro Light" panose="020B0304020202020204" pitchFamily="34" charset="0"/>
            </a:endParaRPr>
          </a:p>
        </p:txBody>
      </p:sp>
      <p:pic>
        <p:nvPicPr>
          <p:cNvPr id="4" name="Picture 3">
            <a:extLst>
              <a:ext uri="{FF2B5EF4-FFF2-40B4-BE49-F238E27FC236}">
                <a16:creationId xmlns:a16="http://schemas.microsoft.com/office/drawing/2014/main" id="{3DD9C894-2536-2525-37AD-99A68908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690883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048011" y="505293"/>
            <a:ext cx="7717436" cy="5847413"/>
          </a:xfrm>
        </p:spPr>
        <p:txBody>
          <a:bodyPr>
            <a:normAutofit/>
          </a:bodyPr>
          <a:lstStyle/>
          <a:p>
            <a:pPr algn="r">
              <a:spcBef>
                <a:spcPct val="50000"/>
              </a:spcBef>
            </a:pPr>
            <a:endParaRPr lang="en-US" altLang="en-US" sz="1800" b="1" dirty="0">
              <a:solidFill>
                <a:srgbClr val="000000"/>
              </a:solidFill>
              <a:latin typeface="Avenir Next LT Pro Light" panose="020B0304020202020204" pitchFamily="34" charset="0"/>
            </a:endParaRPr>
          </a:p>
          <a:p>
            <a:pPr algn="r">
              <a:spcBef>
                <a:spcPct val="50000"/>
              </a:spcBef>
              <a:buFontTx/>
              <a:buNone/>
            </a:pPr>
            <a:endParaRPr lang="en-US" altLang="en-US" sz="3000" b="1" dirty="0">
              <a:solidFill>
                <a:schemeClr val="accent3">
                  <a:lumMod val="20000"/>
                  <a:lumOff val="80000"/>
                </a:schemeClr>
              </a:solidFill>
              <a:latin typeface="Avenir Next LT Pro Light" panose="020B0304020202020204" pitchFamily="34" charset="0"/>
            </a:endParaRPr>
          </a:p>
          <a:p>
            <a:pPr algn="r">
              <a:spcBef>
                <a:spcPct val="50000"/>
              </a:spcBef>
              <a:buFontTx/>
              <a:buNone/>
            </a:pPr>
            <a:r>
              <a:rPr lang="en-US" altLang="en-US" sz="3000" b="1" dirty="0">
                <a:solidFill>
                  <a:srgbClr val="FFC000"/>
                </a:solidFill>
                <a:latin typeface="Avenir Next LT Pro" panose="020B0504020202020204" pitchFamily="34" charset="0"/>
              </a:rPr>
              <a:t>The Good News…</a:t>
            </a:r>
            <a:endParaRPr lang="en-US" altLang="en-US" sz="1800" b="1" dirty="0">
              <a:solidFill>
                <a:srgbClr val="FFC000"/>
              </a:solidFill>
              <a:latin typeface="Avenir Next LT Pro" panose="020B0504020202020204" pitchFamily="34" charset="0"/>
            </a:endParaRPr>
          </a:p>
          <a:p>
            <a:pPr marL="0" indent="0" algn="r">
              <a:spcBef>
                <a:spcPct val="50000"/>
              </a:spcBef>
              <a:buNone/>
            </a:pPr>
            <a:r>
              <a:rPr lang="en-US" altLang="en-US" i="1" dirty="0">
                <a:solidFill>
                  <a:schemeClr val="accent2">
                    <a:lumMod val="20000"/>
                    <a:lumOff val="80000"/>
                  </a:schemeClr>
                </a:solidFill>
                <a:latin typeface="Avenir Next LT Pro Light" panose="020B0304020202020204" pitchFamily="34" charset="0"/>
              </a:rPr>
              <a:t>With Treatment, Recovery Is Possible</a:t>
            </a:r>
            <a:r>
              <a:rPr lang="en-US" altLang="en-US" sz="2200" i="1" dirty="0">
                <a:solidFill>
                  <a:schemeClr val="accent2">
                    <a:lumMod val="20000"/>
                    <a:lumOff val="80000"/>
                  </a:schemeClr>
                </a:solidFill>
                <a:latin typeface="Avenir Next LT Pro Light" panose="020B0304020202020204" pitchFamily="34" charset="0"/>
              </a:rPr>
              <a:t>      </a:t>
            </a:r>
            <a:endParaRPr lang="en-US" altLang="en-US" sz="1450" i="1" dirty="0">
              <a:solidFill>
                <a:schemeClr val="accent2">
                  <a:lumMod val="20000"/>
                  <a:lumOff val="80000"/>
                </a:schemeClr>
              </a:solidFill>
              <a:latin typeface="Avenir Next LT Pro Light" panose="020B0304020202020204" pitchFamily="34" charset="0"/>
            </a:endParaRPr>
          </a:p>
          <a:p>
            <a:pPr lvl="3" algn="r">
              <a:spcBef>
                <a:spcPct val="50000"/>
              </a:spcBef>
            </a:pPr>
            <a:r>
              <a:rPr lang="en-US" altLang="en-US" sz="2400" dirty="0">
                <a:solidFill>
                  <a:schemeClr val="accent2">
                    <a:lumMod val="20000"/>
                    <a:lumOff val="80000"/>
                  </a:schemeClr>
                </a:solidFill>
                <a:latin typeface="Avenir Next LT Pro Light" panose="020B0304020202020204" pitchFamily="34" charset="0"/>
              </a:rPr>
              <a:t>Successful Recovery Rates: </a:t>
            </a:r>
          </a:p>
          <a:p>
            <a:pPr lvl="3" algn="r">
              <a:spcBef>
                <a:spcPct val="50000"/>
              </a:spcBef>
            </a:pPr>
            <a:r>
              <a:rPr lang="en-US" altLang="en-US" sz="2400" dirty="0">
                <a:solidFill>
                  <a:schemeClr val="accent2">
                    <a:lumMod val="20000"/>
                    <a:lumOff val="80000"/>
                  </a:schemeClr>
                </a:solidFill>
                <a:latin typeface="Avenir Next LT Pro Light" panose="020B0304020202020204" pitchFamily="34" charset="0"/>
              </a:rPr>
              <a:t>Professionals: as high as 90%</a:t>
            </a:r>
          </a:p>
          <a:p>
            <a:pPr lvl="3" algn="r">
              <a:spcBef>
                <a:spcPct val="50000"/>
              </a:spcBef>
            </a:pPr>
            <a:r>
              <a:rPr lang="en-US" altLang="en-US" sz="2200" dirty="0">
                <a:solidFill>
                  <a:schemeClr val="accent2">
                    <a:lumMod val="20000"/>
                    <a:lumOff val="80000"/>
                  </a:schemeClr>
                </a:solidFill>
                <a:latin typeface="Avenir Next LT Pro Light" panose="020B0304020202020204" pitchFamily="34" charset="0"/>
              </a:rPr>
              <a:t>General Population:  40% - 60%</a:t>
            </a:r>
          </a:p>
          <a:p>
            <a:pPr algn="r">
              <a:spcBef>
                <a:spcPct val="50000"/>
              </a:spcBef>
              <a:buFontTx/>
              <a:buNone/>
            </a:pPr>
            <a:r>
              <a:rPr lang="en-US" altLang="en-US" sz="1400" b="1" i="1" dirty="0">
                <a:solidFill>
                  <a:schemeClr val="accent3">
                    <a:lumMod val="20000"/>
                    <a:lumOff val="80000"/>
                  </a:schemeClr>
                </a:solidFill>
                <a:latin typeface="Avenir Next LT Pro Light" panose="020B0304020202020204" pitchFamily="34" charset="0"/>
              </a:rPr>
              <a:t>Note:  Fewer disciplinary cases involve lawyers in recovery than involve other lawyers </a:t>
            </a:r>
          </a:p>
          <a:p>
            <a:pPr algn="r">
              <a:buFontTx/>
              <a:buNone/>
            </a:pPr>
            <a:endParaRPr lang="en-US" altLang="en-US" b="1" dirty="0">
              <a:solidFill>
                <a:srgbClr val="000000"/>
              </a:solidFill>
              <a:latin typeface="Avenir Next LT Pro Light" panose="020B0304020202020204" pitchFamily="34" charset="0"/>
            </a:endParaRPr>
          </a:p>
        </p:txBody>
      </p:sp>
      <p:pic>
        <p:nvPicPr>
          <p:cNvPr id="2" name="Picture 1">
            <a:extLst>
              <a:ext uri="{FF2B5EF4-FFF2-40B4-BE49-F238E27FC236}">
                <a16:creationId xmlns:a16="http://schemas.microsoft.com/office/drawing/2014/main" id="{0B153E75-F63A-88D5-9EA1-0D3D4D11F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648670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2BF0E-E101-3816-F760-CF7B9B433AF8}"/>
              </a:ext>
            </a:extLst>
          </p:cNvPr>
          <p:cNvSpPr>
            <a:spLocks noGrp="1"/>
          </p:cNvSpPr>
          <p:nvPr>
            <p:ph type="ctrTitle"/>
          </p:nvPr>
        </p:nvSpPr>
        <p:spPr>
          <a:xfrm>
            <a:off x="261776" y="2146324"/>
            <a:ext cx="4805996" cy="1297115"/>
          </a:xfrm>
        </p:spPr>
        <p:txBody>
          <a:bodyPr anchor="t">
            <a:normAutofit/>
          </a:bodyPr>
          <a:lstStyle/>
          <a:p>
            <a:pPr algn="l"/>
            <a:r>
              <a:rPr lang="en-US" sz="4000" b="1" dirty="0">
                <a:solidFill>
                  <a:schemeClr val="bg1"/>
                </a:solidFill>
                <a:latin typeface="Avenir Next LT Pro" panose="020B0504020202020204" pitchFamily="34" charset="0"/>
              </a:rPr>
              <a:t>Aging and Cognition</a:t>
            </a:r>
          </a:p>
        </p:txBody>
      </p:sp>
      <p:pic>
        <p:nvPicPr>
          <p:cNvPr id="6" name="Graphic 5" descr="Brain in head">
            <a:extLst>
              <a:ext uri="{FF2B5EF4-FFF2-40B4-BE49-F238E27FC236}">
                <a16:creationId xmlns:a16="http://schemas.microsoft.com/office/drawing/2014/main" id="{0822EC74-C27C-670D-52C1-51EB4A8B40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465229" y="1793095"/>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64FCADF0-DB33-8E9C-FB39-40EDCD53F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pic>
        <p:nvPicPr>
          <p:cNvPr id="4" name="Content Placeholder 14" descr="A green circle with white letters&#10;&#10;AI-generated content may be incorrect.">
            <a:extLst>
              <a:ext uri="{FF2B5EF4-FFF2-40B4-BE49-F238E27FC236}">
                <a16:creationId xmlns:a16="http://schemas.microsoft.com/office/drawing/2014/main" id="{9C84BB47-9977-4D3F-8299-80047E1B1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3020" y="28876"/>
            <a:ext cx="2146554" cy="2146554"/>
          </a:xfrm>
          <a:prstGeom prst="rect">
            <a:avLst/>
          </a:prstGeom>
        </p:spPr>
      </p:pic>
      <p:pic>
        <p:nvPicPr>
          <p:cNvPr id="5" name="Picture 4" descr="A blue and white sign with a lighthouse and text&#10;&#10;Description automatically generated">
            <a:extLst>
              <a:ext uri="{FF2B5EF4-FFF2-40B4-BE49-F238E27FC236}">
                <a16:creationId xmlns:a16="http://schemas.microsoft.com/office/drawing/2014/main" id="{A9DA433B-A45A-82BB-098F-22ED42BF90FA}"/>
              </a:ext>
            </a:extLst>
          </p:cNvPr>
          <p:cNvPicPr>
            <a:picLocks noChangeAspect="1"/>
          </p:cNvPicPr>
          <p:nvPr/>
        </p:nvPicPr>
        <p:blipFill>
          <a:blip r:embed="rId6"/>
          <a:stretch>
            <a:fillRect/>
          </a:stretch>
        </p:blipFill>
        <p:spPr>
          <a:xfrm>
            <a:off x="381000" y="271515"/>
            <a:ext cx="1634490" cy="1626298"/>
          </a:xfrm>
          <a:prstGeom prst="roundRect">
            <a:avLst>
              <a:gd name="adj" fmla="val 0"/>
            </a:avLst>
          </a:prstGeom>
          <a:solidFill>
            <a:srgbClr val="FFFFFF">
              <a:shade val="85000"/>
            </a:srgbClr>
          </a:solidFill>
          <a:ln>
            <a:noFill/>
          </a:ln>
          <a:effectLst/>
        </p:spPr>
      </p:pic>
    </p:spTree>
    <p:extLst>
      <p:ext uri="{BB962C8B-B14F-4D97-AF65-F5344CB8AC3E}">
        <p14:creationId xmlns:p14="http://schemas.microsoft.com/office/powerpoint/2010/main" val="268777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BCC15D5-7101-560B-A393-058881587684}"/>
              </a:ext>
            </a:extLst>
          </p:cNvPr>
          <p:cNvSpPr>
            <a:spLocks noGrp="1"/>
          </p:cNvSpPr>
          <p:nvPr>
            <p:ph type="title"/>
          </p:nvPr>
        </p:nvSpPr>
        <p:spPr/>
        <p:txBody>
          <a:bodyPr/>
          <a:lstStyle/>
          <a:p>
            <a:pPr algn="r"/>
            <a:r>
              <a:rPr lang="en-US" b="1" dirty="0">
                <a:solidFill>
                  <a:srgbClr val="5E973B"/>
                </a:solidFill>
                <a:latin typeface="Avenir Next LT Pro" panose="020B0504020202020204" pitchFamily="34" charset="0"/>
              </a:rPr>
              <a:t>Vermont Data</a:t>
            </a:r>
          </a:p>
        </p:txBody>
      </p:sp>
      <p:sp>
        <p:nvSpPr>
          <p:cNvPr id="17" name="Content Placeholder 16">
            <a:extLst>
              <a:ext uri="{FF2B5EF4-FFF2-40B4-BE49-F238E27FC236}">
                <a16:creationId xmlns:a16="http://schemas.microsoft.com/office/drawing/2014/main" id="{648732F9-7C97-B40B-8265-2077FF7112E5}"/>
              </a:ext>
            </a:extLst>
          </p:cNvPr>
          <p:cNvSpPr>
            <a:spLocks noGrp="1"/>
          </p:cNvSpPr>
          <p:nvPr>
            <p:ph idx="1"/>
          </p:nvPr>
        </p:nvSpPr>
        <p:spPr>
          <a:xfrm>
            <a:off x="838199" y="1825625"/>
            <a:ext cx="10659035" cy="4667250"/>
          </a:xfrm>
        </p:spPr>
        <p:txBody>
          <a:bodyPr>
            <a:normAutofit/>
          </a:bodyPr>
          <a:lstStyle/>
          <a:p>
            <a:pPr marL="0" indent="0" algn="r">
              <a:buNone/>
            </a:pPr>
            <a:r>
              <a:rPr lang="en-US" dirty="0">
                <a:solidFill>
                  <a:schemeClr val="bg1"/>
                </a:solidFill>
                <a:latin typeface="Avenir Next LT Pro Light" panose="020B0304020202020204" pitchFamily="34" charset="0"/>
              </a:rPr>
              <a:t>Age Cohort    % of All Active Attorneys (2823)</a:t>
            </a:r>
          </a:p>
          <a:p>
            <a:pPr algn="r"/>
            <a:endParaRPr lang="en-US" dirty="0">
              <a:solidFill>
                <a:schemeClr val="bg1"/>
              </a:solidFill>
              <a:latin typeface="Avenir Next LT Pro Light" panose="020B0304020202020204" pitchFamily="34" charset="0"/>
            </a:endParaRPr>
          </a:p>
          <a:p>
            <a:pPr marL="0" indent="0" algn="r">
              <a:buNone/>
            </a:pPr>
            <a:r>
              <a:rPr lang="en-US" dirty="0">
                <a:solidFill>
                  <a:schemeClr val="bg1"/>
                </a:solidFill>
                <a:latin typeface="Avenir Next LT Pro Light" panose="020B0304020202020204" pitchFamily="34" charset="0"/>
              </a:rPr>
              <a:t>  60–64           		11.34%       (320)                </a:t>
            </a:r>
          </a:p>
          <a:p>
            <a:pPr marL="0" indent="0" algn="r">
              <a:buNone/>
            </a:pPr>
            <a:r>
              <a:rPr lang="en-US" dirty="0">
                <a:solidFill>
                  <a:schemeClr val="bg1"/>
                </a:solidFill>
                <a:latin typeface="Avenir Next LT Pro Light" panose="020B0304020202020204" pitchFamily="34" charset="0"/>
              </a:rPr>
              <a:t>  65–69           		  9.03%	(255)</a:t>
            </a:r>
          </a:p>
          <a:p>
            <a:pPr marL="0" indent="0" algn="r">
              <a:buNone/>
            </a:pPr>
            <a:r>
              <a:rPr lang="en-US" dirty="0">
                <a:solidFill>
                  <a:schemeClr val="bg1"/>
                </a:solidFill>
                <a:latin typeface="Avenir Next LT Pro Light" panose="020B0304020202020204" pitchFamily="34" charset="0"/>
              </a:rPr>
              <a:t>  70–74           		  6.91%	(195)</a:t>
            </a:r>
          </a:p>
          <a:p>
            <a:pPr marL="0" indent="0" algn="r">
              <a:buNone/>
            </a:pPr>
            <a:r>
              <a:rPr lang="en-US" dirty="0">
                <a:solidFill>
                  <a:schemeClr val="bg1"/>
                </a:solidFill>
                <a:latin typeface="Avenir Next LT Pro Light" panose="020B0304020202020204" pitchFamily="34" charset="0"/>
              </a:rPr>
              <a:t>  75–79          		  3.72%	(105)</a:t>
            </a:r>
          </a:p>
          <a:p>
            <a:pPr marL="0" indent="0" algn="r">
              <a:buNone/>
            </a:pPr>
            <a:r>
              <a:rPr lang="en-US" dirty="0">
                <a:solidFill>
                  <a:schemeClr val="bg1"/>
                </a:solidFill>
                <a:latin typeface="Avenir Next LT Pro Light" panose="020B0304020202020204" pitchFamily="34" charset="0"/>
              </a:rPr>
              <a:t>80–84           		1.52%	(43)</a:t>
            </a:r>
            <a:endParaRPr lang="en-US" u="sng" dirty="0">
              <a:solidFill>
                <a:schemeClr val="bg1"/>
              </a:solidFill>
              <a:latin typeface="Avenir Next LT Pro Light" panose="020B0304020202020204" pitchFamily="34" charset="0"/>
            </a:endParaRPr>
          </a:p>
          <a:p>
            <a:pPr marL="0" indent="0" algn="r">
              <a:buNone/>
            </a:pPr>
            <a:r>
              <a:rPr lang="en-US" u="sng" dirty="0">
                <a:solidFill>
                  <a:schemeClr val="bg1"/>
                </a:solidFill>
                <a:latin typeface="Avenir Next LT Pro Light" panose="020B0304020202020204" pitchFamily="34" charset="0"/>
              </a:rPr>
              <a:t>                     85+                                  0.25%           (7)</a:t>
            </a:r>
            <a:endParaRPr lang="en-US" b="1" u="sng" dirty="0">
              <a:solidFill>
                <a:schemeClr val="bg1"/>
              </a:solidFill>
              <a:latin typeface="Avenir Next LT Pro" panose="020B0504020202020204" pitchFamily="34" charset="0"/>
            </a:endParaRPr>
          </a:p>
          <a:p>
            <a:pPr marL="0" indent="0" algn="r">
              <a:buNone/>
            </a:pPr>
            <a:r>
              <a:rPr lang="en-US" b="1" dirty="0">
                <a:solidFill>
                  <a:srgbClr val="5E973B"/>
                </a:solidFill>
                <a:latin typeface="Avenir Next LT Pro" panose="020B0504020202020204" pitchFamily="34" charset="0"/>
              </a:rPr>
              <a:t>Total (60+)                  32.77%       (925)         </a:t>
            </a:r>
            <a:endParaRPr lang="en-US" dirty="0">
              <a:solidFill>
                <a:srgbClr val="5E973B"/>
              </a:solidFill>
              <a:latin typeface="Avenir Next LT Pro" panose="020B0504020202020204" pitchFamily="34" charset="0"/>
            </a:endParaRPr>
          </a:p>
          <a:p>
            <a:pPr algn="r"/>
            <a:endParaRPr lang="en-US" dirty="0">
              <a:solidFill>
                <a:schemeClr val="bg1"/>
              </a:solidFill>
              <a:latin typeface="Avenir Next LT Pro Light" panose="020B0304020202020204" pitchFamily="34" charset="0"/>
            </a:endParaRPr>
          </a:p>
        </p:txBody>
      </p:sp>
      <p:pic>
        <p:nvPicPr>
          <p:cNvPr id="3" name="Picture 2">
            <a:extLst>
              <a:ext uri="{FF2B5EF4-FFF2-40B4-BE49-F238E27FC236}">
                <a16:creationId xmlns:a16="http://schemas.microsoft.com/office/drawing/2014/main" id="{5C0E93A7-5806-585B-3291-0A2B6F935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59681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D7413A-6E96-E77F-6735-4881B505944B}"/>
              </a:ext>
            </a:extLst>
          </p:cNvPr>
          <p:cNvSpPr/>
          <p:nvPr/>
        </p:nvSpPr>
        <p:spPr>
          <a:xfrm>
            <a:off x="0" y="0"/>
            <a:ext cx="2683933" cy="6858000"/>
          </a:xfrm>
          <a:prstGeom prst="rect">
            <a:avLst/>
          </a:prstGeom>
          <a:gradFill flip="none" rotWithShape="1">
            <a:gsLst>
              <a:gs pos="9000">
                <a:schemeClr val="accent1">
                  <a:lumMod val="5000"/>
                  <a:lumOff val="95000"/>
                </a:schemeClr>
              </a:gs>
              <a:gs pos="100000">
                <a:srgbClr val="053B8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AF6EF6-CE01-514E-D461-1391E2DD5980}"/>
              </a:ext>
            </a:extLst>
          </p:cNvPr>
          <p:cNvSpPr>
            <a:spLocks noGrp="1"/>
          </p:cNvSpPr>
          <p:nvPr>
            <p:ph idx="1"/>
          </p:nvPr>
        </p:nvSpPr>
        <p:spPr>
          <a:xfrm>
            <a:off x="5136934" y="1345636"/>
            <a:ext cx="6622943" cy="4655155"/>
          </a:xfrm>
        </p:spPr>
        <p:txBody>
          <a:bodyPr>
            <a:normAutofit fontScale="92500" lnSpcReduction="20000"/>
          </a:bodyPr>
          <a:lstStyle/>
          <a:p>
            <a:pPr marL="285750" indent="-285750" algn="just">
              <a:buFont typeface="Wingdings" panose="05000000000000000000" pitchFamily="2" charset="2"/>
              <a:buChar char="Ø"/>
            </a:pPr>
            <a:endParaRPr lang="en-US" sz="1600" dirty="0">
              <a:solidFill>
                <a:schemeClr val="bg1"/>
              </a:solidFill>
              <a:latin typeface="Avenir Next LT Pro" panose="020B05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solidFill>
                  <a:schemeClr val="bg1"/>
                </a:solidFill>
                <a:latin typeface="Avenir Next LT Pro" panose="020B0504020202020204" pitchFamily="34" charset="0"/>
                <a:cs typeface="Arial" panose="020B0604020202020204" pitchFamily="34" charset="0"/>
              </a:rPr>
              <a:t>Over 20,000 practicing lawyers in Connecticut.</a:t>
            </a:r>
          </a:p>
          <a:p>
            <a:pPr marL="285750" indent="-285750" algn="just">
              <a:buFont typeface="Wingdings" panose="05000000000000000000" pitchFamily="2" charset="2"/>
              <a:buChar char="Ø"/>
            </a:pPr>
            <a:endParaRPr lang="en-US" sz="1600" dirty="0">
              <a:solidFill>
                <a:schemeClr val="bg1"/>
              </a:solidFill>
              <a:latin typeface="Avenir Next LT Pro" panose="020B05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solidFill>
                  <a:schemeClr val="bg1"/>
                </a:solidFill>
                <a:latin typeface="Avenir Next LT Pro" panose="020B0504020202020204" pitchFamily="34" charset="0"/>
                <a:cs typeface="Arial" panose="020B0604020202020204" pitchFamily="34" charset="0"/>
              </a:rPr>
              <a:t>Over the past year LCL–CT had over 1,000 participant at two support groups.  Both are now hybrid—a bi-weekly peer support group and a weekly twelve-step based weekly meeting.  The 12-step meeting attracts 10-20 attendees weekly.</a:t>
            </a:r>
          </a:p>
          <a:p>
            <a:pPr marL="285750" indent="-285750" algn="just">
              <a:buFont typeface="Wingdings" panose="05000000000000000000" pitchFamily="2" charset="2"/>
              <a:buChar char="Ø"/>
            </a:pPr>
            <a:endParaRPr lang="en-US" sz="1600" dirty="0">
              <a:solidFill>
                <a:schemeClr val="bg1"/>
              </a:solidFill>
              <a:latin typeface="Avenir Next LT Pro" panose="020B05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solidFill>
                  <a:schemeClr val="bg1"/>
                </a:solidFill>
                <a:latin typeface="Avenir Next LT Pro" panose="020B0504020202020204" pitchFamily="34" charset="0"/>
                <a:cs typeface="Arial" panose="020B0604020202020204" pitchFamily="34" charset="0"/>
              </a:rPr>
              <a:t>The LCL-CT website is comprehensive and updated regularly with new links and resources.</a:t>
            </a:r>
          </a:p>
          <a:p>
            <a:pPr marL="285750" indent="-285750" algn="just">
              <a:buFont typeface="Wingdings" panose="05000000000000000000" pitchFamily="2" charset="2"/>
              <a:buChar char="Ø"/>
            </a:pPr>
            <a:endParaRPr lang="en-US" sz="1600" dirty="0">
              <a:solidFill>
                <a:schemeClr val="bg1"/>
              </a:solidFill>
              <a:latin typeface="Avenir Next LT Pro" panose="020B05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solidFill>
                  <a:schemeClr val="bg1"/>
                </a:solidFill>
                <a:latin typeface="Avenir Next LT Pro" panose="020B0504020202020204" pitchFamily="34" charset="0"/>
                <a:cs typeface="Arial" panose="020B0604020202020204" pitchFamily="34" charset="0"/>
              </a:rPr>
              <a:t>LCL-CT offers six mental health sessions annually at no charge.</a:t>
            </a:r>
          </a:p>
          <a:p>
            <a:pPr marL="285750" indent="-285750" algn="just">
              <a:buFont typeface="Wingdings" panose="05000000000000000000" pitchFamily="2" charset="2"/>
              <a:buChar char="Ø"/>
            </a:pPr>
            <a:endParaRPr lang="en-US" sz="1600" dirty="0">
              <a:solidFill>
                <a:schemeClr val="bg1"/>
              </a:solidFill>
              <a:latin typeface="Avenir Next LT Pro" panose="020B05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solidFill>
                  <a:schemeClr val="bg1"/>
                </a:solidFill>
                <a:latin typeface="Avenir Next LT Pro" panose="020B0504020202020204" pitchFamily="34" charset="0"/>
                <a:cs typeface="Arial" panose="020B0604020202020204" pitchFamily="34" charset="0"/>
              </a:rPr>
              <a:t>The LCL-CT endowment fund supports indigent attorneys in need intensive MH or SUD support.</a:t>
            </a:r>
          </a:p>
          <a:p>
            <a:pPr marL="285750" indent="-285750" algn="just">
              <a:buFont typeface="Wingdings" panose="05000000000000000000" pitchFamily="2" charset="2"/>
              <a:buChar char="Ø"/>
            </a:pPr>
            <a:endParaRPr lang="en-US" sz="1600" dirty="0">
              <a:solidFill>
                <a:schemeClr val="bg1"/>
              </a:solidFill>
              <a:latin typeface="Avenir Next LT Pro" panose="020B0504020202020204" pitchFamily="34" charset="0"/>
              <a:cs typeface="Arial" panose="020B0604020202020204" pitchFamily="34" charset="0"/>
            </a:endParaRPr>
          </a:p>
          <a:p>
            <a:pPr marL="285750" indent="-285750" algn="just">
              <a:buFont typeface="Wingdings" panose="05000000000000000000" pitchFamily="2" charset="2"/>
              <a:buChar char="Ø"/>
            </a:pPr>
            <a:r>
              <a:rPr lang="en-US" sz="1600" dirty="0">
                <a:solidFill>
                  <a:schemeClr val="bg1"/>
                </a:solidFill>
                <a:latin typeface="Avenir Next LT Pro" panose="020B0504020202020204" pitchFamily="34" charset="0"/>
                <a:cs typeface="Arial" panose="020B0604020202020204" pitchFamily="34" charset="0"/>
              </a:rPr>
              <a:t>Outreach includes regular presentations to three Connecticut Law Schools, Judges Pre-Bench Orientation and bar associations.</a:t>
            </a:r>
          </a:p>
        </p:txBody>
      </p:sp>
      <p:sp>
        <p:nvSpPr>
          <p:cNvPr id="4" name="Slide Number Placeholder 3">
            <a:extLst>
              <a:ext uri="{FF2B5EF4-FFF2-40B4-BE49-F238E27FC236}">
                <a16:creationId xmlns:a16="http://schemas.microsoft.com/office/drawing/2014/main" id="{6EBC1BE1-51D9-9BF1-B52C-947192FD69C2}"/>
              </a:ext>
            </a:extLst>
          </p:cNvPr>
          <p:cNvSpPr>
            <a:spLocks noGrp="1"/>
          </p:cNvSpPr>
          <p:nvPr>
            <p:ph type="sldNum" sz="quarter" idx="12"/>
          </p:nvPr>
        </p:nvSpPr>
        <p:spPr/>
        <p:txBody>
          <a:bodyPr/>
          <a:lstStyle/>
          <a:p>
            <a:fld id="{70F98E88-53DF-4748-8F35-EE57AD41EDE1}" type="slidenum">
              <a:rPr lang="en-US" smtClean="0"/>
              <a:t>3</a:t>
            </a:fld>
            <a:endParaRPr lang="en-US"/>
          </a:p>
        </p:txBody>
      </p:sp>
      <p:sp>
        <p:nvSpPr>
          <p:cNvPr id="8" name="TextBox 7">
            <a:extLst>
              <a:ext uri="{FF2B5EF4-FFF2-40B4-BE49-F238E27FC236}">
                <a16:creationId xmlns:a16="http://schemas.microsoft.com/office/drawing/2014/main" id="{B1F74F98-F1DD-C514-4207-2ACB32D92DFC}"/>
              </a:ext>
            </a:extLst>
          </p:cNvPr>
          <p:cNvSpPr txBox="1"/>
          <p:nvPr/>
        </p:nvSpPr>
        <p:spPr>
          <a:xfrm>
            <a:off x="5127585" y="404598"/>
            <a:ext cx="6782764" cy="523220"/>
          </a:xfrm>
          <a:prstGeom prst="rect">
            <a:avLst/>
          </a:prstGeom>
          <a:noFill/>
        </p:spPr>
        <p:txBody>
          <a:bodyPr wrap="square">
            <a:spAutoFit/>
          </a:bodyPr>
          <a:lstStyle/>
          <a:p>
            <a:r>
              <a:rPr lang="en-US" altLang="en-US" sz="2800" b="1" dirty="0">
                <a:solidFill>
                  <a:schemeClr val="bg1"/>
                </a:solidFill>
                <a:latin typeface="Avenir Next LT Pro" panose="020B0504020202020204" pitchFamily="34" charset="0"/>
              </a:rPr>
              <a:t>Lawyers Concerned For Lawyers, CT                 </a:t>
            </a:r>
            <a:endParaRPr lang="en-US" sz="2800" b="1" dirty="0">
              <a:solidFill>
                <a:schemeClr val="bg1"/>
              </a:solidFill>
              <a:latin typeface="Avenir Next LT Pro" panose="020B0504020202020204" pitchFamily="34" charset="0"/>
            </a:endParaRPr>
          </a:p>
        </p:txBody>
      </p:sp>
      <p:sp>
        <p:nvSpPr>
          <p:cNvPr id="6" name="TextBox 5">
            <a:extLst>
              <a:ext uri="{FF2B5EF4-FFF2-40B4-BE49-F238E27FC236}">
                <a16:creationId xmlns:a16="http://schemas.microsoft.com/office/drawing/2014/main" id="{AABDD094-5A3E-EACB-1928-6E427BD54B81}"/>
              </a:ext>
            </a:extLst>
          </p:cNvPr>
          <p:cNvSpPr txBox="1"/>
          <p:nvPr/>
        </p:nvSpPr>
        <p:spPr>
          <a:xfrm>
            <a:off x="5393303" y="914045"/>
            <a:ext cx="6251328" cy="369332"/>
          </a:xfrm>
          <a:prstGeom prst="rect">
            <a:avLst/>
          </a:prstGeom>
          <a:noFill/>
        </p:spPr>
        <p:txBody>
          <a:bodyPr wrap="square">
            <a:spAutoFit/>
          </a:bodyPr>
          <a:lstStyle/>
          <a:p>
            <a:pPr algn="l"/>
            <a:r>
              <a:rPr lang="en-US" altLang="en-US" b="1" i="1" dirty="0">
                <a:solidFill>
                  <a:srgbClr val="093E83"/>
                </a:solidFill>
                <a:latin typeface="Avenir Next LT Pro Light" panose="020B0304020202020204" pitchFamily="34" charset="0"/>
                <a:cs typeface="Arial" panose="020B0604020202020204" pitchFamily="34" charset="0"/>
              </a:rPr>
              <a:t>Support and Help for the Legal Profession in Connecticut</a:t>
            </a:r>
            <a:endParaRPr lang="en-US" b="1" dirty="0">
              <a:solidFill>
                <a:srgbClr val="093E83"/>
              </a:solidFill>
              <a:latin typeface="Avenir Next LT Pro Light" panose="020B03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DA0A85EC-247B-97ED-76D9-D37F3C139EF5}"/>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10" name="Picture 5">
            <a:extLst>
              <a:ext uri="{FF2B5EF4-FFF2-40B4-BE49-F238E27FC236}">
                <a16:creationId xmlns:a16="http://schemas.microsoft.com/office/drawing/2014/main" id="{2F9F6660-F2D3-DC69-FBE9-97A976F1C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26" y="408039"/>
            <a:ext cx="4090344" cy="559275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9458" name="Picture 2">
            <a:extLst>
              <a:ext uri="{FF2B5EF4-FFF2-40B4-BE49-F238E27FC236}">
                <a16:creationId xmlns:a16="http://schemas.microsoft.com/office/drawing/2014/main" id="{CECD32F6-5749-54B4-7965-AF7D0B757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00037"/>
            <a:ext cx="1634490" cy="1612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2CAB04-DD6A-4DF5-B19B-2BD5C7894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32897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EF957-DD04-7EB7-F277-0D2F6D10249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264433" y="381964"/>
            <a:ext cx="6718852" cy="6858000"/>
          </a:xfrm>
          <a:prstGeom prst="rect">
            <a:avLst/>
          </a:prstGeom>
        </p:spPr>
      </p:pic>
      <p:sp>
        <p:nvSpPr>
          <p:cNvPr id="3" name="TextBox 2">
            <a:extLst>
              <a:ext uri="{FF2B5EF4-FFF2-40B4-BE49-F238E27FC236}">
                <a16:creationId xmlns:a16="http://schemas.microsoft.com/office/drawing/2014/main" id="{6046A2CA-6483-5534-31AF-367CBC968745}"/>
              </a:ext>
            </a:extLst>
          </p:cNvPr>
          <p:cNvSpPr txBox="1"/>
          <p:nvPr/>
        </p:nvSpPr>
        <p:spPr>
          <a:xfrm>
            <a:off x="2290823" y="199283"/>
            <a:ext cx="7610353" cy="461665"/>
          </a:xfrm>
          <a:prstGeom prst="rect">
            <a:avLst/>
          </a:prstGeom>
          <a:noFill/>
        </p:spPr>
        <p:txBody>
          <a:bodyPr wrap="none" rtlCol="0">
            <a:spAutoFit/>
          </a:bodyPr>
          <a:lstStyle/>
          <a:p>
            <a:r>
              <a:rPr lang="en-US" sz="2400" b="1" dirty="0">
                <a:solidFill>
                  <a:schemeClr val="bg1"/>
                </a:solidFill>
                <a:latin typeface="Avenir Next LT Pro" panose="020B0504020202020204" pitchFamily="34" charset="0"/>
              </a:rPr>
              <a:t>Distribution of All Active Attorneys by Age Cohort</a:t>
            </a:r>
          </a:p>
        </p:txBody>
      </p:sp>
      <p:sp>
        <p:nvSpPr>
          <p:cNvPr id="4" name="TextBox 3">
            <a:extLst>
              <a:ext uri="{FF2B5EF4-FFF2-40B4-BE49-F238E27FC236}">
                <a16:creationId xmlns:a16="http://schemas.microsoft.com/office/drawing/2014/main" id="{9BCDD8F9-BF70-9AAE-1679-AAF4D2F0B3BF}"/>
              </a:ext>
            </a:extLst>
          </p:cNvPr>
          <p:cNvSpPr txBox="1"/>
          <p:nvPr/>
        </p:nvSpPr>
        <p:spPr>
          <a:xfrm>
            <a:off x="6041986" y="1076446"/>
            <a:ext cx="788999"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60-64</a:t>
            </a:r>
          </a:p>
        </p:txBody>
      </p:sp>
      <p:sp>
        <p:nvSpPr>
          <p:cNvPr id="5" name="TextBox 4">
            <a:extLst>
              <a:ext uri="{FF2B5EF4-FFF2-40B4-BE49-F238E27FC236}">
                <a16:creationId xmlns:a16="http://schemas.microsoft.com/office/drawing/2014/main" id="{868244B3-D391-6EF6-275E-9E60CAFEC34A}"/>
              </a:ext>
            </a:extLst>
          </p:cNvPr>
          <p:cNvSpPr txBox="1"/>
          <p:nvPr/>
        </p:nvSpPr>
        <p:spPr>
          <a:xfrm>
            <a:off x="4741435" y="2159207"/>
            <a:ext cx="788999"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65-69</a:t>
            </a:r>
          </a:p>
        </p:txBody>
      </p:sp>
      <p:sp>
        <p:nvSpPr>
          <p:cNvPr id="6" name="TextBox 5">
            <a:extLst>
              <a:ext uri="{FF2B5EF4-FFF2-40B4-BE49-F238E27FC236}">
                <a16:creationId xmlns:a16="http://schemas.microsoft.com/office/drawing/2014/main" id="{FAA68C9C-BF1C-FCBE-FB9A-9F0B8E98BF08}"/>
              </a:ext>
            </a:extLst>
          </p:cNvPr>
          <p:cNvSpPr txBox="1"/>
          <p:nvPr/>
        </p:nvSpPr>
        <p:spPr>
          <a:xfrm>
            <a:off x="4170746" y="3567118"/>
            <a:ext cx="788999"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70-74</a:t>
            </a:r>
          </a:p>
        </p:txBody>
      </p:sp>
      <p:sp>
        <p:nvSpPr>
          <p:cNvPr id="7" name="TextBox 6">
            <a:extLst>
              <a:ext uri="{FF2B5EF4-FFF2-40B4-BE49-F238E27FC236}">
                <a16:creationId xmlns:a16="http://schemas.microsoft.com/office/drawing/2014/main" id="{B6851E19-4D37-79F1-491A-7EE07D1468CD}"/>
              </a:ext>
            </a:extLst>
          </p:cNvPr>
          <p:cNvSpPr txBox="1"/>
          <p:nvPr/>
        </p:nvSpPr>
        <p:spPr>
          <a:xfrm>
            <a:off x="4264433" y="4514919"/>
            <a:ext cx="788999"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75-79</a:t>
            </a:r>
          </a:p>
        </p:txBody>
      </p:sp>
      <p:sp>
        <p:nvSpPr>
          <p:cNvPr id="8" name="TextBox 7">
            <a:extLst>
              <a:ext uri="{FF2B5EF4-FFF2-40B4-BE49-F238E27FC236}">
                <a16:creationId xmlns:a16="http://schemas.microsoft.com/office/drawing/2014/main" id="{F2200924-0832-9584-8CDB-43ECD4BD320D}"/>
              </a:ext>
            </a:extLst>
          </p:cNvPr>
          <p:cNvSpPr txBox="1"/>
          <p:nvPr/>
        </p:nvSpPr>
        <p:spPr>
          <a:xfrm>
            <a:off x="9926799" y="5253583"/>
            <a:ext cx="1164101"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Under 60</a:t>
            </a:r>
          </a:p>
        </p:txBody>
      </p:sp>
      <p:sp>
        <p:nvSpPr>
          <p:cNvPr id="9" name="TextBox 8">
            <a:extLst>
              <a:ext uri="{FF2B5EF4-FFF2-40B4-BE49-F238E27FC236}">
                <a16:creationId xmlns:a16="http://schemas.microsoft.com/office/drawing/2014/main" id="{80A7C12E-F4B4-7BF1-AC02-4FA8C0114F95}"/>
              </a:ext>
            </a:extLst>
          </p:cNvPr>
          <p:cNvSpPr txBox="1"/>
          <p:nvPr/>
        </p:nvSpPr>
        <p:spPr>
          <a:xfrm>
            <a:off x="4372048" y="4884251"/>
            <a:ext cx="788999"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80-84</a:t>
            </a:r>
          </a:p>
        </p:txBody>
      </p:sp>
      <p:sp>
        <p:nvSpPr>
          <p:cNvPr id="10" name="TextBox 9">
            <a:extLst>
              <a:ext uri="{FF2B5EF4-FFF2-40B4-BE49-F238E27FC236}">
                <a16:creationId xmlns:a16="http://schemas.microsoft.com/office/drawing/2014/main" id="{94642B99-7B79-C78C-4B33-8191DEC93DA3}"/>
              </a:ext>
            </a:extLst>
          </p:cNvPr>
          <p:cNvSpPr txBox="1"/>
          <p:nvPr/>
        </p:nvSpPr>
        <p:spPr>
          <a:xfrm>
            <a:off x="4636033" y="5093390"/>
            <a:ext cx="604653" cy="369332"/>
          </a:xfrm>
          <a:prstGeom prst="rect">
            <a:avLst/>
          </a:prstGeom>
          <a:noFill/>
        </p:spPr>
        <p:txBody>
          <a:bodyPr wrap="none" rtlCol="0">
            <a:spAutoFit/>
          </a:bodyPr>
          <a:lstStyle/>
          <a:p>
            <a:r>
              <a:rPr lang="en-US" dirty="0">
                <a:solidFill>
                  <a:schemeClr val="bg1"/>
                </a:solidFill>
                <a:latin typeface="Avenir Next LT Pro Light" panose="020B0304020202020204" pitchFamily="34" charset="0"/>
              </a:rPr>
              <a:t>85+</a:t>
            </a:r>
          </a:p>
        </p:txBody>
      </p:sp>
      <p:pic>
        <p:nvPicPr>
          <p:cNvPr id="11" name="Picture 10">
            <a:extLst>
              <a:ext uri="{FF2B5EF4-FFF2-40B4-BE49-F238E27FC236}">
                <a16:creationId xmlns:a16="http://schemas.microsoft.com/office/drawing/2014/main" id="{A2818A3C-C971-7C7A-F91A-3FFD272E2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88538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8D79-0D5D-51CB-CE18-9EA3BF8F9378}"/>
              </a:ext>
            </a:extLst>
          </p:cNvPr>
          <p:cNvSpPr>
            <a:spLocks noGrp="1"/>
          </p:cNvSpPr>
          <p:nvPr>
            <p:ph type="title"/>
          </p:nvPr>
        </p:nvSpPr>
        <p:spPr>
          <a:xfrm>
            <a:off x="231494" y="365125"/>
            <a:ext cx="11729012" cy="1325563"/>
          </a:xfrm>
        </p:spPr>
        <p:txBody>
          <a:bodyPr>
            <a:normAutofit fontScale="90000"/>
          </a:bodyPr>
          <a:lstStyle/>
          <a:p>
            <a:pPr algn="ctr"/>
            <a:r>
              <a:rPr lang="en-US" b="1" dirty="0">
                <a:solidFill>
                  <a:schemeClr val="bg1"/>
                </a:solidFill>
                <a:latin typeface="Avenir Next LT Pro" panose="020B0504020202020204" pitchFamily="34" charset="0"/>
              </a:rPr>
              <a:t>Vermont Resources </a:t>
            </a:r>
            <a:br>
              <a:rPr lang="en-US" sz="3600" b="1" dirty="0">
                <a:solidFill>
                  <a:schemeClr val="bg1"/>
                </a:solidFill>
                <a:latin typeface="Avenir Next LT Pro" panose="020B0504020202020204" pitchFamily="34" charset="0"/>
              </a:rPr>
            </a:br>
            <a:r>
              <a:rPr lang="en-US" sz="3600" b="1" dirty="0">
                <a:solidFill>
                  <a:schemeClr val="bg1"/>
                </a:solidFill>
                <a:latin typeface="Avenir Next LT Pro" panose="020B0504020202020204" pitchFamily="34" charset="0"/>
              </a:rPr>
              <a:t>(and what they reflect about approaching the problem)</a:t>
            </a:r>
            <a:r>
              <a:rPr lang="en-US" b="1" dirty="0">
                <a:solidFill>
                  <a:schemeClr val="bg1"/>
                </a:solidFill>
                <a:latin typeface="Avenir Next LT Pro" panose="020B0504020202020204" pitchFamily="34" charset="0"/>
              </a:rPr>
              <a:t>	</a:t>
            </a:r>
          </a:p>
        </p:txBody>
      </p:sp>
      <p:sp>
        <p:nvSpPr>
          <p:cNvPr id="3" name="Content Placeholder 2">
            <a:extLst>
              <a:ext uri="{FF2B5EF4-FFF2-40B4-BE49-F238E27FC236}">
                <a16:creationId xmlns:a16="http://schemas.microsoft.com/office/drawing/2014/main" id="{D8E3DB92-6B45-96E4-4329-EB4DAC82068B}"/>
              </a:ext>
            </a:extLst>
          </p:cNvPr>
          <p:cNvSpPr>
            <a:spLocks noGrp="1"/>
          </p:cNvSpPr>
          <p:nvPr>
            <p:ph idx="1"/>
          </p:nvPr>
        </p:nvSpPr>
        <p:spPr>
          <a:xfrm>
            <a:off x="3541853" y="2141537"/>
            <a:ext cx="7800372" cy="4351338"/>
          </a:xfrm>
        </p:spPr>
        <p:txBody>
          <a:bodyPr>
            <a:normAutofit lnSpcReduction="10000"/>
          </a:bodyPr>
          <a:lstStyle/>
          <a:p>
            <a:pPr algn="just"/>
            <a:r>
              <a:rPr lang="en-US" dirty="0">
                <a:solidFill>
                  <a:schemeClr val="bg1"/>
                </a:solidFill>
                <a:latin typeface="Avenir Next LT Pro Light" panose="020B0304020202020204" pitchFamily="34" charset="0"/>
              </a:rPr>
              <a:t>Vermont has a FEMA model</a:t>
            </a:r>
          </a:p>
          <a:p>
            <a:pPr lvl="1" algn="just"/>
            <a:r>
              <a:rPr lang="en-US" dirty="0">
                <a:solidFill>
                  <a:schemeClr val="bg1"/>
                </a:solidFill>
                <a:latin typeface="Avenir Next LT Pro Light" panose="020B0304020202020204" pitchFamily="34" charset="0"/>
              </a:rPr>
              <a:t>Disaster response and recovery</a:t>
            </a:r>
          </a:p>
          <a:p>
            <a:pPr lvl="2" algn="just"/>
            <a:r>
              <a:rPr lang="en-US" dirty="0">
                <a:solidFill>
                  <a:schemeClr val="bg1"/>
                </a:solidFill>
                <a:latin typeface="Avenir Next LT Pro Light" panose="020B0304020202020204" pitchFamily="34" charset="0"/>
              </a:rPr>
              <a:t>Lawyers can be engaged for triage and wind down </a:t>
            </a:r>
          </a:p>
          <a:p>
            <a:pPr lvl="3" algn="just"/>
            <a:r>
              <a:rPr lang="en-US" dirty="0">
                <a:solidFill>
                  <a:schemeClr val="bg1"/>
                </a:solidFill>
                <a:latin typeface="Avenir Next LT Pro Light" panose="020B0304020202020204" pitchFamily="34" charset="0"/>
              </a:rPr>
              <a:t>At most this is “low bono” work</a:t>
            </a:r>
          </a:p>
          <a:p>
            <a:pPr lvl="3" algn="just"/>
            <a:r>
              <a:rPr lang="en-US" dirty="0">
                <a:solidFill>
                  <a:schemeClr val="bg1"/>
                </a:solidFill>
                <a:latin typeface="Avenir Next LT Pro Light" panose="020B0304020202020204" pitchFamily="34" charset="0"/>
              </a:rPr>
              <a:t>Many insurers now require solos to have a  designated “back up” attorney</a:t>
            </a:r>
          </a:p>
          <a:p>
            <a:pPr lvl="3" algn="just"/>
            <a:endParaRPr lang="en-US" dirty="0">
              <a:solidFill>
                <a:schemeClr val="bg1"/>
              </a:solidFill>
              <a:latin typeface="Avenir Next LT Pro Light" panose="020B0304020202020204" pitchFamily="34" charset="0"/>
            </a:endParaRPr>
          </a:p>
          <a:p>
            <a:pPr lvl="3" algn="r"/>
            <a:endParaRPr lang="en-US" dirty="0">
              <a:solidFill>
                <a:schemeClr val="bg1"/>
              </a:solidFill>
              <a:latin typeface="Avenir Next LT Pro Light" panose="020B0304020202020204" pitchFamily="34" charset="0"/>
            </a:endParaRPr>
          </a:p>
          <a:p>
            <a:pPr lvl="1" algn="just"/>
            <a:r>
              <a:rPr lang="en-US" dirty="0">
                <a:solidFill>
                  <a:schemeClr val="bg1"/>
                </a:solidFill>
                <a:latin typeface="Avenir Next LT Pro Light" panose="020B0304020202020204" pitchFamily="34" charset="0"/>
              </a:rPr>
              <a:t>Anecdotally Vermont is pretty typical just closer to the edge but the States in better shape have more resources devoted to LAP and especially overflow into Law Office Management Assistance – which is an excellent entry point for Bar Associations  </a:t>
            </a:r>
          </a:p>
          <a:p>
            <a:pPr lvl="2" algn="r"/>
            <a:endParaRPr lang="en-US" dirty="0">
              <a:solidFill>
                <a:schemeClr val="bg1"/>
              </a:solidFill>
              <a:latin typeface="Avenir Next LT Pro Light" panose="020B0304020202020204" pitchFamily="34" charset="0"/>
            </a:endParaRPr>
          </a:p>
        </p:txBody>
      </p:sp>
      <p:pic>
        <p:nvPicPr>
          <p:cNvPr id="4" name="Picture 3">
            <a:extLst>
              <a:ext uri="{FF2B5EF4-FFF2-40B4-BE49-F238E27FC236}">
                <a16:creationId xmlns:a16="http://schemas.microsoft.com/office/drawing/2014/main" id="{7DBB970B-BF51-F117-D2DA-5203BE46E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73801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A60F5-46DC-B2C1-77AC-15D1F0EFAF0C}"/>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750D8564-47DD-991A-4472-F19EFCE8A3D7}"/>
              </a:ext>
            </a:extLst>
          </p:cNvPr>
          <p:cNvSpPr>
            <a:spLocks noGrp="1"/>
          </p:cNvSpPr>
          <p:nvPr>
            <p:ph type="title"/>
          </p:nvPr>
        </p:nvSpPr>
        <p:spPr>
          <a:xfrm>
            <a:off x="1225547" y="353550"/>
            <a:ext cx="10515600" cy="1325563"/>
          </a:xfrm>
        </p:spPr>
        <p:txBody>
          <a:bodyPr/>
          <a:lstStyle/>
          <a:p>
            <a:pPr algn="r"/>
            <a:r>
              <a:rPr lang="en-US" b="1" dirty="0">
                <a:solidFill>
                  <a:srgbClr val="EBD294"/>
                </a:solidFill>
                <a:latin typeface="Avenir Next LT Pro" panose="020B0504020202020204" pitchFamily="34" charset="0"/>
              </a:rPr>
              <a:t>Maine Data (as of 2018)</a:t>
            </a:r>
          </a:p>
        </p:txBody>
      </p:sp>
      <p:pic>
        <p:nvPicPr>
          <p:cNvPr id="2" name="Picture 1">
            <a:extLst>
              <a:ext uri="{FF2B5EF4-FFF2-40B4-BE49-F238E27FC236}">
                <a16:creationId xmlns:a16="http://schemas.microsoft.com/office/drawing/2014/main" id="{29A4CED6-BF42-5240-0911-295ECD4F2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graphicFrame>
        <p:nvGraphicFramePr>
          <p:cNvPr id="3" name="Table 2">
            <a:extLst>
              <a:ext uri="{FF2B5EF4-FFF2-40B4-BE49-F238E27FC236}">
                <a16:creationId xmlns:a16="http://schemas.microsoft.com/office/drawing/2014/main" id="{81AB7168-46C0-694B-B560-F989B9A6175F}"/>
              </a:ext>
            </a:extLst>
          </p:cNvPr>
          <p:cNvGraphicFramePr>
            <a:graphicFrameLocks noGrp="1"/>
          </p:cNvGraphicFramePr>
          <p:nvPr>
            <p:extLst>
              <p:ext uri="{D42A27DB-BD31-4B8C-83A1-F6EECF244321}">
                <p14:modId xmlns:p14="http://schemas.microsoft.com/office/powerpoint/2010/main" val="963598824"/>
              </p:ext>
            </p:extLst>
          </p:nvPr>
        </p:nvGraphicFramePr>
        <p:xfrm>
          <a:off x="3613148" y="2009774"/>
          <a:ext cx="8127999" cy="414795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346732622"/>
                    </a:ext>
                  </a:extLst>
                </a:gridCol>
                <a:gridCol w="2709333">
                  <a:extLst>
                    <a:ext uri="{9D8B030D-6E8A-4147-A177-3AD203B41FA5}">
                      <a16:colId xmlns:a16="http://schemas.microsoft.com/office/drawing/2014/main" val="3640607400"/>
                    </a:ext>
                  </a:extLst>
                </a:gridCol>
                <a:gridCol w="2709333">
                  <a:extLst>
                    <a:ext uri="{9D8B030D-6E8A-4147-A177-3AD203B41FA5}">
                      <a16:colId xmlns:a16="http://schemas.microsoft.com/office/drawing/2014/main" val="1415958464"/>
                    </a:ext>
                  </a:extLst>
                </a:gridCol>
              </a:tblGrid>
              <a:tr h="829591">
                <a:tc>
                  <a:txBody>
                    <a:bodyPr/>
                    <a:lstStyle/>
                    <a:p>
                      <a:pPr algn="ctr"/>
                      <a:r>
                        <a:rPr lang="en-US" sz="2400" dirty="0">
                          <a:solidFill>
                            <a:srgbClr val="EBD294"/>
                          </a:solidFill>
                          <a:latin typeface="Avenir Next LT Pro" panose="020B0504020202020204" pitchFamily="34" charset="0"/>
                        </a:rPr>
                        <a:t>Age Cohort</a:t>
                      </a:r>
                    </a:p>
                  </a:txBody>
                  <a:tcPr anchor="ctr">
                    <a:solidFill>
                      <a:srgbClr val="2E3556"/>
                    </a:solidFill>
                  </a:tcPr>
                </a:tc>
                <a:tc>
                  <a:txBody>
                    <a:bodyPr/>
                    <a:lstStyle/>
                    <a:p>
                      <a:pPr algn="ctr"/>
                      <a:r>
                        <a:rPr lang="en-US" sz="2400" dirty="0">
                          <a:solidFill>
                            <a:srgbClr val="EBD294"/>
                          </a:solidFill>
                          <a:latin typeface="Avenir Next LT Pro" panose="020B0504020202020204" pitchFamily="34" charset="0"/>
                        </a:rPr>
                        <a:t>% of All Active Attorneys</a:t>
                      </a:r>
                    </a:p>
                  </a:txBody>
                  <a:tcPr anchor="ctr">
                    <a:solidFill>
                      <a:srgbClr val="2E3556"/>
                    </a:solidFill>
                  </a:tcPr>
                </a:tc>
                <a:tc>
                  <a:txBody>
                    <a:bodyPr/>
                    <a:lstStyle/>
                    <a:p>
                      <a:pPr algn="ctr"/>
                      <a:r>
                        <a:rPr lang="en-US" sz="2400" dirty="0">
                          <a:solidFill>
                            <a:srgbClr val="EBD294"/>
                          </a:solidFill>
                          <a:latin typeface="Avenir Next LT Pro" panose="020B0504020202020204" pitchFamily="34" charset="0"/>
                        </a:rPr>
                        <a:t>(5,406)</a:t>
                      </a:r>
                    </a:p>
                  </a:txBody>
                  <a:tcPr anchor="ctr">
                    <a:solidFill>
                      <a:srgbClr val="2E3556"/>
                    </a:solidFill>
                  </a:tcPr>
                </a:tc>
                <a:extLst>
                  <a:ext uri="{0D108BD9-81ED-4DB2-BD59-A6C34878D82A}">
                    <a16:rowId xmlns:a16="http://schemas.microsoft.com/office/drawing/2014/main" val="2567862561"/>
                  </a:ext>
                </a:extLst>
              </a:tr>
              <a:tr h="829591">
                <a:tc>
                  <a:txBody>
                    <a:bodyPr/>
                    <a:lstStyle/>
                    <a:p>
                      <a:pPr algn="ctr"/>
                      <a:r>
                        <a:rPr lang="en-US" sz="2400" dirty="0">
                          <a:latin typeface="Avenir Next LT Pro Light" panose="020B0304020202020204" pitchFamily="34" charset="0"/>
                        </a:rPr>
                        <a:t>60-64</a:t>
                      </a:r>
                    </a:p>
                  </a:txBody>
                  <a:tcPr anchor="ctr"/>
                </a:tc>
                <a:tc>
                  <a:txBody>
                    <a:bodyPr/>
                    <a:lstStyle/>
                    <a:p>
                      <a:pPr algn="ctr"/>
                      <a:r>
                        <a:rPr lang="en-US" sz="2400" dirty="0">
                          <a:latin typeface="Avenir Next LT Pro Light" panose="020B0304020202020204" pitchFamily="34" charset="0"/>
                        </a:rPr>
                        <a:t>13.49%</a:t>
                      </a:r>
                    </a:p>
                  </a:txBody>
                  <a:tcPr anchor="ctr"/>
                </a:tc>
                <a:tc>
                  <a:txBody>
                    <a:bodyPr/>
                    <a:lstStyle/>
                    <a:p>
                      <a:pPr algn="ctr"/>
                      <a:r>
                        <a:rPr lang="en-US" sz="2400" dirty="0">
                          <a:latin typeface="Avenir Next LT Pro Light" panose="020B0304020202020204" pitchFamily="34" charset="0"/>
                        </a:rPr>
                        <a:t>(729)</a:t>
                      </a:r>
                    </a:p>
                  </a:txBody>
                  <a:tcPr anchor="ctr"/>
                </a:tc>
                <a:extLst>
                  <a:ext uri="{0D108BD9-81ED-4DB2-BD59-A6C34878D82A}">
                    <a16:rowId xmlns:a16="http://schemas.microsoft.com/office/drawing/2014/main" val="1447091807"/>
                  </a:ext>
                </a:extLst>
              </a:tr>
              <a:tr h="829591">
                <a:tc>
                  <a:txBody>
                    <a:bodyPr/>
                    <a:lstStyle/>
                    <a:p>
                      <a:pPr algn="ctr"/>
                      <a:r>
                        <a:rPr lang="en-US" sz="2400" dirty="0">
                          <a:latin typeface="Avenir Next LT Pro Light" panose="020B0304020202020204" pitchFamily="34" charset="0"/>
                        </a:rPr>
                        <a:t>65-69</a:t>
                      </a:r>
                    </a:p>
                  </a:txBody>
                  <a:tcPr anchor="ctr"/>
                </a:tc>
                <a:tc>
                  <a:txBody>
                    <a:bodyPr/>
                    <a:lstStyle/>
                    <a:p>
                      <a:pPr algn="ctr"/>
                      <a:r>
                        <a:rPr lang="en-US" sz="2400" dirty="0">
                          <a:latin typeface="Avenir Next LT Pro Light" panose="020B0304020202020204" pitchFamily="34" charset="0"/>
                        </a:rPr>
                        <a:t>10.82%</a:t>
                      </a:r>
                    </a:p>
                  </a:txBody>
                  <a:tcPr anchor="ctr"/>
                </a:tc>
                <a:tc>
                  <a:txBody>
                    <a:bodyPr/>
                    <a:lstStyle/>
                    <a:p>
                      <a:pPr algn="ctr"/>
                      <a:r>
                        <a:rPr lang="en-US" sz="2400" dirty="0">
                          <a:latin typeface="Avenir Next LT Pro Light" panose="020B0304020202020204" pitchFamily="34" charset="0"/>
                        </a:rPr>
                        <a:t>(585)</a:t>
                      </a:r>
                    </a:p>
                  </a:txBody>
                  <a:tcPr anchor="ctr"/>
                </a:tc>
                <a:extLst>
                  <a:ext uri="{0D108BD9-81ED-4DB2-BD59-A6C34878D82A}">
                    <a16:rowId xmlns:a16="http://schemas.microsoft.com/office/drawing/2014/main" val="283624449"/>
                  </a:ext>
                </a:extLst>
              </a:tr>
              <a:tr h="829591">
                <a:tc>
                  <a:txBody>
                    <a:bodyPr/>
                    <a:lstStyle/>
                    <a:p>
                      <a:pPr algn="ctr"/>
                      <a:r>
                        <a:rPr lang="en-US" sz="2400" dirty="0">
                          <a:latin typeface="Avenir Next LT Pro Light" panose="020B0304020202020204" pitchFamily="34" charset="0"/>
                        </a:rPr>
                        <a:t>70+</a:t>
                      </a:r>
                    </a:p>
                  </a:txBody>
                  <a:tcPr anchor="ctr"/>
                </a:tc>
                <a:tc>
                  <a:txBody>
                    <a:bodyPr/>
                    <a:lstStyle/>
                    <a:p>
                      <a:pPr algn="ctr"/>
                      <a:r>
                        <a:rPr lang="en-US" sz="2400" dirty="0">
                          <a:latin typeface="Avenir Next LT Pro Light" panose="020B0304020202020204" pitchFamily="34" charset="0"/>
                        </a:rPr>
                        <a:t>10.75%</a:t>
                      </a:r>
                    </a:p>
                  </a:txBody>
                  <a:tcPr anchor="ctr"/>
                </a:tc>
                <a:tc>
                  <a:txBody>
                    <a:bodyPr/>
                    <a:lstStyle/>
                    <a:p>
                      <a:pPr algn="ctr"/>
                      <a:r>
                        <a:rPr lang="en-US" sz="2400" dirty="0">
                          <a:latin typeface="Avenir Next LT Pro Light" panose="020B0304020202020204" pitchFamily="34" charset="0"/>
                        </a:rPr>
                        <a:t>(195)</a:t>
                      </a:r>
                    </a:p>
                  </a:txBody>
                  <a:tcPr anchor="ctr"/>
                </a:tc>
                <a:extLst>
                  <a:ext uri="{0D108BD9-81ED-4DB2-BD59-A6C34878D82A}">
                    <a16:rowId xmlns:a16="http://schemas.microsoft.com/office/drawing/2014/main" val="1486850691"/>
                  </a:ext>
                </a:extLst>
              </a:tr>
              <a:tr h="829591">
                <a:tc>
                  <a:txBody>
                    <a:bodyPr/>
                    <a:lstStyle/>
                    <a:p>
                      <a:pPr algn="ctr"/>
                      <a:r>
                        <a:rPr lang="en-US" sz="2400" dirty="0">
                          <a:latin typeface="Avenir Next LT Pro Light" panose="020B0304020202020204" pitchFamily="34" charset="0"/>
                        </a:rPr>
                        <a:t>Total (60+)</a:t>
                      </a:r>
                    </a:p>
                  </a:txBody>
                  <a:tcPr anchor="ctr"/>
                </a:tc>
                <a:tc>
                  <a:txBody>
                    <a:bodyPr/>
                    <a:lstStyle/>
                    <a:p>
                      <a:pPr algn="ctr"/>
                      <a:r>
                        <a:rPr lang="en-US" sz="2400" dirty="0">
                          <a:latin typeface="Avenir Next LT Pro Light" panose="020B0304020202020204" pitchFamily="34" charset="0"/>
                        </a:rPr>
                        <a:t>~35.00%</a:t>
                      </a:r>
                    </a:p>
                  </a:txBody>
                  <a:tcPr anchor="ctr"/>
                </a:tc>
                <a:tc>
                  <a:txBody>
                    <a:bodyPr/>
                    <a:lstStyle/>
                    <a:p>
                      <a:pPr algn="ctr"/>
                      <a:r>
                        <a:rPr lang="en-US" sz="2400" dirty="0">
                          <a:latin typeface="Avenir Next LT Pro Light" panose="020B0304020202020204" pitchFamily="34" charset="0"/>
                        </a:rPr>
                        <a:t>(581)</a:t>
                      </a:r>
                    </a:p>
                  </a:txBody>
                  <a:tcPr anchor="ctr"/>
                </a:tc>
                <a:extLst>
                  <a:ext uri="{0D108BD9-81ED-4DB2-BD59-A6C34878D82A}">
                    <a16:rowId xmlns:a16="http://schemas.microsoft.com/office/drawing/2014/main" val="1583829723"/>
                  </a:ext>
                </a:extLst>
              </a:tr>
            </a:tbl>
          </a:graphicData>
        </a:graphic>
      </p:graphicFrame>
    </p:spTree>
    <p:extLst>
      <p:ext uri="{BB962C8B-B14F-4D97-AF65-F5344CB8AC3E}">
        <p14:creationId xmlns:p14="http://schemas.microsoft.com/office/powerpoint/2010/main" val="205296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able&#10;&#10;AI-generated content may be incorrect.">
            <a:extLst>
              <a:ext uri="{FF2B5EF4-FFF2-40B4-BE49-F238E27FC236}">
                <a16:creationId xmlns:a16="http://schemas.microsoft.com/office/drawing/2014/main" id="{37A18E79-0F1F-8285-401A-A02BB89855F1}"/>
              </a:ext>
            </a:extLst>
          </p:cNvPr>
          <p:cNvPicPr>
            <a:picLocks noChangeAspect="1"/>
          </p:cNvPicPr>
          <p:nvPr/>
        </p:nvPicPr>
        <p:blipFill>
          <a:blip r:embed="rId2">
            <a:extLst>
              <a:ext uri="{28A0092B-C50C-407E-A947-70E740481C1C}">
                <a14:useLocalDpi xmlns:a14="http://schemas.microsoft.com/office/drawing/2010/main" val="0"/>
              </a:ext>
            </a:extLst>
          </a:blip>
          <a:srcRect r="52705"/>
          <a:stretch>
            <a:fillRect/>
          </a:stretch>
        </p:blipFill>
        <p:spPr>
          <a:xfrm>
            <a:off x="1623347" y="835775"/>
            <a:ext cx="5546446" cy="2593225"/>
          </a:xfrm>
          <a:prstGeom prst="rect">
            <a:avLst/>
          </a:prstGeom>
        </p:spPr>
      </p:pic>
      <p:sp>
        <p:nvSpPr>
          <p:cNvPr id="4" name="TextBox 3">
            <a:extLst>
              <a:ext uri="{FF2B5EF4-FFF2-40B4-BE49-F238E27FC236}">
                <a16:creationId xmlns:a16="http://schemas.microsoft.com/office/drawing/2014/main" id="{97A2D257-6CEB-1B87-17E4-86FD2AC587FC}"/>
              </a:ext>
            </a:extLst>
          </p:cNvPr>
          <p:cNvSpPr txBox="1"/>
          <p:nvPr/>
        </p:nvSpPr>
        <p:spPr>
          <a:xfrm>
            <a:off x="8877783" y="1701480"/>
            <a:ext cx="2282035" cy="369332"/>
          </a:xfrm>
          <a:prstGeom prst="rect">
            <a:avLst/>
          </a:prstGeom>
          <a:noFill/>
        </p:spPr>
        <p:txBody>
          <a:bodyPr wrap="none" rtlCol="0">
            <a:spAutoFit/>
          </a:bodyPr>
          <a:lstStyle/>
          <a:p>
            <a:r>
              <a:rPr lang="en-US" b="1" dirty="0">
                <a:solidFill>
                  <a:schemeClr val="bg1"/>
                </a:solidFill>
                <a:latin typeface="Avenir Next LT Pro" panose="020B0504020202020204" pitchFamily="34" charset="0"/>
              </a:rPr>
              <a:t>Source: </a:t>
            </a:r>
            <a:r>
              <a:rPr lang="en-US" b="1" dirty="0" err="1">
                <a:solidFill>
                  <a:schemeClr val="bg1"/>
                </a:solidFill>
                <a:latin typeface="Avenir Next LT Pro" panose="020B0504020202020204" pitchFamily="34" charset="0"/>
              </a:rPr>
              <a:t>Maine.gov</a:t>
            </a:r>
            <a:endParaRPr lang="en-US" b="1" dirty="0">
              <a:solidFill>
                <a:schemeClr val="bg1"/>
              </a:solidFill>
              <a:latin typeface="Avenir Next LT Pro" panose="020B0504020202020204" pitchFamily="34" charset="0"/>
            </a:endParaRPr>
          </a:p>
        </p:txBody>
      </p:sp>
      <p:pic>
        <p:nvPicPr>
          <p:cNvPr id="2" name="Picture 1">
            <a:extLst>
              <a:ext uri="{FF2B5EF4-FFF2-40B4-BE49-F238E27FC236}">
                <a16:creationId xmlns:a16="http://schemas.microsoft.com/office/drawing/2014/main" id="{E339428C-7A13-00F5-438F-D794F05DF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pic>
        <p:nvPicPr>
          <p:cNvPr id="5" name="Picture 4" descr="A close-up of a table&#10;&#10;AI-generated content may be incorrect.">
            <a:extLst>
              <a:ext uri="{FF2B5EF4-FFF2-40B4-BE49-F238E27FC236}">
                <a16:creationId xmlns:a16="http://schemas.microsoft.com/office/drawing/2014/main" id="{E00788D9-D212-EC29-B5D8-FEBF5204F966}"/>
              </a:ext>
            </a:extLst>
          </p:cNvPr>
          <p:cNvPicPr>
            <a:picLocks noChangeAspect="1"/>
          </p:cNvPicPr>
          <p:nvPr/>
        </p:nvPicPr>
        <p:blipFill>
          <a:blip r:embed="rId2">
            <a:extLst>
              <a:ext uri="{28A0092B-C50C-407E-A947-70E740481C1C}">
                <a14:useLocalDpi xmlns:a14="http://schemas.microsoft.com/office/drawing/2010/main" val="0"/>
              </a:ext>
            </a:extLst>
          </a:blip>
          <a:srcRect l="47505" r="86"/>
          <a:stretch>
            <a:fillRect/>
          </a:stretch>
        </p:blipFill>
        <p:spPr>
          <a:xfrm>
            <a:off x="4606723" y="3722192"/>
            <a:ext cx="6146156" cy="2593225"/>
          </a:xfrm>
          <a:prstGeom prst="rect">
            <a:avLst/>
          </a:prstGeom>
        </p:spPr>
      </p:pic>
      <p:cxnSp>
        <p:nvCxnSpPr>
          <p:cNvPr id="7" name="Connector: Curved 6">
            <a:extLst>
              <a:ext uri="{FF2B5EF4-FFF2-40B4-BE49-F238E27FC236}">
                <a16:creationId xmlns:a16="http://schemas.microsoft.com/office/drawing/2014/main" id="{D46DA867-CA32-E4A5-8E04-1EB3BF988297}"/>
              </a:ext>
            </a:extLst>
          </p:cNvPr>
          <p:cNvCxnSpPr>
            <a:cxnSpLocks/>
          </p:cNvCxnSpPr>
          <p:nvPr/>
        </p:nvCxnSpPr>
        <p:spPr>
          <a:xfrm rot="10800000">
            <a:off x="7404164" y="1701480"/>
            <a:ext cx="1762989" cy="1727521"/>
          </a:xfrm>
          <a:prstGeom prst="curvedConnector3">
            <a:avLst>
              <a:gd name="adj1" fmla="val 103"/>
            </a:avLst>
          </a:prstGeom>
          <a:ln w="63500" cap="flat" cmpd="sng" algn="ctr">
            <a:solidFill>
              <a:schemeClr val="bg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74827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16C23-BC01-B8D8-5D2F-400476EE98EC}"/>
              </a:ext>
            </a:extLst>
          </p:cNvPr>
          <p:cNvSpPr>
            <a:spLocks noGrp="1"/>
          </p:cNvSpPr>
          <p:nvPr>
            <p:ph type="title"/>
          </p:nvPr>
        </p:nvSpPr>
        <p:spPr>
          <a:xfrm>
            <a:off x="3277283" y="3965877"/>
            <a:ext cx="4045236" cy="1601546"/>
          </a:xfrm>
        </p:spPr>
        <p:txBody>
          <a:bodyPr>
            <a:normAutofit fontScale="90000"/>
          </a:bodyPr>
          <a:lstStyle/>
          <a:p>
            <a:r>
              <a:rPr lang="en-US" dirty="0">
                <a:solidFill>
                  <a:srgbClr val="FFFFFF"/>
                </a:solidFill>
                <a:latin typeface="Avenir Next LT Pro" panose="020B0504020202020204" pitchFamily="34" charset="0"/>
              </a:rPr>
              <a:t>If an attorney is unwilling to retire</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36EFD52-3B05-7403-7B27-04D03ECEFED4}"/>
              </a:ext>
            </a:extLst>
          </p:cNvPr>
          <p:cNvSpPr>
            <a:spLocks noGrp="1"/>
          </p:cNvSpPr>
          <p:nvPr>
            <p:ph sz="half" idx="1"/>
          </p:nvPr>
        </p:nvSpPr>
        <p:spPr>
          <a:xfrm>
            <a:off x="4215161" y="356187"/>
            <a:ext cx="2878409" cy="1792281"/>
          </a:xfrm>
        </p:spPr>
        <p:txBody>
          <a:bodyPr anchor="ctr">
            <a:normAutofit/>
          </a:bodyPr>
          <a:lstStyle/>
          <a:p>
            <a:pPr marL="0" indent="0">
              <a:buNone/>
            </a:pPr>
            <a:r>
              <a:rPr lang="en-US" sz="2000" dirty="0">
                <a:latin typeface="Avenir Next LT Pro Light" panose="020B0304020202020204" pitchFamily="34" charset="0"/>
              </a:rPr>
              <a:t>Maine Assistance Program for Lawyers and Judges</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8A182B6B-44DA-4C0A-DCB6-5710CE4DA944}"/>
              </a:ext>
            </a:extLst>
          </p:cNvPr>
          <p:cNvSpPr>
            <a:spLocks noGrp="1"/>
          </p:cNvSpPr>
          <p:nvPr>
            <p:ph sz="half" idx="2"/>
          </p:nvPr>
        </p:nvSpPr>
        <p:spPr>
          <a:xfrm>
            <a:off x="8386139" y="3143438"/>
            <a:ext cx="3474621" cy="2780412"/>
          </a:xfrm>
        </p:spPr>
        <p:txBody>
          <a:bodyPr anchor="ctr">
            <a:normAutofit/>
          </a:bodyPr>
          <a:lstStyle/>
          <a:p>
            <a:pPr marL="0" indent="0">
              <a:buNone/>
            </a:pPr>
            <a:r>
              <a:rPr lang="en-US" sz="2000" dirty="0">
                <a:latin typeface="Avenir Next LT Pro Light" panose="020B0304020202020204" pitchFamily="34" charset="0"/>
              </a:rPr>
              <a:t>Maine Board of Overseers of the Bar</a:t>
            </a:r>
          </a:p>
        </p:txBody>
      </p:sp>
      <p:pic>
        <p:nvPicPr>
          <p:cNvPr id="5" name="Picture 4">
            <a:extLst>
              <a:ext uri="{FF2B5EF4-FFF2-40B4-BE49-F238E27FC236}">
                <a16:creationId xmlns:a16="http://schemas.microsoft.com/office/drawing/2014/main" id="{921C9906-8694-C5BC-B060-EB9970A1E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140049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36CC-9AC3-FBA4-7CD4-52EA1F0A8124}"/>
              </a:ext>
            </a:extLst>
          </p:cNvPr>
          <p:cNvSpPr>
            <a:spLocks noGrp="1"/>
          </p:cNvSpPr>
          <p:nvPr>
            <p:ph type="title"/>
          </p:nvPr>
        </p:nvSpPr>
        <p:spPr/>
        <p:txBody>
          <a:bodyPr>
            <a:normAutofit fontScale="90000"/>
          </a:bodyPr>
          <a:lstStyle/>
          <a:p>
            <a:pPr algn="ctr"/>
            <a:r>
              <a:rPr lang="en-US" b="1" dirty="0">
                <a:solidFill>
                  <a:srgbClr val="EBD294"/>
                </a:solidFill>
                <a:latin typeface="Avenir Next LT Pro" panose="020B0504020202020204" pitchFamily="34" charset="0"/>
              </a:rPr>
              <a:t>Why would an attorney continue to practice while in active cognitive decline?</a:t>
            </a:r>
          </a:p>
        </p:txBody>
      </p:sp>
      <p:sp>
        <p:nvSpPr>
          <p:cNvPr id="3" name="Content Placeholder 2">
            <a:extLst>
              <a:ext uri="{FF2B5EF4-FFF2-40B4-BE49-F238E27FC236}">
                <a16:creationId xmlns:a16="http://schemas.microsoft.com/office/drawing/2014/main" id="{A4AE2D19-8B89-1F0C-B1E4-319AE908AC95}"/>
              </a:ext>
            </a:extLst>
          </p:cNvPr>
          <p:cNvSpPr>
            <a:spLocks noGrp="1"/>
          </p:cNvSpPr>
          <p:nvPr>
            <p:ph idx="1"/>
          </p:nvPr>
        </p:nvSpPr>
        <p:spPr>
          <a:xfrm>
            <a:off x="3402956" y="1825625"/>
            <a:ext cx="7950843" cy="4895850"/>
          </a:xfrm>
        </p:spPr>
        <p:txBody>
          <a:bodyPr>
            <a:normAutofit fontScale="70000" lnSpcReduction="20000"/>
          </a:bodyPr>
          <a:lstStyle/>
          <a:p>
            <a:pPr>
              <a:lnSpc>
                <a:spcPct val="150000"/>
              </a:lnSpc>
            </a:pPr>
            <a:r>
              <a:rPr lang="en-US" dirty="0">
                <a:solidFill>
                  <a:schemeClr val="bg1"/>
                </a:solidFill>
                <a:latin typeface="Avenir Next LT Pro Light" panose="020B0304020202020204" pitchFamily="34" charset="0"/>
              </a:rPr>
              <a:t>Their genuine, subjective perception is that they are fine/nothing has changed</a:t>
            </a:r>
          </a:p>
          <a:p>
            <a:pPr>
              <a:lnSpc>
                <a:spcPct val="150000"/>
              </a:lnSpc>
            </a:pPr>
            <a:r>
              <a:rPr lang="en-US" b="1" dirty="0">
                <a:solidFill>
                  <a:srgbClr val="2E3556"/>
                </a:solidFill>
                <a:highlight>
                  <a:srgbClr val="FFFF00"/>
                </a:highlight>
                <a:latin typeface="Avenir Next LT Pro Light" panose="020B0304020202020204" pitchFamily="34" charset="0"/>
              </a:rPr>
              <a:t>No one in their life has told them, to their face, that others are noticing that something is going on</a:t>
            </a:r>
          </a:p>
          <a:p>
            <a:pPr>
              <a:lnSpc>
                <a:spcPct val="150000"/>
              </a:lnSpc>
            </a:pPr>
            <a:r>
              <a:rPr lang="en-US" dirty="0">
                <a:solidFill>
                  <a:schemeClr val="bg1"/>
                </a:solidFill>
                <a:latin typeface="Avenir Next LT Pro Light" panose="020B0304020202020204" pitchFamily="34" charset="0"/>
              </a:rPr>
              <a:t>Denial</a:t>
            </a:r>
          </a:p>
          <a:p>
            <a:pPr>
              <a:lnSpc>
                <a:spcPct val="150000"/>
              </a:lnSpc>
            </a:pPr>
            <a:r>
              <a:rPr lang="en-US" dirty="0">
                <a:solidFill>
                  <a:schemeClr val="bg1"/>
                </a:solidFill>
                <a:latin typeface="Avenir Next LT Pro Light" panose="020B0304020202020204" pitchFamily="34" charset="0"/>
              </a:rPr>
              <a:t>Fear</a:t>
            </a:r>
          </a:p>
          <a:p>
            <a:pPr>
              <a:lnSpc>
                <a:spcPct val="150000"/>
              </a:lnSpc>
            </a:pPr>
            <a:r>
              <a:rPr lang="en-US" dirty="0">
                <a:solidFill>
                  <a:schemeClr val="bg1"/>
                </a:solidFill>
                <a:latin typeface="Avenir Next LT Pro Light" panose="020B0304020202020204" pitchFamily="34" charset="0"/>
              </a:rPr>
              <a:t>They have no one to take over their caseload</a:t>
            </a:r>
          </a:p>
          <a:p>
            <a:pPr>
              <a:lnSpc>
                <a:spcPct val="150000"/>
              </a:lnSpc>
            </a:pPr>
            <a:r>
              <a:rPr lang="en-US" dirty="0">
                <a:solidFill>
                  <a:schemeClr val="bg1"/>
                </a:solidFill>
                <a:latin typeface="Avenir Next LT Pro Light" panose="020B0304020202020204" pitchFamily="34" charset="0"/>
              </a:rPr>
              <a:t>If they retire, there won’t be any attorneys left in their area</a:t>
            </a:r>
          </a:p>
          <a:p>
            <a:pPr>
              <a:lnSpc>
                <a:spcPct val="150000"/>
              </a:lnSpc>
            </a:pPr>
            <a:r>
              <a:rPr lang="en-US" dirty="0">
                <a:solidFill>
                  <a:schemeClr val="bg1"/>
                </a:solidFill>
                <a:latin typeface="Avenir Next LT Pro Light" panose="020B0304020202020204" pitchFamily="34" charset="0"/>
              </a:rPr>
              <a:t>They don’t know what they would do or who they would be if they were not practicing law</a:t>
            </a:r>
          </a:p>
        </p:txBody>
      </p:sp>
      <p:pic>
        <p:nvPicPr>
          <p:cNvPr id="4" name="Picture 3">
            <a:extLst>
              <a:ext uri="{FF2B5EF4-FFF2-40B4-BE49-F238E27FC236}">
                <a16:creationId xmlns:a16="http://schemas.microsoft.com/office/drawing/2014/main" id="{C0DB0F39-D09A-CA85-2E64-1B44A6271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58061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3027-2784-08EE-E5C7-48FEEC81995C}"/>
              </a:ext>
            </a:extLst>
          </p:cNvPr>
          <p:cNvSpPr>
            <a:spLocks noGrp="1"/>
          </p:cNvSpPr>
          <p:nvPr>
            <p:ph type="title"/>
          </p:nvPr>
        </p:nvSpPr>
        <p:spPr>
          <a:xfrm>
            <a:off x="838200" y="1028224"/>
            <a:ext cx="10515600" cy="505778"/>
          </a:xfrm>
        </p:spPr>
        <p:txBody>
          <a:bodyPr>
            <a:normAutofit fontScale="90000"/>
          </a:bodyPr>
          <a:lstStyle/>
          <a:p>
            <a:pPr algn="ctr"/>
            <a:r>
              <a:rPr lang="en-US" b="1" dirty="0">
                <a:solidFill>
                  <a:srgbClr val="5E973B"/>
                </a:solidFill>
                <a:latin typeface="Avenir Next LT Pro" panose="020B0504020202020204" pitchFamily="34" charset="0"/>
              </a:rPr>
              <a:t>Opportunities to Divert or at least Prepare for the Gray Tsunami</a:t>
            </a:r>
            <a:br>
              <a:rPr lang="en-US" dirty="0"/>
            </a:br>
            <a:endParaRPr lang="en-US" dirty="0"/>
          </a:p>
        </p:txBody>
      </p:sp>
      <p:sp>
        <p:nvSpPr>
          <p:cNvPr id="3" name="Content Placeholder 2">
            <a:extLst>
              <a:ext uri="{FF2B5EF4-FFF2-40B4-BE49-F238E27FC236}">
                <a16:creationId xmlns:a16="http://schemas.microsoft.com/office/drawing/2014/main" id="{20BD6450-C090-ED26-7CDC-0C4245F23683}"/>
              </a:ext>
            </a:extLst>
          </p:cNvPr>
          <p:cNvSpPr>
            <a:spLocks noGrp="1"/>
          </p:cNvSpPr>
          <p:nvPr>
            <p:ph idx="1"/>
          </p:nvPr>
        </p:nvSpPr>
        <p:spPr>
          <a:xfrm>
            <a:off x="3413760" y="2084705"/>
            <a:ext cx="8092440" cy="4468496"/>
          </a:xfrm>
        </p:spPr>
        <p:txBody>
          <a:bodyPr>
            <a:normAutofit fontScale="92500"/>
          </a:bodyPr>
          <a:lstStyle/>
          <a:p>
            <a:r>
              <a:rPr lang="en-US" sz="2600" dirty="0">
                <a:solidFill>
                  <a:schemeClr val="bg1"/>
                </a:solidFill>
              </a:rPr>
              <a:t>Developing a culture for the off ramp (firm vs. solo challenges)</a:t>
            </a:r>
          </a:p>
          <a:p>
            <a:r>
              <a:rPr lang="en-US" sz="2600" dirty="0">
                <a:solidFill>
                  <a:schemeClr val="bg1"/>
                </a:solidFill>
              </a:rPr>
              <a:t>CLEs on the topics but also ETHICS and using ethical obligations as tools for encouraging support of colleagues</a:t>
            </a:r>
          </a:p>
          <a:p>
            <a:r>
              <a:rPr lang="en-US" sz="2600" dirty="0">
                <a:solidFill>
                  <a:schemeClr val="bg1"/>
                </a:solidFill>
              </a:rPr>
              <a:t>Destigmatize the fact that aging affects each and every one of us</a:t>
            </a:r>
          </a:p>
          <a:p>
            <a:r>
              <a:rPr lang="en-US" sz="2600" dirty="0">
                <a:solidFill>
                  <a:schemeClr val="bg1"/>
                </a:solidFill>
              </a:rPr>
              <a:t>Encouraging attorneys to cultivate interests, passions, and identities </a:t>
            </a:r>
            <a:r>
              <a:rPr lang="en-US" sz="2600" b="1" dirty="0">
                <a:solidFill>
                  <a:schemeClr val="bg1"/>
                </a:solidFill>
              </a:rPr>
              <a:t>wholly unrelated to the practice of law</a:t>
            </a:r>
          </a:p>
          <a:p>
            <a:r>
              <a:rPr lang="en-US" sz="2600" dirty="0">
                <a:solidFill>
                  <a:schemeClr val="bg1"/>
                </a:solidFill>
              </a:rPr>
              <a:t>Creating a “life after law”</a:t>
            </a:r>
          </a:p>
          <a:p>
            <a:pPr lvl="1"/>
            <a:r>
              <a:rPr lang="en-US" sz="2600" dirty="0">
                <a:solidFill>
                  <a:schemeClr val="bg1"/>
                </a:solidFill>
              </a:rPr>
              <a:t>Volunteer/pro bono opportunities</a:t>
            </a:r>
          </a:p>
          <a:p>
            <a:pPr lvl="1"/>
            <a:r>
              <a:rPr lang="en-US" sz="2600" dirty="0">
                <a:solidFill>
                  <a:schemeClr val="bg1"/>
                </a:solidFill>
              </a:rPr>
              <a:t>Regular meetups for retired attorneys (AND JUDGES)</a:t>
            </a:r>
          </a:p>
          <a:p>
            <a:pPr lvl="1"/>
            <a:endParaRPr lang="en-US" dirty="0">
              <a:solidFill>
                <a:schemeClr val="bg1"/>
              </a:solidFill>
            </a:endParaRPr>
          </a:p>
          <a:p>
            <a:endParaRPr lang="en-US" dirty="0">
              <a:solidFill>
                <a:schemeClr val="bg1"/>
              </a:solidFill>
            </a:endParaRPr>
          </a:p>
          <a:p>
            <a:endParaRPr lang="en-US" dirty="0"/>
          </a:p>
        </p:txBody>
      </p:sp>
      <p:pic>
        <p:nvPicPr>
          <p:cNvPr id="4" name="Picture 3">
            <a:extLst>
              <a:ext uri="{FF2B5EF4-FFF2-40B4-BE49-F238E27FC236}">
                <a16:creationId xmlns:a16="http://schemas.microsoft.com/office/drawing/2014/main" id="{C40CE078-B5B1-5CE2-8019-2C1B34608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17531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FEC2-51A8-E029-4D17-CF85BA7AA117}"/>
              </a:ext>
            </a:extLst>
          </p:cNvPr>
          <p:cNvSpPr>
            <a:spLocks noGrp="1"/>
          </p:cNvSpPr>
          <p:nvPr>
            <p:ph type="title"/>
          </p:nvPr>
        </p:nvSpPr>
        <p:spPr>
          <a:xfrm>
            <a:off x="838200" y="487680"/>
            <a:ext cx="10515600" cy="1325563"/>
          </a:xfrm>
        </p:spPr>
        <p:txBody>
          <a:bodyPr/>
          <a:lstStyle/>
          <a:p>
            <a:pPr algn="ctr"/>
            <a:r>
              <a:rPr lang="en-US" b="1" dirty="0">
                <a:solidFill>
                  <a:schemeClr val="bg1"/>
                </a:solidFill>
                <a:latin typeface="Avenir Next LT Pro" panose="020B0504020202020204" pitchFamily="34" charset="0"/>
              </a:rPr>
              <a:t>What can we learn from other professions?</a:t>
            </a:r>
          </a:p>
        </p:txBody>
      </p:sp>
      <p:sp>
        <p:nvSpPr>
          <p:cNvPr id="3" name="Content Placeholder 2">
            <a:extLst>
              <a:ext uri="{FF2B5EF4-FFF2-40B4-BE49-F238E27FC236}">
                <a16:creationId xmlns:a16="http://schemas.microsoft.com/office/drawing/2014/main" id="{E2EB8660-B4F9-E6CC-197E-1E015428FCCC}"/>
              </a:ext>
            </a:extLst>
          </p:cNvPr>
          <p:cNvSpPr>
            <a:spLocks noGrp="1"/>
          </p:cNvSpPr>
          <p:nvPr>
            <p:ph idx="1"/>
          </p:nvPr>
        </p:nvSpPr>
        <p:spPr>
          <a:xfrm>
            <a:off x="3429000" y="2480945"/>
            <a:ext cx="7924800" cy="3889375"/>
          </a:xfrm>
        </p:spPr>
        <p:txBody>
          <a:bodyPr>
            <a:normAutofit fontScale="77500" lnSpcReduction="20000"/>
          </a:bodyPr>
          <a:lstStyle/>
          <a:p>
            <a:r>
              <a:rPr lang="en-US" dirty="0">
                <a:solidFill>
                  <a:schemeClr val="bg1"/>
                </a:solidFill>
              </a:rPr>
              <a:t>Medicine offers the </a:t>
            </a:r>
            <a:r>
              <a:rPr lang="en-US" b="1" dirty="0">
                <a:solidFill>
                  <a:schemeClr val="bg1"/>
                </a:solidFill>
              </a:rPr>
              <a:t>strongest clinical infrastructure</a:t>
            </a:r>
            <a:r>
              <a:rPr lang="en-US" dirty="0">
                <a:solidFill>
                  <a:schemeClr val="bg1"/>
                </a:solidFill>
              </a:rPr>
              <a:t> (PHP + monitoring contracts) — a model law could borrow for serious impairment cases.</a:t>
            </a:r>
          </a:p>
          <a:p>
            <a:endParaRPr lang="en-US" dirty="0">
              <a:solidFill>
                <a:schemeClr val="bg1"/>
              </a:solidFill>
            </a:endParaRPr>
          </a:p>
          <a:p>
            <a:r>
              <a:rPr lang="en-US" dirty="0">
                <a:solidFill>
                  <a:schemeClr val="bg1"/>
                </a:solidFill>
              </a:rPr>
              <a:t>Accountancy demonstrates </a:t>
            </a:r>
            <a:r>
              <a:rPr lang="en-US" b="1" dirty="0">
                <a:solidFill>
                  <a:schemeClr val="bg1"/>
                </a:solidFill>
              </a:rPr>
              <a:t>work-product peer review</a:t>
            </a:r>
            <a:r>
              <a:rPr lang="en-US" dirty="0">
                <a:solidFill>
                  <a:schemeClr val="bg1"/>
                </a:solidFill>
              </a:rPr>
              <a:t> as a non-discriminatory way to detect declining performance.</a:t>
            </a:r>
          </a:p>
          <a:p>
            <a:endParaRPr lang="en-US" dirty="0">
              <a:solidFill>
                <a:schemeClr val="bg1"/>
              </a:solidFill>
            </a:endParaRPr>
          </a:p>
          <a:p>
            <a:r>
              <a:rPr lang="en-US" dirty="0" err="1">
                <a:solidFill>
                  <a:schemeClr val="bg1"/>
                </a:solidFill>
              </a:rPr>
              <a:t>Educationshows</a:t>
            </a:r>
            <a:r>
              <a:rPr lang="en-US" dirty="0">
                <a:solidFill>
                  <a:schemeClr val="bg1"/>
                </a:solidFill>
              </a:rPr>
              <a:t> the value of </a:t>
            </a:r>
            <a:r>
              <a:rPr lang="en-US" b="1" dirty="0">
                <a:solidFill>
                  <a:schemeClr val="bg1"/>
                </a:solidFill>
              </a:rPr>
              <a:t>anti-discrimination-compliant phased retirement</a:t>
            </a:r>
            <a:r>
              <a:rPr lang="en-US" dirty="0">
                <a:solidFill>
                  <a:schemeClr val="bg1"/>
                </a:solidFill>
              </a:rPr>
              <a:t> and planned transitions.</a:t>
            </a:r>
          </a:p>
          <a:p>
            <a:endParaRPr lang="en-US" dirty="0">
              <a:solidFill>
                <a:schemeClr val="bg1"/>
              </a:solidFill>
            </a:endParaRPr>
          </a:p>
          <a:p>
            <a:r>
              <a:rPr lang="en-US" dirty="0">
                <a:solidFill>
                  <a:schemeClr val="bg1"/>
                </a:solidFill>
              </a:rPr>
              <a:t>Psychology (like law) share </a:t>
            </a:r>
            <a:r>
              <a:rPr lang="en-US" b="1" dirty="0">
                <a:solidFill>
                  <a:schemeClr val="bg1"/>
                </a:solidFill>
              </a:rPr>
              <a:t>ethics-driven, dignity-preserving</a:t>
            </a:r>
            <a:r>
              <a:rPr lang="en-US" dirty="0">
                <a:solidFill>
                  <a:schemeClr val="bg1"/>
                </a:solidFill>
              </a:rPr>
              <a:t> guidance with confidential assistance but ahead on stigma.</a:t>
            </a:r>
          </a:p>
          <a:p>
            <a:endParaRPr lang="en-US" dirty="0"/>
          </a:p>
        </p:txBody>
      </p:sp>
      <p:pic>
        <p:nvPicPr>
          <p:cNvPr id="4" name="Picture 3">
            <a:extLst>
              <a:ext uri="{FF2B5EF4-FFF2-40B4-BE49-F238E27FC236}">
                <a16:creationId xmlns:a16="http://schemas.microsoft.com/office/drawing/2014/main" id="{FCF25924-913B-DC03-BE96-7A89D8420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683667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2C7B53-A16D-478A-0939-A45CB3124CBB}"/>
              </a:ext>
            </a:extLst>
          </p:cNvPr>
          <p:cNvSpPr>
            <a:spLocks noGrp="1"/>
          </p:cNvSpPr>
          <p:nvPr>
            <p:ph type="title"/>
          </p:nvPr>
        </p:nvSpPr>
        <p:spPr>
          <a:xfrm>
            <a:off x="4267200" y="518978"/>
            <a:ext cx="7745402" cy="963824"/>
          </a:xfrm>
        </p:spPr>
        <p:txBody>
          <a:bodyPr>
            <a:noAutofit/>
          </a:bodyPr>
          <a:lstStyle/>
          <a:p>
            <a:pPr algn="r"/>
            <a:r>
              <a:rPr lang="en-US" sz="2800" b="1" dirty="0">
                <a:solidFill>
                  <a:schemeClr val="bg1"/>
                </a:solidFill>
                <a:latin typeface="Avenir Next LT Pro" panose="020B0504020202020204" pitchFamily="34" charset="0"/>
              </a:rPr>
              <a:t>Impact of Mental Health and Substance Use Concerns in Professional Practice: </a:t>
            </a:r>
            <a:br>
              <a:rPr lang="en-US" sz="3200" b="1" dirty="0">
                <a:solidFill>
                  <a:schemeClr val="bg1"/>
                </a:solidFill>
                <a:latin typeface="Avenir Next LT Pro" panose="020B0504020202020204" pitchFamily="34" charset="0"/>
              </a:rPr>
            </a:br>
            <a:endParaRPr lang="en-US" sz="3200" b="1" dirty="0">
              <a:solidFill>
                <a:schemeClr val="bg1"/>
              </a:solidFill>
              <a:latin typeface="Avenir Next LT Pro" panose="020B0504020202020204" pitchFamily="34" charset="0"/>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DC5D606-F785-C606-E7C6-3CE29E9C9ABB}"/>
              </a:ext>
            </a:extLst>
          </p:cNvPr>
          <p:cNvSpPr>
            <a:spLocks noGrp="1"/>
          </p:cNvSpPr>
          <p:nvPr>
            <p:ph idx="1"/>
          </p:nvPr>
        </p:nvSpPr>
        <p:spPr>
          <a:xfrm>
            <a:off x="5013484" y="1360271"/>
            <a:ext cx="6999117" cy="4992624"/>
          </a:xfrm>
        </p:spPr>
        <p:txBody>
          <a:bodyPr anchor="ctr">
            <a:normAutofit/>
          </a:bodyPr>
          <a:lstStyle/>
          <a:p>
            <a:pPr marL="0" indent="0">
              <a:buNone/>
            </a:pPr>
            <a:r>
              <a:rPr lang="en-US" sz="1700" dirty="0">
                <a:solidFill>
                  <a:schemeClr val="bg1"/>
                </a:solidFill>
                <a:latin typeface="Avenir Next LT Pro Light" panose="020B0304020202020204" pitchFamily="34" charset="0"/>
              </a:rPr>
              <a:t>1. Mental impairment does not lessen a lawyer’s obligation to provide clients with competent representation.</a:t>
            </a:r>
          </a:p>
          <a:p>
            <a:pPr marL="0" indent="0">
              <a:buNone/>
            </a:pPr>
            <a:r>
              <a:rPr lang="en-US" sz="1700" dirty="0">
                <a:solidFill>
                  <a:schemeClr val="bg1"/>
                </a:solidFill>
                <a:latin typeface="Avenir Next LT Pro Light" panose="020B0304020202020204" pitchFamily="34" charset="0"/>
              </a:rPr>
              <a:t>2. Lawyers experiencing substance use disorders, mental health conditions, physical illnesses, or personal issues may struggle to deliver competent services. They may take on work they are not equipped to handle, despite having the necessary education and skills.</a:t>
            </a:r>
          </a:p>
          <a:p>
            <a:pPr marL="0" indent="0">
              <a:buNone/>
            </a:pPr>
            <a:r>
              <a:rPr lang="en-US" sz="1700" dirty="0">
                <a:solidFill>
                  <a:schemeClr val="bg1"/>
                </a:solidFill>
                <a:latin typeface="Avenir Next LT Pro Light" panose="020B0304020202020204" pitchFamily="34" charset="0"/>
              </a:rPr>
              <a:t>3. Conditions such as depression, anxiety, and substance misuse can lead to difficulties with follow-through, attention, integrity, trustworthiness, prompt responses, and diligence.</a:t>
            </a:r>
          </a:p>
          <a:p>
            <a:pPr marL="0" indent="0">
              <a:buNone/>
            </a:pPr>
            <a:r>
              <a:rPr lang="en-US" sz="1700" dirty="0">
                <a:solidFill>
                  <a:schemeClr val="bg1"/>
                </a:solidFill>
                <a:latin typeface="Avenir Next LT Pro Light" panose="020B0304020202020204" pitchFamily="34" charset="0"/>
              </a:rPr>
              <a:t>4. Often, these challenges can obscure a lawyer’s ability to recognize their limitations. Additionally, economic pressures may compel them to engage in matters that exceed their competency.</a:t>
            </a:r>
          </a:p>
          <a:p>
            <a:pPr marL="0" indent="0">
              <a:buNone/>
            </a:pPr>
            <a:endParaRPr lang="en-US" sz="1700" dirty="0">
              <a:solidFill>
                <a:schemeClr val="bg1"/>
              </a:solidFill>
              <a:latin typeface="Avenir Next LT Pro Light" panose="020B0304020202020204" pitchFamily="34" charset="0"/>
            </a:endParaRPr>
          </a:p>
          <a:p>
            <a:pPr marL="0" indent="0">
              <a:buNone/>
            </a:pPr>
            <a:r>
              <a:rPr lang="en-US" sz="1700" b="1" dirty="0">
                <a:solidFill>
                  <a:schemeClr val="bg1"/>
                </a:solidFill>
                <a:latin typeface="Avenir Next LT Pro" panose="020B0504020202020204" pitchFamily="34" charset="0"/>
              </a:rPr>
              <a:t>There is a connection between these struggles and potential ethical violations and discipline involvement.</a:t>
            </a:r>
          </a:p>
        </p:txBody>
      </p:sp>
      <p:sp>
        <p:nvSpPr>
          <p:cNvPr id="4" name="Slide Number Placeholder 3">
            <a:extLst>
              <a:ext uri="{FF2B5EF4-FFF2-40B4-BE49-F238E27FC236}">
                <a16:creationId xmlns:a16="http://schemas.microsoft.com/office/drawing/2014/main" id="{6C59D5D5-4A75-0B4D-2E0C-900BFA6595D0}"/>
              </a:ext>
            </a:extLst>
          </p:cNvPr>
          <p:cNvSpPr>
            <a:spLocks noGrp="1"/>
          </p:cNvSpPr>
          <p:nvPr>
            <p:ph type="sldNum" sz="quarter" idx="12"/>
          </p:nvPr>
        </p:nvSpPr>
        <p:spPr/>
        <p:txBody>
          <a:bodyPr/>
          <a:lstStyle/>
          <a:p>
            <a:fld id="{70F98E88-53DF-4748-8F35-EE57AD41EDE1}" type="slidenum">
              <a:rPr lang="en-US" smtClean="0"/>
              <a:t>38</a:t>
            </a:fld>
            <a:endParaRPr lang="en-US"/>
          </a:p>
        </p:txBody>
      </p:sp>
      <p:cxnSp>
        <p:nvCxnSpPr>
          <p:cNvPr id="5" name="Straight Connector 4">
            <a:extLst>
              <a:ext uri="{FF2B5EF4-FFF2-40B4-BE49-F238E27FC236}">
                <a16:creationId xmlns:a16="http://schemas.microsoft.com/office/drawing/2014/main" id="{DAAEBBF0-1E1E-9769-B456-87A684BD865E}"/>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E19EE62E-F849-0436-593A-BB65C9A37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pic>
        <p:nvPicPr>
          <p:cNvPr id="9" name="Picture 8" descr="A green and blue circle with text&#10;&#10;AI-generated content may be incorrect.">
            <a:extLst>
              <a:ext uri="{FF2B5EF4-FFF2-40B4-BE49-F238E27FC236}">
                <a16:creationId xmlns:a16="http://schemas.microsoft.com/office/drawing/2014/main" id="{951972CA-8DCA-44AF-0C64-5FDE8F8BF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22" y="386100"/>
            <a:ext cx="1948342" cy="1948342"/>
          </a:xfrm>
          <a:prstGeom prst="rect">
            <a:avLst/>
          </a:prstGeom>
        </p:spPr>
      </p:pic>
    </p:spTree>
    <p:extLst>
      <p:ext uri="{BB962C8B-B14F-4D97-AF65-F5344CB8AC3E}">
        <p14:creationId xmlns:p14="http://schemas.microsoft.com/office/powerpoint/2010/main" val="2620235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70807-D59C-688C-15DE-F07C0019EBC8}"/>
              </a:ext>
            </a:extLst>
          </p:cNvPr>
          <p:cNvSpPr>
            <a:spLocks noGrp="1"/>
          </p:cNvSpPr>
          <p:nvPr>
            <p:ph type="title"/>
          </p:nvPr>
        </p:nvSpPr>
        <p:spPr>
          <a:xfrm>
            <a:off x="838200" y="556995"/>
            <a:ext cx="10515600" cy="1133693"/>
          </a:xfrm>
        </p:spPr>
        <p:txBody>
          <a:bodyPr>
            <a:normAutofit/>
          </a:bodyPr>
          <a:lstStyle/>
          <a:p>
            <a:pPr algn="ctr"/>
            <a:r>
              <a:rPr lang="en-US" sz="2500" dirty="0">
                <a:solidFill>
                  <a:schemeClr val="bg1"/>
                </a:solidFill>
              </a:rPr>
              <a:t>Problematic Behaviors Related to Lawyer Mental or Physical Health and Substance Use Concerns with Potential Ethical Consequences:</a:t>
            </a:r>
          </a:p>
        </p:txBody>
      </p:sp>
      <p:graphicFrame>
        <p:nvGraphicFramePr>
          <p:cNvPr id="5" name="Content Placeholder 2">
            <a:extLst>
              <a:ext uri="{FF2B5EF4-FFF2-40B4-BE49-F238E27FC236}">
                <a16:creationId xmlns:a16="http://schemas.microsoft.com/office/drawing/2014/main" id="{C337DB1B-7597-974D-EC65-C6762ACCFF08}"/>
              </a:ext>
            </a:extLst>
          </p:cNvPr>
          <p:cNvGraphicFramePr>
            <a:graphicFrameLocks noGrp="1"/>
          </p:cNvGraphicFramePr>
          <p:nvPr>
            <p:ph idx="1"/>
            <p:extLst>
              <p:ext uri="{D42A27DB-BD31-4B8C-83A1-F6EECF244321}">
                <p14:modId xmlns:p14="http://schemas.microsoft.com/office/powerpoint/2010/main" val="14568422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66B998-8ED4-1E7B-B433-333FB7F77C4E}"/>
              </a:ext>
            </a:extLst>
          </p:cNvPr>
          <p:cNvSpPr>
            <a:spLocks noGrp="1"/>
          </p:cNvSpPr>
          <p:nvPr>
            <p:ph type="sldNum" sz="quarter" idx="12"/>
          </p:nvPr>
        </p:nvSpPr>
        <p:spPr/>
        <p:txBody>
          <a:bodyPr/>
          <a:lstStyle/>
          <a:p>
            <a:fld id="{70F98E88-53DF-4748-8F35-EE57AD41EDE1}" type="slidenum">
              <a:rPr lang="en-US" smtClean="0"/>
              <a:t>39</a:t>
            </a:fld>
            <a:endParaRPr lang="en-US"/>
          </a:p>
        </p:txBody>
      </p:sp>
      <p:cxnSp>
        <p:nvCxnSpPr>
          <p:cNvPr id="4" name="Straight Connector 3">
            <a:extLst>
              <a:ext uri="{FF2B5EF4-FFF2-40B4-BE49-F238E27FC236}">
                <a16:creationId xmlns:a16="http://schemas.microsoft.com/office/drawing/2014/main" id="{AF8190F2-3531-CBBE-F4E4-F89149D6F674}"/>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C4EDFED-3342-3412-13A5-CEB9AA850C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72225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6B6796-7A22-1A89-350A-5E80932C6433}"/>
              </a:ext>
            </a:extLst>
          </p:cNvPr>
          <p:cNvSpPr/>
          <p:nvPr/>
        </p:nvSpPr>
        <p:spPr>
          <a:xfrm>
            <a:off x="0" y="0"/>
            <a:ext cx="2683933" cy="6858000"/>
          </a:xfrm>
          <a:prstGeom prst="rect">
            <a:avLst/>
          </a:prstGeom>
          <a:gradFill flip="none" rotWithShape="1">
            <a:gsLst>
              <a:gs pos="100000">
                <a:srgbClr val="EBD294"/>
              </a:gs>
              <a:gs pos="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AF0798-D241-4BC3-D345-F65B16D1BCDC}"/>
              </a:ext>
            </a:extLst>
          </p:cNvPr>
          <p:cNvSpPr txBox="1"/>
          <p:nvPr/>
        </p:nvSpPr>
        <p:spPr>
          <a:xfrm>
            <a:off x="5535561" y="501649"/>
            <a:ext cx="5818239" cy="1015663"/>
          </a:xfrm>
          <a:prstGeom prst="rect">
            <a:avLst/>
          </a:prstGeom>
          <a:noFill/>
        </p:spPr>
        <p:txBody>
          <a:bodyPr wrap="square" rtlCol="0">
            <a:spAutoFit/>
          </a:bodyPr>
          <a:lstStyle/>
          <a:p>
            <a:pPr algn="ctr"/>
            <a:r>
              <a:rPr lang="en-US" sz="3000" b="1" dirty="0">
                <a:solidFill>
                  <a:srgbClr val="EBD294"/>
                </a:solidFill>
                <a:latin typeface="Avenir Next LT Pro" panose="020B0504020202020204" pitchFamily="34" charset="0"/>
              </a:rPr>
              <a:t>Maine Assistance Program for Lawyers and Judges (MAP)</a:t>
            </a:r>
          </a:p>
        </p:txBody>
      </p:sp>
      <p:sp>
        <p:nvSpPr>
          <p:cNvPr id="8" name="TextBox 7">
            <a:extLst>
              <a:ext uri="{FF2B5EF4-FFF2-40B4-BE49-F238E27FC236}">
                <a16:creationId xmlns:a16="http://schemas.microsoft.com/office/drawing/2014/main" id="{18519BE9-F10C-7555-FC34-C9D049F81574}"/>
              </a:ext>
            </a:extLst>
          </p:cNvPr>
          <p:cNvSpPr txBox="1"/>
          <p:nvPr/>
        </p:nvSpPr>
        <p:spPr>
          <a:xfrm>
            <a:off x="5535561" y="2851902"/>
            <a:ext cx="6096000" cy="3139321"/>
          </a:xfrm>
          <a:prstGeom prst="rect">
            <a:avLst/>
          </a:prstGeom>
          <a:noFill/>
        </p:spPr>
        <p:txBody>
          <a:bodyPr wrap="square">
            <a:spAutoFit/>
          </a:bodyPr>
          <a:lstStyle/>
          <a:p>
            <a:r>
              <a:rPr lang="en-US" sz="1800" b="1" dirty="0">
                <a:solidFill>
                  <a:schemeClr val="bg1"/>
                </a:solidFill>
                <a:latin typeface="Avenir Next LT Pro Light" panose="020B0304020202020204" pitchFamily="34" charset="0"/>
              </a:rPr>
              <a:t>Number of attorneys, judges, and law students in Maine: </a:t>
            </a:r>
            <a:r>
              <a:rPr lang="en-US" sz="1800" dirty="0">
                <a:solidFill>
                  <a:schemeClr val="bg1"/>
                </a:solidFill>
                <a:latin typeface="Avenir Next LT Pro Light" panose="020B0304020202020204" pitchFamily="34" charset="0"/>
              </a:rPr>
              <a:t>approx. 6,500</a:t>
            </a:r>
          </a:p>
          <a:p>
            <a:endParaRPr lang="en-US" sz="1800" dirty="0">
              <a:solidFill>
                <a:schemeClr val="bg1"/>
              </a:solidFill>
              <a:latin typeface="Avenir Next LT Pro Light" panose="020B0304020202020204" pitchFamily="34" charset="0"/>
            </a:endParaRPr>
          </a:p>
          <a:p>
            <a:r>
              <a:rPr lang="en-US" sz="1800" b="1" dirty="0">
                <a:solidFill>
                  <a:schemeClr val="bg1"/>
                </a:solidFill>
                <a:latin typeface="Avenir Next LT Pro Light" panose="020B0304020202020204" pitchFamily="34" charset="0"/>
              </a:rPr>
              <a:t>Best achievement this year: </a:t>
            </a:r>
            <a:r>
              <a:rPr lang="en-US" sz="1800" dirty="0">
                <a:solidFill>
                  <a:schemeClr val="bg1"/>
                </a:solidFill>
                <a:latin typeface="Avenir Next LT Pro Light" panose="020B0304020202020204" pitchFamily="34" charset="0"/>
              </a:rPr>
              <a:t>Increasing MAP’s funding for the first time in the organization’s 23-year history.</a:t>
            </a:r>
          </a:p>
          <a:p>
            <a:endParaRPr lang="en-US" sz="1800" dirty="0">
              <a:solidFill>
                <a:schemeClr val="bg1"/>
              </a:solidFill>
              <a:latin typeface="Avenir Next LT Pro Light" panose="020B0304020202020204" pitchFamily="34" charset="0"/>
            </a:endParaRPr>
          </a:p>
          <a:p>
            <a:r>
              <a:rPr lang="en-US" sz="1800" b="1" dirty="0">
                <a:solidFill>
                  <a:schemeClr val="bg1"/>
                </a:solidFill>
                <a:latin typeface="Avenir Next LT Pro Light" panose="020B0304020202020204" pitchFamily="34" charset="0"/>
              </a:rPr>
              <a:t>Most effective outreach tool this year: </a:t>
            </a:r>
            <a:r>
              <a:rPr lang="en-US" sz="1800" dirty="0">
                <a:solidFill>
                  <a:schemeClr val="bg1"/>
                </a:solidFill>
                <a:latin typeface="Avenir Next LT Pro Light" panose="020B0304020202020204" pitchFamily="34" charset="0"/>
              </a:rPr>
              <a:t>Showing up in person.</a:t>
            </a:r>
          </a:p>
          <a:p>
            <a:endParaRPr lang="en-US" sz="1800" dirty="0">
              <a:solidFill>
                <a:schemeClr val="bg1"/>
              </a:solidFill>
              <a:latin typeface="Avenir Next LT Pro Light" panose="020B0304020202020204" pitchFamily="34" charset="0"/>
            </a:endParaRPr>
          </a:p>
          <a:p>
            <a:r>
              <a:rPr lang="en-US" sz="1800" b="1" dirty="0">
                <a:solidFill>
                  <a:schemeClr val="bg1"/>
                </a:solidFill>
                <a:latin typeface="Avenir Next LT Pro Light" panose="020B0304020202020204" pitchFamily="34" charset="0"/>
              </a:rPr>
              <a:t>Main objective for the coming year: </a:t>
            </a:r>
            <a:r>
              <a:rPr lang="en-US" sz="1800" dirty="0">
                <a:solidFill>
                  <a:schemeClr val="bg1"/>
                </a:solidFill>
                <a:latin typeface="Avenir Next LT Pro Light" panose="020B0304020202020204" pitchFamily="34" charset="0"/>
              </a:rPr>
              <a:t>Creating more robust stress and mental health peer support groups.</a:t>
            </a:r>
          </a:p>
        </p:txBody>
      </p:sp>
      <p:sp>
        <p:nvSpPr>
          <p:cNvPr id="9" name="Slide Number Placeholder 8">
            <a:extLst>
              <a:ext uri="{FF2B5EF4-FFF2-40B4-BE49-F238E27FC236}">
                <a16:creationId xmlns:a16="http://schemas.microsoft.com/office/drawing/2014/main" id="{821B0B15-EA89-75F3-5ED4-FBB7231354CB}"/>
              </a:ext>
            </a:extLst>
          </p:cNvPr>
          <p:cNvSpPr>
            <a:spLocks noGrp="1"/>
          </p:cNvSpPr>
          <p:nvPr>
            <p:ph type="sldNum" sz="quarter" idx="12"/>
          </p:nvPr>
        </p:nvSpPr>
        <p:spPr/>
        <p:txBody>
          <a:bodyPr/>
          <a:lstStyle/>
          <a:p>
            <a:fld id="{70F98E88-53DF-4748-8F35-EE57AD41EDE1}" type="slidenum">
              <a:rPr lang="en-US" smtClean="0"/>
              <a:t>4</a:t>
            </a:fld>
            <a:endParaRPr lang="en-US"/>
          </a:p>
        </p:txBody>
      </p:sp>
      <p:cxnSp>
        <p:nvCxnSpPr>
          <p:cNvPr id="11" name="Straight Connector 10">
            <a:extLst>
              <a:ext uri="{FF2B5EF4-FFF2-40B4-BE49-F238E27FC236}">
                <a16:creationId xmlns:a16="http://schemas.microsoft.com/office/drawing/2014/main" id="{79B3E79B-0A1E-E689-1ECF-03E231A4DA5D}"/>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B3F0946-0B04-58A9-3BEE-9854372C213E}"/>
              </a:ext>
            </a:extLst>
          </p:cNvPr>
          <p:cNvSpPr txBox="1"/>
          <p:nvPr/>
        </p:nvSpPr>
        <p:spPr>
          <a:xfrm>
            <a:off x="5535561" y="1651153"/>
            <a:ext cx="6096000" cy="646331"/>
          </a:xfrm>
          <a:prstGeom prst="rect">
            <a:avLst/>
          </a:prstGeom>
          <a:noFill/>
        </p:spPr>
        <p:txBody>
          <a:bodyPr wrap="square">
            <a:spAutoFit/>
          </a:bodyPr>
          <a:lstStyle/>
          <a:p>
            <a:pPr algn="ctr"/>
            <a:r>
              <a:rPr lang="en-US" sz="1800" b="1" dirty="0">
                <a:solidFill>
                  <a:schemeClr val="bg1"/>
                </a:solidFill>
                <a:latin typeface="Avenir Next LT Pro Light" panose="020B0304020202020204" pitchFamily="34" charset="0"/>
              </a:rPr>
              <a:t>Julia R. Teitel, Esq., Executive Director</a:t>
            </a:r>
          </a:p>
          <a:p>
            <a:pPr algn="ctr"/>
            <a:r>
              <a:rPr lang="en-US" sz="1800" b="1" dirty="0">
                <a:solidFill>
                  <a:schemeClr val="bg1"/>
                </a:solidFill>
                <a:latin typeface="Avenir Next LT Pro Light" panose="020B0304020202020204" pitchFamily="34" charset="0"/>
              </a:rPr>
              <a:t>Ella Brown, LCPC, Esq., Clinical Director</a:t>
            </a:r>
          </a:p>
        </p:txBody>
      </p:sp>
      <p:pic>
        <p:nvPicPr>
          <p:cNvPr id="18" name="Picture 2" descr="Maine | Geography, History, Facts, Map, &amp; Points of Interest | Britannica">
            <a:extLst>
              <a:ext uri="{FF2B5EF4-FFF2-40B4-BE49-F238E27FC236}">
                <a16:creationId xmlns:a16="http://schemas.microsoft.com/office/drawing/2014/main" id="{6EF90968-8920-4F38-DA5B-65AD9F42A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8" r="33990"/>
          <a:stretch>
            <a:fillRect/>
          </a:stretch>
        </p:blipFill>
        <p:spPr bwMode="auto">
          <a:xfrm>
            <a:off x="678426" y="408039"/>
            <a:ext cx="4090344" cy="5583184"/>
          </a:xfrm>
          <a:prstGeom prst="roundRect">
            <a:avLst>
              <a:gd name="adj" fmla="val 8594"/>
            </a:avLst>
          </a:prstGeom>
          <a:solidFill>
            <a:srgbClr val="FFFFFF">
              <a:shade val="85000"/>
            </a:srgbClr>
          </a:solidFill>
          <a:ln>
            <a:noFill/>
          </a:ln>
          <a:effectLst/>
        </p:spPr>
      </p:pic>
      <p:pic>
        <p:nvPicPr>
          <p:cNvPr id="17" name="Picture 16" descr="A blue and white sign with a lighthouse and text&#10;&#10;Description automatically generated">
            <a:extLst>
              <a:ext uri="{FF2B5EF4-FFF2-40B4-BE49-F238E27FC236}">
                <a16:creationId xmlns:a16="http://schemas.microsoft.com/office/drawing/2014/main" id="{CEAA7F95-F8BA-A0C5-2FEE-A3ACB28002BB}"/>
              </a:ext>
            </a:extLst>
          </p:cNvPr>
          <p:cNvPicPr>
            <a:picLocks noChangeAspect="1"/>
          </p:cNvPicPr>
          <p:nvPr/>
        </p:nvPicPr>
        <p:blipFill>
          <a:blip r:embed="rId3"/>
          <a:stretch>
            <a:fillRect/>
          </a:stretch>
        </p:blipFill>
        <p:spPr>
          <a:xfrm>
            <a:off x="381000" y="271515"/>
            <a:ext cx="1634490" cy="1626298"/>
          </a:xfrm>
          <a:prstGeom prst="roundRect">
            <a:avLst>
              <a:gd name="adj" fmla="val 0"/>
            </a:avLst>
          </a:prstGeom>
          <a:solidFill>
            <a:srgbClr val="FFFFFF">
              <a:shade val="85000"/>
            </a:srgbClr>
          </a:solidFill>
          <a:ln>
            <a:noFill/>
          </a:ln>
          <a:effectLst/>
        </p:spPr>
      </p:pic>
      <p:pic>
        <p:nvPicPr>
          <p:cNvPr id="3" name="Picture 2">
            <a:extLst>
              <a:ext uri="{FF2B5EF4-FFF2-40B4-BE49-F238E27FC236}">
                <a16:creationId xmlns:a16="http://schemas.microsoft.com/office/drawing/2014/main" id="{7114B1C4-D5D6-C53D-51A3-C0C9121C3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812312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84BD-1EF8-2087-B452-721D445FA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0A670-7871-EE7A-1CC2-E89329C74FBC}"/>
              </a:ext>
            </a:extLst>
          </p:cNvPr>
          <p:cNvSpPr>
            <a:spLocks noGrp="1"/>
          </p:cNvSpPr>
          <p:nvPr>
            <p:ph type="title"/>
          </p:nvPr>
        </p:nvSpPr>
        <p:spPr>
          <a:xfrm>
            <a:off x="838200" y="556995"/>
            <a:ext cx="10515600" cy="1133693"/>
          </a:xfrm>
        </p:spPr>
        <p:txBody>
          <a:bodyPr>
            <a:normAutofit/>
          </a:bodyPr>
          <a:lstStyle/>
          <a:p>
            <a:pPr algn="ctr"/>
            <a:r>
              <a:rPr lang="en-US" sz="2500" dirty="0">
                <a:solidFill>
                  <a:schemeClr val="bg1"/>
                </a:solidFill>
              </a:rPr>
              <a:t>Problematic Behaviors Related to Lawyer Mental or Physical Health and Substance Use Concerns with Potential Ethical Consequences: continued….</a:t>
            </a:r>
          </a:p>
        </p:txBody>
      </p:sp>
      <p:graphicFrame>
        <p:nvGraphicFramePr>
          <p:cNvPr id="5" name="Content Placeholder 2">
            <a:extLst>
              <a:ext uri="{FF2B5EF4-FFF2-40B4-BE49-F238E27FC236}">
                <a16:creationId xmlns:a16="http://schemas.microsoft.com/office/drawing/2014/main" id="{81B42F64-5A70-9CDD-A3AC-308E44C1DA38}"/>
              </a:ext>
            </a:extLst>
          </p:cNvPr>
          <p:cNvGraphicFramePr>
            <a:graphicFrameLocks noGrp="1"/>
          </p:cNvGraphicFramePr>
          <p:nvPr>
            <p:ph idx="1"/>
            <p:extLst>
              <p:ext uri="{D42A27DB-BD31-4B8C-83A1-F6EECF244321}">
                <p14:modId xmlns:p14="http://schemas.microsoft.com/office/powerpoint/2010/main" val="13690531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822F24F-1DC9-2850-3127-9BCFED1FEA88}"/>
              </a:ext>
            </a:extLst>
          </p:cNvPr>
          <p:cNvSpPr>
            <a:spLocks noGrp="1"/>
          </p:cNvSpPr>
          <p:nvPr>
            <p:ph type="sldNum" sz="quarter" idx="12"/>
          </p:nvPr>
        </p:nvSpPr>
        <p:spPr/>
        <p:txBody>
          <a:bodyPr/>
          <a:lstStyle/>
          <a:p>
            <a:fld id="{70F98E88-53DF-4748-8F35-EE57AD41EDE1}" type="slidenum">
              <a:rPr lang="en-US" smtClean="0"/>
              <a:t>40</a:t>
            </a:fld>
            <a:endParaRPr lang="en-US"/>
          </a:p>
        </p:txBody>
      </p:sp>
      <p:cxnSp>
        <p:nvCxnSpPr>
          <p:cNvPr id="4" name="Straight Connector 3">
            <a:extLst>
              <a:ext uri="{FF2B5EF4-FFF2-40B4-BE49-F238E27FC236}">
                <a16:creationId xmlns:a16="http://schemas.microsoft.com/office/drawing/2014/main" id="{B52216F2-A9CA-41D1-3659-FFC1E8CF006F}"/>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9602D5E2-FE53-BF6E-DA47-9844555748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880939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C795E91-26A8-6260-F280-29C4EEDB4F75}"/>
              </a:ext>
            </a:extLst>
          </p:cNvPr>
          <p:cNvSpPr>
            <a:spLocks noGrp="1"/>
          </p:cNvSpPr>
          <p:nvPr>
            <p:ph type="title"/>
          </p:nvPr>
        </p:nvSpPr>
        <p:spPr>
          <a:xfrm>
            <a:off x="838200" y="345442"/>
            <a:ext cx="10515600" cy="1133499"/>
          </a:xfrm>
        </p:spPr>
        <p:txBody>
          <a:bodyPr>
            <a:normAutofit/>
          </a:bodyPr>
          <a:lstStyle/>
          <a:p>
            <a:pPr algn="ctr"/>
            <a:r>
              <a:rPr lang="en-US" sz="5200" dirty="0">
                <a:solidFill>
                  <a:schemeClr val="bg1"/>
                </a:solidFill>
                <a:latin typeface="Avenir Next LT Pro" panose="020B0504020202020204" pitchFamily="34" charset="0"/>
              </a:rPr>
              <a:t>Lawyer/Judicial Regulations</a:t>
            </a:r>
          </a:p>
        </p:txBody>
      </p:sp>
      <p:graphicFrame>
        <p:nvGraphicFramePr>
          <p:cNvPr id="5" name="Content Placeholder 2">
            <a:extLst>
              <a:ext uri="{FF2B5EF4-FFF2-40B4-BE49-F238E27FC236}">
                <a16:creationId xmlns:a16="http://schemas.microsoft.com/office/drawing/2014/main" id="{5F8048AD-EAE0-A01C-98B1-D09361F6F436}"/>
              </a:ext>
            </a:extLst>
          </p:cNvPr>
          <p:cNvGraphicFramePr>
            <a:graphicFrameLocks noGrp="1"/>
          </p:cNvGraphicFramePr>
          <p:nvPr>
            <p:ph idx="1"/>
            <p:extLst>
              <p:ext uri="{D42A27DB-BD31-4B8C-83A1-F6EECF244321}">
                <p14:modId xmlns:p14="http://schemas.microsoft.com/office/powerpoint/2010/main" val="2027589611"/>
              </p:ext>
            </p:extLst>
          </p:nvPr>
        </p:nvGraphicFramePr>
        <p:xfrm>
          <a:off x="1145458" y="1690687"/>
          <a:ext cx="10515600" cy="4821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E57815D-DE38-7825-B899-249934FC98AC}"/>
              </a:ext>
            </a:extLst>
          </p:cNvPr>
          <p:cNvSpPr>
            <a:spLocks noGrp="1"/>
          </p:cNvSpPr>
          <p:nvPr>
            <p:ph type="sldNum" sz="quarter" idx="12"/>
          </p:nvPr>
        </p:nvSpPr>
        <p:spPr/>
        <p:txBody>
          <a:bodyPr/>
          <a:lstStyle/>
          <a:p>
            <a:fld id="{70F98E88-53DF-4748-8F35-EE57AD41EDE1}" type="slidenum">
              <a:rPr lang="en-US" smtClean="0"/>
              <a:t>41</a:t>
            </a:fld>
            <a:endParaRPr lang="en-US"/>
          </a:p>
        </p:txBody>
      </p:sp>
      <p:cxnSp>
        <p:nvCxnSpPr>
          <p:cNvPr id="4" name="Straight Connector 3">
            <a:extLst>
              <a:ext uri="{FF2B5EF4-FFF2-40B4-BE49-F238E27FC236}">
                <a16:creationId xmlns:a16="http://schemas.microsoft.com/office/drawing/2014/main" id="{6167258C-B65E-CCD4-4F47-023276A162D0}"/>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FD7525A-6879-D6AB-8776-032E8B4D32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949876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F5C8-EBB0-32BC-42E8-5A6C7100F229}"/>
              </a:ext>
            </a:extLst>
          </p:cNvPr>
          <p:cNvSpPr>
            <a:spLocks noGrp="1"/>
          </p:cNvSpPr>
          <p:nvPr>
            <p:ph type="title"/>
          </p:nvPr>
        </p:nvSpPr>
        <p:spPr>
          <a:xfrm>
            <a:off x="1238537" y="365124"/>
            <a:ext cx="10515600" cy="1325563"/>
          </a:xfrm>
        </p:spPr>
        <p:txBody>
          <a:bodyPr/>
          <a:lstStyle/>
          <a:p>
            <a:pPr algn="r"/>
            <a:r>
              <a:rPr lang="en-US" dirty="0">
                <a:solidFill>
                  <a:schemeClr val="bg1"/>
                </a:solidFill>
                <a:latin typeface="Avenir Next LT Pro" panose="020B0504020202020204" pitchFamily="34" charset="0"/>
              </a:rPr>
              <a:t>Confidentiality and Immunity</a:t>
            </a:r>
          </a:p>
        </p:txBody>
      </p:sp>
      <p:graphicFrame>
        <p:nvGraphicFramePr>
          <p:cNvPr id="5" name="Content Placeholder 2">
            <a:extLst>
              <a:ext uri="{FF2B5EF4-FFF2-40B4-BE49-F238E27FC236}">
                <a16:creationId xmlns:a16="http://schemas.microsoft.com/office/drawing/2014/main" id="{505FD2D2-B1E0-D0BE-32C8-3E47D0DCA225}"/>
              </a:ext>
            </a:extLst>
          </p:cNvPr>
          <p:cNvGraphicFramePr>
            <a:graphicFrameLocks noGrp="1"/>
          </p:cNvGraphicFramePr>
          <p:nvPr>
            <p:ph idx="1"/>
            <p:extLst>
              <p:ext uri="{D42A27DB-BD31-4B8C-83A1-F6EECF244321}">
                <p14:modId xmlns:p14="http://schemas.microsoft.com/office/powerpoint/2010/main" val="464118015"/>
              </p:ext>
            </p:extLst>
          </p:nvPr>
        </p:nvGraphicFramePr>
        <p:xfrm>
          <a:off x="3210561" y="1690688"/>
          <a:ext cx="854357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7204D91-8541-CCAC-EC30-D8E2CAE83B2F}"/>
              </a:ext>
            </a:extLst>
          </p:cNvPr>
          <p:cNvSpPr>
            <a:spLocks noGrp="1"/>
          </p:cNvSpPr>
          <p:nvPr>
            <p:ph type="sldNum" sz="quarter" idx="12"/>
          </p:nvPr>
        </p:nvSpPr>
        <p:spPr/>
        <p:txBody>
          <a:bodyPr/>
          <a:lstStyle/>
          <a:p>
            <a:fld id="{70F98E88-53DF-4748-8F35-EE57AD41EDE1}" type="slidenum">
              <a:rPr lang="en-US" smtClean="0"/>
              <a:t>42</a:t>
            </a:fld>
            <a:endParaRPr lang="en-US"/>
          </a:p>
        </p:txBody>
      </p:sp>
      <p:cxnSp>
        <p:nvCxnSpPr>
          <p:cNvPr id="4" name="Straight Connector 3">
            <a:extLst>
              <a:ext uri="{FF2B5EF4-FFF2-40B4-BE49-F238E27FC236}">
                <a16:creationId xmlns:a16="http://schemas.microsoft.com/office/drawing/2014/main" id="{F2F30601-A817-BDB2-FF38-3350E32A72E0}"/>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F73C6E6C-AAA3-EAE1-7049-0712157AEA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706207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B7C72-CB11-7DC3-5F3C-4EE3A528F4E2}"/>
              </a:ext>
            </a:extLst>
          </p:cNvPr>
          <p:cNvSpPr>
            <a:spLocks noGrp="1"/>
          </p:cNvSpPr>
          <p:nvPr>
            <p:ph type="title"/>
          </p:nvPr>
        </p:nvSpPr>
        <p:spPr>
          <a:xfrm>
            <a:off x="7056418" y="350196"/>
            <a:ext cx="4646904" cy="1624520"/>
          </a:xfrm>
        </p:spPr>
        <p:txBody>
          <a:bodyPr anchor="ctr">
            <a:normAutofit fontScale="90000"/>
          </a:bodyPr>
          <a:lstStyle/>
          <a:p>
            <a:r>
              <a:rPr lang="en-US" sz="3400" dirty="0">
                <a:solidFill>
                  <a:schemeClr val="bg1"/>
                </a:solidFill>
                <a:latin typeface="Avenir Next LT Pro" panose="020B0504020202020204" pitchFamily="34" charset="0"/>
              </a:rPr>
              <a:t>ABA Rule 10- Model Rules for Lawyer Disciplinary Involvement</a:t>
            </a:r>
          </a:p>
        </p:txBody>
      </p:sp>
      <p:sp>
        <p:nvSpPr>
          <p:cNvPr id="3" name="Content Placeholder 2">
            <a:extLst>
              <a:ext uri="{FF2B5EF4-FFF2-40B4-BE49-F238E27FC236}">
                <a16:creationId xmlns:a16="http://schemas.microsoft.com/office/drawing/2014/main" id="{373099A7-FF2A-998E-F6FB-BB21E6B1A49F}"/>
              </a:ext>
            </a:extLst>
          </p:cNvPr>
          <p:cNvSpPr>
            <a:spLocks noGrp="1"/>
          </p:cNvSpPr>
          <p:nvPr>
            <p:ph idx="1"/>
          </p:nvPr>
        </p:nvSpPr>
        <p:spPr>
          <a:xfrm>
            <a:off x="7056417" y="2743200"/>
            <a:ext cx="4646905" cy="3613149"/>
          </a:xfrm>
        </p:spPr>
        <p:txBody>
          <a:bodyPr anchor="ctr">
            <a:normAutofit/>
          </a:bodyPr>
          <a:lstStyle/>
          <a:p>
            <a:r>
              <a:rPr lang="en-US" sz="1600" dirty="0">
                <a:solidFill>
                  <a:schemeClr val="bg1"/>
                </a:solidFill>
                <a:latin typeface="Avenir Next LT Pro Light" panose="020B0304020202020204" pitchFamily="34" charset="0"/>
              </a:rPr>
              <a:t>Factors to be Considered in Imposing Sanctions. In imposing a sanction after a finding of lawyer misconduct, the court or board shall consider the following factors, as enumerated in the ABA Standards for Imposing Lawyer Sanctions.</a:t>
            </a:r>
          </a:p>
          <a:p>
            <a:r>
              <a:rPr lang="en-US" sz="1600" dirty="0">
                <a:solidFill>
                  <a:schemeClr val="bg1"/>
                </a:solidFill>
                <a:latin typeface="Avenir Next LT Pro Light" panose="020B0304020202020204" pitchFamily="34" charset="0"/>
              </a:rPr>
              <a:t>(1) whether the lawyer has violated a duty owed to a client, to the public, to the legal system, or to the profession;</a:t>
            </a:r>
            <a:br>
              <a:rPr lang="en-US" sz="1600" dirty="0">
                <a:solidFill>
                  <a:schemeClr val="bg1"/>
                </a:solidFill>
                <a:latin typeface="Avenir Next LT Pro Light" panose="020B0304020202020204" pitchFamily="34" charset="0"/>
              </a:rPr>
            </a:br>
            <a:r>
              <a:rPr lang="en-US" sz="1600" dirty="0">
                <a:solidFill>
                  <a:schemeClr val="bg1"/>
                </a:solidFill>
                <a:latin typeface="Avenir Next LT Pro Light" panose="020B0304020202020204" pitchFamily="34" charset="0"/>
              </a:rPr>
              <a:t>(2) whether the lawyer acted intentionally, knowingly, or negligently;</a:t>
            </a:r>
            <a:br>
              <a:rPr lang="en-US" sz="1600" dirty="0">
                <a:solidFill>
                  <a:schemeClr val="bg1"/>
                </a:solidFill>
                <a:latin typeface="Avenir Next LT Pro Light" panose="020B0304020202020204" pitchFamily="34" charset="0"/>
              </a:rPr>
            </a:br>
            <a:r>
              <a:rPr lang="en-US" sz="1600" dirty="0">
                <a:solidFill>
                  <a:schemeClr val="bg1"/>
                </a:solidFill>
                <a:latin typeface="Avenir Next LT Pro Light" panose="020B0304020202020204" pitchFamily="34" charset="0"/>
              </a:rPr>
              <a:t>(3) the amount of the actual or potential injury caused by the lawyer's misconduct; and</a:t>
            </a:r>
            <a:br>
              <a:rPr lang="en-US" sz="1600" dirty="0">
                <a:solidFill>
                  <a:schemeClr val="bg1"/>
                </a:solidFill>
                <a:latin typeface="Avenir Next LT Pro Light" panose="020B0304020202020204" pitchFamily="34" charset="0"/>
              </a:rPr>
            </a:br>
            <a:r>
              <a:rPr lang="en-US" sz="1600" dirty="0">
                <a:solidFill>
                  <a:schemeClr val="bg1"/>
                </a:solidFill>
                <a:latin typeface="Avenir Next LT Pro Light" panose="020B0304020202020204" pitchFamily="34" charset="0"/>
              </a:rPr>
              <a:t>(4) </a:t>
            </a:r>
            <a:r>
              <a:rPr lang="en-US" sz="1600" dirty="0">
                <a:highlight>
                  <a:srgbClr val="FFFF00"/>
                </a:highlight>
                <a:latin typeface="Avenir Next LT Pro Light" panose="020B0304020202020204" pitchFamily="34" charset="0"/>
              </a:rPr>
              <a:t>the existence of any aggravating or mitigating factors</a:t>
            </a:r>
            <a:r>
              <a:rPr lang="en-US" sz="1600" dirty="0">
                <a:solidFill>
                  <a:schemeClr val="bg1"/>
                </a:solidFill>
                <a:highlight>
                  <a:srgbClr val="FFFF00"/>
                </a:highlight>
                <a:latin typeface="Avenir Next LT Pro Light" panose="020B0304020202020204" pitchFamily="34" charset="0"/>
              </a:rPr>
              <a:t>.</a:t>
            </a:r>
          </a:p>
          <a:p>
            <a:pPr marL="0" indent="0">
              <a:buNone/>
            </a:pPr>
            <a:endParaRPr lang="en-US" sz="1600" dirty="0">
              <a:solidFill>
                <a:schemeClr val="bg1"/>
              </a:solidFill>
              <a:latin typeface="Avenir Next LT Pro Light" panose="020B0304020202020204" pitchFamily="34" charset="0"/>
            </a:endParaRPr>
          </a:p>
        </p:txBody>
      </p:sp>
      <p:sp>
        <p:nvSpPr>
          <p:cNvPr id="4" name="Slide Number Placeholder 3">
            <a:extLst>
              <a:ext uri="{FF2B5EF4-FFF2-40B4-BE49-F238E27FC236}">
                <a16:creationId xmlns:a16="http://schemas.microsoft.com/office/drawing/2014/main" id="{C1F6D3FC-BF8F-9993-21A1-EF5F031DFBF5}"/>
              </a:ext>
            </a:extLst>
          </p:cNvPr>
          <p:cNvSpPr>
            <a:spLocks noGrp="1"/>
          </p:cNvSpPr>
          <p:nvPr>
            <p:ph type="sldNum" sz="quarter" idx="12"/>
          </p:nvPr>
        </p:nvSpPr>
        <p:spPr/>
        <p:txBody>
          <a:bodyPr/>
          <a:lstStyle/>
          <a:p>
            <a:fld id="{70F98E88-53DF-4748-8F35-EE57AD41EDE1}" type="slidenum">
              <a:rPr lang="en-US" smtClean="0"/>
              <a:t>43</a:t>
            </a:fld>
            <a:endParaRPr lang="en-US"/>
          </a:p>
        </p:txBody>
      </p:sp>
      <p:cxnSp>
        <p:nvCxnSpPr>
          <p:cNvPr id="6" name="Straight Connector 5">
            <a:extLst>
              <a:ext uri="{FF2B5EF4-FFF2-40B4-BE49-F238E27FC236}">
                <a16:creationId xmlns:a16="http://schemas.microsoft.com/office/drawing/2014/main" id="{66A6F685-0845-206A-CF51-D248A147930F}"/>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5" name="Picture 4" descr="A vintage weighing scales">
            <a:extLst>
              <a:ext uri="{FF2B5EF4-FFF2-40B4-BE49-F238E27FC236}">
                <a16:creationId xmlns:a16="http://schemas.microsoft.com/office/drawing/2014/main" id="{961A3485-7872-E1CC-26B4-C347E052B8E3}"/>
              </a:ext>
            </a:extLst>
          </p:cNvPr>
          <p:cNvPicPr>
            <a:picLocks noChangeAspect="1"/>
          </p:cNvPicPr>
          <p:nvPr/>
        </p:nvPicPr>
        <p:blipFill>
          <a:blip r:embed="rId2"/>
          <a:srcRect b="24990"/>
          <a:stretch>
            <a:fillRect/>
          </a:stretch>
        </p:blipFill>
        <p:spPr>
          <a:xfrm>
            <a:off x="-6827" y="0"/>
            <a:ext cx="6102825" cy="6858000"/>
          </a:xfrm>
          <a:prstGeom prst="rect">
            <a:avLst/>
          </a:prstGeom>
        </p:spPr>
      </p:pic>
      <p:pic>
        <p:nvPicPr>
          <p:cNvPr id="7" name="Picture 6">
            <a:extLst>
              <a:ext uri="{FF2B5EF4-FFF2-40B4-BE49-F238E27FC236}">
                <a16:creationId xmlns:a16="http://schemas.microsoft.com/office/drawing/2014/main" id="{5D31446D-2AF6-C39B-F3E9-BD5CD5326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789030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949486-8A0C-38D3-ADD2-6E17DE07506D}"/>
              </a:ext>
            </a:extLst>
          </p:cNvPr>
          <p:cNvSpPr>
            <a:spLocks noGrp="1"/>
          </p:cNvSpPr>
          <p:nvPr>
            <p:ph type="sldNum" sz="quarter" idx="12"/>
          </p:nvPr>
        </p:nvSpPr>
        <p:spPr/>
        <p:txBody>
          <a:bodyPr/>
          <a:lstStyle/>
          <a:p>
            <a:fld id="{70F98E88-53DF-4748-8F35-EE57AD41EDE1}" type="slidenum">
              <a:rPr lang="en-US" smtClean="0"/>
              <a:t>44</a:t>
            </a:fld>
            <a:endParaRPr lang="en-US"/>
          </a:p>
        </p:txBody>
      </p:sp>
      <p:sp>
        <p:nvSpPr>
          <p:cNvPr id="5" name="Title 1">
            <a:extLst>
              <a:ext uri="{FF2B5EF4-FFF2-40B4-BE49-F238E27FC236}">
                <a16:creationId xmlns:a16="http://schemas.microsoft.com/office/drawing/2014/main" id="{04928901-19EF-874D-16EA-F20CE1501F84}"/>
              </a:ext>
            </a:extLst>
          </p:cNvPr>
          <p:cNvSpPr txBox="1">
            <a:spLocks/>
          </p:cNvSpPr>
          <p:nvPr/>
        </p:nvSpPr>
        <p:spPr>
          <a:xfrm>
            <a:off x="194597" y="1442720"/>
            <a:ext cx="4762500" cy="3505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venir Next LT Pro" panose="020B0504020202020204" pitchFamily="34" charset="0"/>
              </a:rPr>
              <a:t>“A healthy lawyer is a more competent lawyer.”</a:t>
            </a:r>
          </a:p>
        </p:txBody>
      </p:sp>
      <p:sp>
        <p:nvSpPr>
          <p:cNvPr id="6" name="Content Placeholder 2">
            <a:extLst>
              <a:ext uri="{FF2B5EF4-FFF2-40B4-BE49-F238E27FC236}">
                <a16:creationId xmlns:a16="http://schemas.microsoft.com/office/drawing/2014/main" id="{168ECEFC-6F91-E34F-012A-70EADD8952A4}"/>
              </a:ext>
            </a:extLst>
          </p:cNvPr>
          <p:cNvSpPr txBox="1">
            <a:spLocks/>
          </p:cNvSpPr>
          <p:nvPr/>
        </p:nvSpPr>
        <p:spPr>
          <a:xfrm>
            <a:off x="5191764" y="1442720"/>
            <a:ext cx="5638796" cy="350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Avenir Next LT Pro Light" panose="020B0304020202020204" pitchFamily="34" charset="0"/>
              </a:rPr>
              <a:t>Lawyers who embrace accountability to their treatment and support programs see significant improvements in their overall health and well-being. </a:t>
            </a:r>
          </a:p>
          <a:p>
            <a:pPr marL="0" indent="0">
              <a:buFont typeface="Arial" panose="020B0604020202020204" pitchFamily="34" charset="0"/>
              <a:buNone/>
            </a:pPr>
            <a:r>
              <a:rPr lang="en-US" sz="2400" dirty="0">
                <a:solidFill>
                  <a:schemeClr val="bg1"/>
                </a:solidFill>
                <a:latin typeface="Avenir Next LT Pro Light" panose="020B0304020202020204" pitchFamily="34" charset="0"/>
              </a:rPr>
              <a:t>LAP Monitoring Programs play a crucial role in fostering long-term recovery, ensuring that lawyers not only return to practice safely but also thrive in their professional and personal lives. </a:t>
            </a:r>
          </a:p>
        </p:txBody>
      </p:sp>
      <p:pic>
        <p:nvPicPr>
          <p:cNvPr id="7" name="Picture 6">
            <a:extLst>
              <a:ext uri="{FF2B5EF4-FFF2-40B4-BE49-F238E27FC236}">
                <a16:creationId xmlns:a16="http://schemas.microsoft.com/office/drawing/2014/main" id="{FAF6CD66-116C-4EBE-D8CE-577303D22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468986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6C5F-DF9F-34DF-0261-2E1A3D64C348}"/>
              </a:ext>
            </a:extLst>
          </p:cNvPr>
          <p:cNvSpPr>
            <a:spLocks noGrp="1"/>
          </p:cNvSpPr>
          <p:nvPr>
            <p:ph type="title"/>
          </p:nvPr>
        </p:nvSpPr>
        <p:spPr>
          <a:xfrm>
            <a:off x="4078892" y="397827"/>
            <a:ext cx="7274908" cy="1325563"/>
          </a:xfrm>
        </p:spPr>
        <p:txBody>
          <a:bodyPr/>
          <a:lstStyle/>
          <a:p>
            <a:pPr algn="ctr"/>
            <a:r>
              <a:rPr lang="en-US" b="1" dirty="0">
                <a:solidFill>
                  <a:schemeClr val="bg1"/>
                </a:solidFill>
                <a:latin typeface="Avenir Next LT Pro" panose="020B0504020202020204" pitchFamily="34" charset="0"/>
              </a:rPr>
              <a:t>Barriers to Accessing Help</a:t>
            </a:r>
            <a:endParaRPr lang="en-US" sz="1400" b="1" dirty="0">
              <a:solidFill>
                <a:schemeClr val="bg1"/>
              </a:solidFill>
              <a:latin typeface="Avenir Next LT Pro" panose="020B0504020202020204" pitchFamily="34" charset="0"/>
            </a:endParaRPr>
          </a:p>
        </p:txBody>
      </p:sp>
      <p:sp>
        <p:nvSpPr>
          <p:cNvPr id="3" name="Content Placeholder 2">
            <a:extLst>
              <a:ext uri="{FF2B5EF4-FFF2-40B4-BE49-F238E27FC236}">
                <a16:creationId xmlns:a16="http://schemas.microsoft.com/office/drawing/2014/main" id="{734333D9-C6D4-A105-FBC7-68216E05A5A7}"/>
              </a:ext>
            </a:extLst>
          </p:cNvPr>
          <p:cNvSpPr>
            <a:spLocks noGrp="1"/>
          </p:cNvSpPr>
          <p:nvPr>
            <p:ph idx="1"/>
          </p:nvPr>
        </p:nvSpPr>
        <p:spPr>
          <a:xfrm>
            <a:off x="6695440" y="1850866"/>
            <a:ext cx="4577080" cy="1676400"/>
          </a:xfrm>
        </p:spPr>
        <p:txBody>
          <a:bodyPr/>
          <a:lstStyle/>
          <a:p>
            <a:r>
              <a:rPr lang="en-US" dirty="0">
                <a:solidFill>
                  <a:schemeClr val="bg1"/>
                </a:solidFill>
                <a:latin typeface="Avenir Next LT Pro Light" panose="020B0304020202020204" pitchFamily="34" charset="0"/>
              </a:rPr>
              <a:t>Overcoming stigma</a:t>
            </a:r>
          </a:p>
          <a:p>
            <a:r>
              <a:rPr lang="en-US" dirty="0">
                <a:solidFill>
                  <a:schemeClr val="bg1"/>
                </a:solidFill>
                <a:latin typeface="Avenir Next LT Pro Light" panose="020B0304020202020204" pitchFamily="34" charset="0"/>
              </a:rPr>
              <a:t>Fear of reputational harm</a:t>
            </a:r>
          </a:p>
          <a:p>
            <a:r>
              <a:rPr lang="en-US" dirty="0">
                <a:solidFill>
                  <a:schemeClr val="bg1"/>
                </a:solidFill>
                <a:latin typeface="Avenir Next LT Pro Light" panose="020B0304020202020204" pitchFamily="34" charset="0"/>
              </a:rPr>
              <a:t>Confidentiality concerns</a:t>
            </a:r>
          </a:p>
          <a:p>
            <a:pPr marL="0" indent="0">
              <a:buNone/>
            </a:pPr>
            <a:endParaRPr lang="en-US" dirty="0"/>
          </a:p>
        </p:txBody>
      </p:sp>
      <p:sp>
        <p:nvSpPr>
          <p:cNvPr id="4" name="Slide Number Placeholder 3">
            <a:extLst>
              <a:ext uri="{FF2B5EF4-FFF2-40B4-BE49-F238E27FC236}">
                <a16:creationId xmlns:a16="http://schemas.microsoft.com/office/drawing/2014/main" id="{7533A4D4-6233-74E9-089F-17F9973B10AD}"/>
              </a:ext>
            </a:extLst>
          </p:cNvPr>
          <p:cNvSpPr>
            <a:spLocks noGrp="1"/>
          </p:cNvSpPr>
          <p:nvPr>
            <p:ph type="sldNum" sz="quarter" idx="12"/>
          </p:nvPr>
        </p:nvSpPr>
        <p:spPr/>
        <p:txBody>
          <a:bodyPr/>
          <a:lstStyle/>
          <a:p>
            <a:fld id="{70F98E88-53DF-4748-8F35-EE57AD41EDE1}" type="slidenum">
              <a:rPr lang="en-US" smtClean="0"/>
              <a:t>45</a:t>
            </a:fld>
            <a:endParaRPr lang="en-US"/>
          </a:p>
        </p:txBody>
      </p:sp>
      <p:cxnSp>
        <p:nvCxnSpPr>
          <p:cNvPr id="5" name="Straight Connector 4">
            <a:extLst>
              <a:ext uri="{FF2B5EF4-FFF2-40B4-BE49-F238E27FC236}">
                <a16:creationId xmlns:a16="http://schemas.microsoft.com/office/drawing/2014/main" id="{391EC596-C23F-F917-5A55-F1FA66AD8092}"/>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D417C8F-A2B2-6D1B-754C-4D18D7DB4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pic>
        <p:nvPicPr>
          <p:cNvPr id="7" name="Picture 6" descr="A black and white symbol of a balance scale&#10;&#10;AI-generated content may be incorrect.">
            <a:extLst>
              <a:ext uri="{FF2B5EF4-FFF2-40B4-BE49-F238E27FC236}">
                <a16:creationId xmlns:a16="http://schemas.microsoft.com/office/drawing/2014/main" id="{D8DB7875-719B-B198-F82F-588BF606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296228"/>
            <a:ext cx="2007870" cy="1969770"/>
          </a:xfrm>
          <a:prstGeom prst="rect">
            <a:avLst/>
          </a:prstGeom>
        </p:spPr>
      </p:pic>
    </p:spTree>
    <p:extLst>
      <p:ext uri="{BB962C8B-B14F-4D97-AF65-F5344CB8AC3E}">
        <p14:creationId xmlns:p14="http://schemas.microsoft.com/office/powerpoint/2010/main" val="2758017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243A-8CCE-E86C-EE7A-BE9082687E2B}"/>
              </a:ext>
            </a:extLst>
          </p:cNvPr>
          <p:cNvSpPr>
            <a:spLocks noGrp="1"/>
          </p:cNvSpPr>
          <p:nvPr>
            <p:ph type="title"/>
          </p:nvPr>
        </p:nvSpPr>
        <p:spPr/>
        <p:txBody>
          <a:bodyPr/>
          <a:lstStyle/>
          <a:p>
            <a:pPr algn="ctr"/>
            <a:r>
              <a:rPr lang="en-US" b="1" dirty="0">
                <a:solidFill>
                  <a:schemeClr val="bg1"/>
                </a:solidFill>
                <a:latin typeface="Avenir Next LT Pro" panose="020B0504020202020204" pitchFamily="34" charset="0"/>
              </a:rPr>
              <a:t>What Can Bar Associations Do?</a:t>
            </a:r>
          </a:p>
        </p:txBody>
      </p:sp>
      <p:sp>
        <p:nvSpPr>
          <p:cNvPr id="3" name="Content Placeholder 2">
            <a:extLst>
              <a:ext uri="{FF2B5EF4-FFF2-40B4-BE49-F238E27FC236}">
                <a16:creationId xmlns:a16="http://schemas.microsoft.com/office/drawing/2014/main" id="{795CDB87-6F4A-B169-8012-63DFAC24128B}"/>
              </a:ext>
            </a:extLst>
          </p:cNvPr>
          <p:cNvSpPr>
            <a:spLocks noGrp="1"/>
          </p:cNvSpPr>
          <p:nvPr>
            <p:ph idx="1"/>
          </p:nvPr>
        </p:nvSpPr>
        <p:spPr>
          <a:xfrm>
            <a:off x="3265457" y="1998345"/>
            <a:ext cx="8610599" cy="4351338"/>
          </a:xfrm>
        </p:spPr>
        <p:txBody>
          <a:bodyPr>
            <a:normAutofit fontScale="92500" lnSpcReduction="10000"/>
          </a:bodyPr>
          <a:lstStyle/>
          <a:p>
            <a:r>
              <a:rPr lang="en-US" dirty="0">
                <a:solidFill>
                  <a:schemeClr val="bg1"/>
                </a:solidFill>
                <a:latin typeface="Avenir Next LT Pro Light" panose="020B0304020202020204" pitchFamily="34" charset="0"/>
              </a:rPr>
              <a:t>Collaborate with your state’s LAP</a:t>
            </a:r>
          </a:p>
          <a:p>
            <a:pPr lvl="1"/>
            <a:r>
              <a:rPr lang="en-US" sz="2800" dirty="0">
                <a:solidFill>
                  <a:schemeClr val="bg1"/>
                </a:solidFill>
                <a:latin typeface="Avenir Next LT Pro Light" panose="020B0304020202020204" pitchFamily="34" charset="0"/>
              </a:rPr>
              <a:t>Ask your LAP how they can contribute to your efforts</a:t>
            </a:r>
          </a:p>
          <a:p>
            <a:pPr lvl="1"/>
            <a:r>
              <a:rPr lang="en-US" sz="2800" dirty="0">
                <a:solidFill>
                  <a:schemeClr val="bg1"/>
                </a:solidFill>
                <a:latin typeface="Avenir Next LT Pro Light" panose="020B0304020202020204" pitchFamily="34" charset="0"/>
              </a:rPr>
              <a:t>Ask how your LAP how you can promote their efforts</a:t>
            </a:r>
          </a:p>
          <a:p>
            <a:pPr lvl="1"/>
            <a:r>
              <a:rPr lang="en-US" sz="2800" dirty="0">
                <a:solidFill>
                  <a:schemeClr val="bg1"/>
                </a:solidFill>
                <a:latin typeface="Avenir Next LT Pro Light" panose="020B0304020202020204" pitchFamily="34" charset="0"/>
              </a:rPr>
              <a:t>Involve LAP staff on well-Being Committees, panels, etc.</a:t>
            </a:r>
          </a:p>
          <a:p>
            <a:r>
              <a:rPr lang="en-US" dirty="0">
                <a:solidFill>
                  <a:schemeClr val="bg1"/>
                </a:solidFill>
                <a:latin typeface="Avenir Next LT Pro Light" panose="020B0304020202020204" pitchFamily="34" charset="0"/>
              </a:rPr>
              <a:t>Reduce stigma/offer validation of these issues through messaging and programming</a:t>
            </a:r>
          </a:p>
          <a:p>
            <a:pPr lvl="1"/>
            <a:r>
              <a:rPr lang="en-US" sz="2800" dirty="0">
                <a:solidFill>
                  <a:schemeClr val="bg1"/>
                </a:solidFill>
                <a:latin typeface="Avenir Next LT Pro Light" panose="020B0304020202020204" pitchFamily="34" charset="0"/>
              </a:rPr>
              <a:t>Offer free well-being programming to all lawyers in your state (to members and non-members)</a:t>
            </a:r>
          </a:p>
          <a:p>
            <a:pPr lvl="1"/>
            <a:endParaRPr lang="en-US" dirty="0">
              <a:latin typeface="Avenir Next LT Pro Light" panose="020B0304020202020204" pitchFamily="34" charset="0"/>
            </a:endParaRPr>
          </a:p>
        </p:txBody>
      </p:sp>
      <p:pic>
        <p:nvPicPr>
          <p:cNvPr id="7" name="Picture 6">
            <a:extLst>
              <a:ext uri="{FF2B5EF4-FFF2-40B4-BE49-F238E27FC236}">
                <a16:creationId xmlns:a16="http://schemas.microsoft.com/office/drawing/2014/main" id="{6F7BBB07-EB9D-45AE-359D-AEC3D3277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417834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B336-BB0E-A917-F875-0BC623377251}"/>
              </a:ext>
            </a:extLst>
          </p:cNvPr>
          <p:cNvSpPr>
            <a:spLocks noGrp="1"/>
          </p:cNvSpPr>
          <p:nvPr>
            <p:ph type="title"/>
          </p:nvPr>
        </p:nvSpPr>
        <p:spPr>
          <a:xfrm>
            <a:off x="194597" y="706120"/>
            <a:ext cx="3961579" cy="2788920"/>
          </a:xfrm>
        </p:spPr>
        <p:txBody>
          <a:bodyPr anchor="ctr">
            <a:normAutofit fontScale="90000"/>
          </a:bodyPr>
          <a:lstStyle/>
          <a:p>
            <a:r>
              <a:rPr lang="en-US" sz="3000" b="1" dirty="0">
                <a:solidFill>
                  <a:schemeClr val="bg1"/>
                </a:solidFill>
                <a:latin typeface="Avenir Next LT Pro" panose="020B0504020202020204" pitchFamily="34" charset="0"/>
              </a:rPr>
              <a:t>Additional Strategies for Bar Associations to Enhance Lawyer Well-Being and Cultivate Partnerships with Lawyer Assistance Programs (LAPs). </a:t>
            </a:r>
            <a:br>
              <a:rPr lang="en-US" sz="3000" b="1" dirty="0">
                <a:solidFill>
                  <a:schemeClr val="bg1"/>
                </a:solidFill>
                <a:latin typeface="Avenir Next LT Pro" panose="020B0504020202020204" pitchFamily="34" charset="0"/>
              </a:rPr>
            </a:br>
            <a:endParaRPr lang="en-US" sz="3000" b="1" dirty="0">
              <a:solidFill>
                <a:schemeClr val="bg1"/>
              </a:solidFill>
              <a:latin typeface="Avenir Next LT Pro" panose="020B0504020202020204" pitchFamily="34" charset="0"/>
            </a:endParaRPr>
          </a:p>
        </p:txBody>
      </p:sp>
      <p:sp>
        <p:nvSpPr>
          <p:cNvPr id="7" name="Rectangle 6">
            <a:extLst>
              <a:ext uri="{FF2B5EF4-FFF2-40B4-BE49-F238E27FC236}">
                <a16:creationId xmlns:a16="http://schemas.microsoft.com/office/drawing/2014/main" id="{1A52EC2E-000B-A0B1-0E37-C1CBFB57A9BF}"/>
              </a:ext>
            </a:extLst>
          </p:cNvPr>
          <p:cNvSpPr/>
          <p:nvPr/>
        </p:nvSpPr>
        <p:spPr>
          <a:xfrm>
            <a:off x="4907280" y="540048"/>
            <a:ext cx="6522720" cy="5777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03448B-7036-38BB-AF69-E3E586274160}"/>
              </a:ext>
            </a:extLst>
          </p:cNvPr>
          <p:cNvSpPr>
            <a:spLocks noGrp="1"/>
          </p:cNvSpPr>
          <p:nvPr>
            <p:ph idx="1"/>
          </p:nvPr>
        </p:nvSpPr>
        <p:spPr>
          <a:xfrm>
            <a:off x="5039360" y="606088"/>
            <a:ext cx="6522720" cy="5777904"/>
          </a:xfrm>
        </p:spPr>
        <p:txBody>
          <a:bodyPr anchor="ctr">
            <a:normAutofit lnSpcReduction="10000"/>
          </a:bodyPr>
          <a:lstStyle/>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1. Educational Programs on Well-Being:</a:t>
            </a:r>
          </a:p>
          <a:p>
            <a:pPr marL="0" indent="0">
              <a:buNone/>
            </a:pPr>
            <a:r>
              <a:rPr lang="en-US" sz="1200" dirty="0">
                <a:solidFill>
                  <a:schemeClr val="tx2"/>
                </a:solidFill>
                <a:latin typeface="Avenir Next LT Pro Light" panose="020B0304020202020204" pitchFamily="34" charset="0"/>
              </a:rPr>
              <a:t>   - Offer dedicated educational programs on well-being topics and incorporate these themes into existing conferences and events.</a:t>
            </a:r>
          </a:p>
          <a:p>
            <a:pPr marL="0" indent="0">
              <a:buNone/>
            </a:pPr>
            <a:r>
              <a:rPr lang="en-US" sz="1200" dirty="0">
                <a:solidFill>
                  <a:schemeClr val="tx2"/>
                </a:solidFill>
                <a:latin typeface="Avenir Next LT Pro Light" panose="020B0304020202020204" pitchFamily="34" charset="0"/>
              </a:rPr>
              <a:t>   - Continuing Legal Education (CLE): Partner with LAPs to host informative CLE sessions focusing on wellness, including burnout prevention, recognizing early signs of substance use disorders, and addressing neurodiversity.</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2. Networking Opportunities</a:t>
            </a:r>
          </a:p>
          <a:p>
            <a:pPr marL="0" indent="0">
              <a:buNone/>
            </a:pPr>
            <a:r>
              <a:rPr lang="en-US" sz="1200" dirty="0">
                <a:solidFill>
                  <a:schemeClr val="tx2"/>
                </a:solidFill>
                <a:latin typeface="Avenir Next LT Pro Light" panose="020B0304020202020204" pitchFamily="34" charset="0"/>
              </a:rPr>
              <a:t>   - In-Person Events: Organize regular networking events, such as </a:t>
            </a:r>
            <a:r>
              <a:rPr lang="en-US" sz="1100" dirty="0">
                <a:solidFill>
                  <a:schemeClr val="tx2"/>
                </a:solidFill>
                <a:latin typeface="Avenir Next LT Pro Light" panose="020B0304020202020204" pitchFamily="34" charset="0"/>
              </a:rPr>
              <a:t>monthly </a:t>
            </a:r>
            <a:r>
              <a:rPr lang="en-US" sz="1050" dirty="0">
                <a:solidFill>
                  <a:schemeClr val="tx2"/>
                </a:solidFill>
                <a:latin typeface="Avenir Next LT Pro Light" panose="020B0304020202020204" pitchFamily="34" charset="0"/>
              </a:rPr>
              <a:t>breakfasts for law </a:t>
            </a:r>
            <a:r>
              <a:rPr lang="en-US" sz="1200" dirty="0">
                <a:solidFill>
                  <a:schemeClr val="tx2"/>
                </a:solidFill>
                <a:latin typeface="Avenir Next LT Pro Light" panose="020B0304020202020204" pitchFamily="34" charset="0"/>
              </a:rPr>
              <a:t>sections and job fairs.</a:t>
            </a:r>
          </a:p>
          <a:p>
            <a:pPr marL="0" indent="0">
              <a:buNone/>
            </a:pPr>
            <a:r>
              <a:rPr lang="en-US" sz="1200" dirty="0">
                <a:solidFill>
                  <a:schemeClr val="tx2"/>
                </a:solidFill>
                <a:latin typeface="Avenir Next LT Pro Light" panose="020B0304020202020204" pitchFamily="34" charset="0"/>
              </a:rPr>
              <a:t>   - Mentorship Programs: Facilitate connections between </a:t>
            </a:r>
            <a:r>
              <a:rPr lang="en-US" sz="1100" dirty="0">
                <a:solidFill>
                  <a:schemeClr val="tx2"/>
                </a:solidFill>
                <a:latin typeface="Avenir Next LT Pro Light" panose="020B0304020202020204" pitchFamily="34" charset="0"/>
              </a:rPr>
              <a:t>retiring practitioners and </a:t>
            </a:r>
            <a:r>
              <a:rPr lang="en-US" sz="1050" dirty="0">
                <a:solidFill>
                  <a:schemeClr val="tx2"/>
                </a:solidFill>
                <a:latin typeface="Avenir Next LT Pro Light" panose="020B0304020202020204" pitchFamily="34" charset="0"/>
              </a:rPr>
              <a:t>emerging </a:t>
            </a:r>
            <a:r>
              <a:rPr lang="en-US" sz="1200" dirty="0">
                <a:solidFill>
                  <a:schemeClr val="tx2"/>
                </a:solidFill>
                <a:latin typeface="Avenir Next LT Pro Light" panose="020B0304020202020204" pitchFamily="34" charset="0"/>
              </a:rPr>
              <a:t>lawyers to promote mentorship and ease transitions within the profession.</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3. Community Building</a:t>
            </a:r>
          </a:p>
          <a:p>
            <a:pPr marL="0" indent="0">
              <a:buNone/>
            </a:pPr>
            <a:r>
              <a:rPr lang="en-US" sz="1200" dirty="0">
                <a:solidFill>
                  <a:schemeClr val="tx2"/>
                </a:solidFill>
                <a:latin typeface="Avenir Next LT Pro Light" panose="020B0304020202020204" pitchFamily="34" charset="0"/>
              </a:rPr>
              <a:t>   - Informal Group Activities: Host relaxed social gatherings, </a:t>
            </a:r>
            <a:r>
              <a:rPr lang="en-US" sz="1050" dirty="0">
                <a:solidFill>
                  <a:schemeClr val="tx2"/>
                </a:solidFill>
                <a:latin typeface="Avenir Next LT Pro Light" panose="020B0304020202020204" pitchFamily="34" charset="0"/>
              </a:rPr>
              <a:t>such as hikes, bowling leagues, </a:t>
            </a:r>
            <a:r>
              <a:rPr lang="en-US" sz="1100" dirty="0">
                <a:solidFill>
                  <a:schemeClr val="tx2"/>
                </a:solidFill>
                <a:latin typeface="Avenir Next LT Pro Light" panose="020B0304020202020204" pitchFamily="34" charset="0"/>
              </a:rPr>
              <a:t>or </a:t>
            </a:r>
            <a:r>
              <a:rPr lang="en-US" sz="1200" dirty="0">
                <a:solidFill>
                  <a:schemeClr val="tx2"/>
                </a:solidFill>
                <a:latin typeface="Avenir Next LT Pro Light" panose="020B0304020202020204" pitchFamily="34" charset="0"/>
              </a:rPr>
              <a:t>book clubs, to foster informal connections among lawyers.</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4. Support Networks for Retired Professionals</a:t>
            </a:r>
          </a:p>
          <a:p>
            <a:pPr marL="0" indent="0">
              <a:buNone/>
            </a:pPr>
            <a:r>
              <a:rPr lang="en-US" sz="1200" dirty="0">
                <a:solidFill>
                  <a:schemeClr val="tx2"/>
                </a:solidFill>
                <a:latin typeface="Avenir Next LT Pro Light" panose="020B0304020202020204" pitchFamily="34" charset="0"/>
              </a:rPr>
              <a:t>   - Meetup Groups: Establish social groups for retired attorneys and judges and those nearing retirement to build lasting friendships and professional networks.</a:t>
            </a:r>
          </a:p>
          <a:p>
            <a:pPr marL="0" indent="0">
              <a:buNone/>
            </a:pPr>
            <a:endParaRPr lang="en-US" sz="1200" dirty="0">
              <a:solidFill>
                <a:schemeClr val="tx2"/>
              </a:solidFill>
              <a:latin typeface="Avenir Next LT Pro Light" panose="020B0304020202020204" pitchFamily="34" charset="0"/>
            </a:endParaRPr>
          </a:p>
          <a:p>
            <a:pPr marL="0" indent="0">
              <a:buNone/>
            </a:pPr>
            <a:r>
              <a:rPr lang="en-US" sz="1200" dirty="0">
                <a:solidFill>
                  <a:schemeClr val="tx2"/>
                </a:solidFill>
                <a:latin typeface="Avenir Next LT Pro Light" panose="020B0304020202020204" pitchFamily="34" charset="0"/>
              </a:rPr>
              <a:t>5.  Inclusivity at Events: De-emphasize alcohol at events. Ensure formal </a:t>
            </a:r>
            <a:r>
              <a:rPr lang="en-US" sz="1100" dirty="0">
                <a:solidFill>
                  <a:schemeClr val="tx2"/>
                </a:solidFill>
                <a:latin typeface="Avenir Next LT Pro Light" panose="020B0304020202020204" pitchFamily="34" charset="0"/>
              </a:rPr>
              <a:t>events, such as </a:t>
            </a:r>
            <a:r>
              <a:rPr lang="en-US" sz="1050" dirty="0">
                <a:solidFill>
                  <a:schemeClr val="tx2"/>
                </a:solidFill>
                <a:latin typeface="Avenir Next LT Pro Light" panose="020B0304020202020204" pitchFamily="34" charset="0"/>
              </a:rPr>
              <a:t>galas </a:t>
            </a:r>
            <a:r>
              <a:rPr lang="en-US" sz="1200" dirty="0">
                <a:solidFill>
                  <a:schemeClr val="tx2"/>
                </a:solidFill>
                <a:latin typeface="Avenir Next LT Pro Light" panose="020B0304020202020204" pitchFamily="34" charset="0"/>
              </a:rPr>
              <a:t>and dinners, offer a variety of non-alcoholic beverage choices to accommodate all attendees.</a:t>
            </a:r>
          </a:p>
          <a:p>
            <a:pPr marL="0" indent="0">
              <a:buNone/>
            </a:pPr>
            <a:endParaRPr lang="en-US" sz="1200" dirty="0">
              <a:solidFill>
                <a:schemeClr val="tx2"/>
              </a:solidFill>
              <a:latin typeface="Avenir Next LT Pro Light" panose="020B0304020202020204" pitchFamily="34" charset="0"/>
            </a:endParaRPr>
          </a:p>
          <a:p>
            <a:endParaRPr lang="en-US" sz="1200" dirty="0">
              <a:solidFill>
                <a:schemeClr val="tx2"/>
              </a:solidFill>
              <a:latin typeface="Avenir Next LT Pro Light" panose="020B0304020202020204" pitchFamily="34" charset="0"/>
            </a:endParaRPr>
          </a:p>
        </p:txBody>
      </p:sp>
      <p:pic>
        <p:nvPicPr>
          <p:cNvPr id="4" name="Picture 3">
            <a:extLst>
              <a:ext uri="{FF2B5EF4-FFF2-40B4-BE49-F238E27FC236}">
                <a16:creationId xmlns:a16="http://schemas.microsoft.com/office/drawing/2014/main" id="{533A5C04-3322-D020-F44D-DF9123524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75249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1F5199-0647-5CA1-332A-75441A5BA8C1}"/>
              </a:ext>
            </a:extLst>
          </p:cNvPr>
          <p:cNvSpPr/>
          <p:nvPr/>
        </p:nvSpPr>
        <p:spPr>
          <a:xfrm>
            <a:off x="4907280" y="540048"/>
            <a:ext cx="6522720" cy="5777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A970BD-97BE-2540-F922-0E57EDCCC30E}"/>
              </a:ext>
            </a:extLst>
          </p:cNvPr>
          <p:cNvSpPr>
            <a:spLocks noGrp="1"/>
          </p:cNvSpPr>
          <p:nvPr>
            <p:ph idx="1"/>
          </p:nvPr>
        </p:nvSpPr>
        <p:spPr>
          <a:xfrm>
            <a:off x="5020472" y="676659"/>
            <a:ext cx="6296336" cy="5641293"/>
          </a:xfrm>
        </p:spPr>
        <p:txBody>
          <a:bodyPr anchor="ctr">
            <a:normAutofit/>
          </a:bodyPr>
          <a:lstStyle/>
          <a:p>
            <a:pPr marL="0" indent="0">
              <a:buNone/>
            </a:pPr>
            <a:r>
              <a:rPr lang="en-US" sz="1200" dirty="0">
                <a:solidFill>
                  <a:schemeClr val="tx2"/>
                </a:solidFill>
                <a:latin typeface="Avenir Next LT Pro Light" panose="020B0304020202020204" pitchFamily="34" charset="0"/>
              </a:rPr>
              <a:t>6. Advocacy for Well-Being</a:t>
            </a:r>
          </a:p>
          <a:p>
            <a:pPr marL="0" indent="0">
              <a:buNone/>
            </a:pPr>
            <a:r>
              <a:rPr lang="en-US" sz="1200" dirty="0">
                <a:solidFill>
                  <a:schemeClr val="tx2"/>
                </a:solidFill>
                <a:latin typeface="Avenir Next LT Pro Light" panose="020B0304020202020204" pitchFamily="34" charset="0"/>
              </a:rPr>
              <a:t>   - Supportive Policies: Advocate for initiatives that enhance lawyer well-being, such as personal leave policies like the Secured Leave Policy in North Carolina and the Presumptive Personal Leave Policy in Minnesota.</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7. Destigmatization of Mental Health</a:t>
            </a:r>
          </a:p>
          <a:p>
            <a:pPr marL="0" indent="0">
              <a:buNone/>
            </a:pPr>
            <a:r>
              <a:rPr lang="en-US" sz="1200" dirty="0">
                <a:solidFill>
                  <a:schemeClr val="tx2"/>
                </a:solidFill>
                <a:latin typeface="Avenir Next LT Pro Light" panose="020B0304020202020204" pitchFamily="34" charset="0"/>
              </a:rPr>
              <a:t>   - Awareness Initiatives: Implement programs aimed at reducing stigma around mental health and addiction, by sharing lived experiences including publishing articles authored by members in newsletters.</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8. Assessment of Well-Being Initiatives</a:t>
            </a:r>
          </a:p>
          <a:p>
            <a:pPr marL="0" indent="0">
              <a:buNone/>
            </a:pPr>
            <a:r>
              <a:rPr lang="en-US" sz="1200" dirty="0">
                <a:solidFill>
                  <a:schemeClr val="tx2"/>
                </a:solidFill>
                <a:latin typeface="Avenir Next LT Pro Light" panose="020B0304020202020204" pitchFamily="34" charset="0"/>
              </a:rPr>
              <a:t>   - Surveys Participation: Engage in the Lawyer and Judicial Well-Being Surveys to assess attitudes and resources related to lawyer well-being.</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9. Wellness Discussions at Events</a:t>
            </a:r>
          </a:p>
          <a:p>
            <a:pPr marL="0" indent="0">
              <a:buNone/>
            </a:pPr>
            <a:r>
              <a:rPr lang="en-US" sz="1200" dirty="0">
                <a:solidFill>
                  <a:schemeClr val="tx2"/>
                </a:solidFill>
                <a:latin typeface="Avenir Next LT Pro Light" panose="020B0304020202020204" pitchFamily="34" charset="0"/>
              </a:rPr>
              <a:t>   - Promote Supportive Services: Allocate time during events for discussions on wellness issues and available supportive services, collaborating with LAPs for speaker recommendations.</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10. Marketing Support for LAPs</a:t>
            </a:r>
          </a:p>
          <a:p>
            <a:pPr marL="0" indent="0">
              <a:buNone/>
            </a:pPr>
            <a:r>
              <a:rPr lang="en-US" sz="1200" dirty="0">
                <a:solidFill>
                  <a:schemeClr val="tx2"/>
                </a:solidFill>
                <a:latin typeface="Avenir Next LT Pro Light" panose="020B0304020202020204" pitchFamily="34" charset="0"/>
              </a:rPr>
              <a:t>   - Enhance Visibility: Provide free marketing assistance to amplify the outreach and presence of LAPs.</a:t>
            </a:r>
          </a:p>
          <a:p>
            <a:endParaRPr lang="en-US" sz="1200" dirty="0">
              <a:solidFill>
                <a:schemeClr val="tx2"/>
              </a:solidFill>
              <a:latin typeface="Avenir Next LT Pro Light" panose="020B0304020202020204" pitchFamily="34" charset="0"/>
            </a:endParaRPr>
          </a:p>
        </p:txBody>
      </p:sp>
      <p:pic>
        <p:nvPicPr>
          <p:cNvPr id="5" name="Picture 4">
            <a:extLst>
              <a:ext uri="{FF2B5EF4-FFF2-40B4-BE49-F238E27FC236}">
                <a16:creationId xmlns:a16="http://schemas.microsoft.com/office/drawing/2014/main" id="{9F13C2EC-EB29-CC0F-2F57-90E41D906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
        <p:nvSpPr>
          <p:cNvPr id="6" name="Title 1">
            <a:extLst>
              <a:ext uri="{FF2B5EF4-FFF2-40B4-BE49-F238E27FC236}">
                <a16:creationId xmlns:a16="http://schemas.microsoft.com/office/drawing/2014/main" id="{F8BD5318-9085-D401-E66E-BC014E3F71B2}"/>
              </a:ext>
            </a:extLst>
          </p:cNvPr>
          <p:cNvSpPr>
            <a:spLocks noGrp="1"/>
          </p:cNvSpPr>
          <p:nvPr>
            <p:ph type="title"/>
          </p:nvPr>
        </p:nvSpPr>
        <p:spPr>
          <a:xfrm>
            <a:off x="194597" y="706120"/>
            <a:ext cx="3961579" cy="2788920"/>
          </a:xfrm>
        </p:spPr>
        <p:txBody>
          <a:bodyPr anchor="ctr">
            <a:normAutofit fontScale="90000"/>
          </a:bodyPr>
          <a:lstStyle/>
          <a:p>
            <a:r>
              <a:rPr lang="en-US" sz="3000" b="1" dirty="0">
                <a:solidFill>
                  <a:schemeClr val="bg1"/>
                </a:solidFill>
                <a:latin typeface="Avenir Next LT Pro" panose="020B0504020202020204" pitchFamily="34" charset="0"/>
              </a:rPr>
              <a:t>Additional Strategies for Bar Associations to Enhance Lawyer Well-Being and Cultivate Partnerships with Lawyer Assistance Programs (LAPs). </a:t>
            </a:r>
            <a:br>
              <a:rPr lang="en-US" sz="3000" b="1" dirty="0">
                <a:solidFill>
                  <a:schemeClr val="bg1"/>
                </a:solidFill>
                <a:latin typeface="Avenir Next LT Pro" panose="020B0504020202020204" pitchFamily="34" charset="0"/>
              </a:rPr>
            </a:br>
            <a:endParaRPr lang="en-US" sz="3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362892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6DEB7D-D17C-32CD-E9F3-28FE4B04F146}"/>
              </a:ext>
            </a:extLst>
          </p:cNvPr>
          <p:cNvSpPr/>
          <p:nvPr/>
        </p:nvSpPr>
        <p:spPr>
          <a:xfrm>
            <a:off x="4907280" y="540048"/>
            <a:ext cx="6522720" cy="5777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6817B6-ECA6-5900-73A1-6D0E9B450FD1}"/>
              </a:ext>
            </a:extLst>
          </p:cNvPr>
          <p:cNvSpPr>
            <a:spLocks noGrp="1"/>
          </p:cNvSpPr>
          <p:nvPr>
            <p:ph idx="1"/>
          </p:nvPr>
        </p:nvSpPr>
        <p:spPr>
          <a:xfrm>
            <a:off x="5001584" y="540048"/>
            <a:ext cx="6428416" cy="5641293"/>
          </a:xfrm>
        </p:spPr>
        <p:txBody>
          <a:bodyPr anchor="ctr">
            <a:normAutofit lnSpcReduction="10000"/>
          </a:bodyPr>
          <a:lstStyle/>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11. Resource Sharing on Well-Being</a:t>
            </a:r>
          </a:p>
          <a:p>
            <a:pPr marL="0" indent="0">
              <a:buNone/>
            </a:pPr>
            <a:r>
              <a:rPr lang="en-US" sz="1200" dirty="0">
                <a:solidFill>
                  <a:schemeClr val="tx2"/>
                </a:solidFill>
                <a:latin typeface="Avenir Next LT Pro Light" panose="020B0304020202020204" pitchFamily="34" charset="0"/>
              </a:rPr>
              <a:t>   - Educational Materials: Distribute resources that support well-being, making them accessible through emails, websites, and newsletters. This should include information about LAPs, Employee Assistance Programs (EAPs), free therapy sessions, and mentorship programs.</a:t>
            </a:r>
          </a:p>
          <a:p>
            <a:pPr marL="0" indent="0">
              <a:buNone/>
            </a:pPr>
            <a:r>
              <a:rPr lang="en-US" sz="1200" dirty="0">
                <a:solidFill>
                  <a:schemeClr val="tx2"/>
                </a:solidFill>
                <a:latin typeface="Avenir Next LT Pro Light" panose="020B0304020202020204" pitchFamily="34" charset="0"/>
              </a:rPr>
              <a:t>   - Training for Bar Staff: Ensure bar staff are knowledgeable about available wellness resources and can make warm referrals to LAPs.</a:t>
            </a:r>
          </a:p>
          <a:p>
            <a:pPr marL="0" indent="0">
              <a:buNone/>
            </a:pPr>
            <a:r>
              <a:rPr lang="en-US" sz="1200" dirty="0">
                <a:solidFill>
                  <a:schemeClr val="tx2"/>
                </a:solidFill>
                <a:latin typeface="Avenir Next LT Pro Light" panose="020B0304020202020204" pitchFamily="34" charset="0"/>
              </a:rPr>
              <a:t>   - LAP Staff Education: Train LAP staff on practice management resources available through bar associations and other vendors.</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12. Well-Being Committees</a:t>
            </a:r>
          </a:p>
          <a:p>
            <a:pPr marL="0" indent="0">
              <a:buNone/>
            </a:pPr>
            <a:r>
              <a:rPr lang="en-US" sz="1200" dirty="0">
                <a:solidFill>
                  <a:schemeClr val="tx2"/>
                </a:solidFill>
                <a:latin typeface="Avenir Next LT Pro Light" panose="020B0304020202020204" pitchFamily="34" charset="0"/>
              </a:rPr>
              <a:t>   - Dedicated Committee: Form committees focused on promoting lawyer well-being, ensuring that these topics are integrated into all committee activities and relayed back to the Well-Being Committee for continuous improvement.</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13. Recognition Programs</a:t>
            </a:r>
          </a:p>
          <a:p>
            <a:pPr marL="0" indent="0">
              <a:buNone/>
            </a:pPr>
            <a:r>
              <a:rPr lang="en-US" sz="1200" dirty="0">
                <a:solidFill>
                  <a:schemeClr val="tx2"/>
                </a:solidFill>
                <a:latin typeface="Avenir Next LT Pro Light" panose="020B0304020202020204" pitchFamily="34" charset="0"/>
              </a:rPr>
              <a:t>   - Awards for Contributions: Establish awards such as the Wellness Ambassador Award and the Industry Leader in Wellness to recognize and honor exceptional contributions to lawyer well-being.</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a:t>
            </a:r>
          </a:p>
          <a:p>
            <a:pPr marL="0" indent="0">
              <a:buNone/>
            </a:pPr>
            <a:r>
              <a:rPr lang="en-US" sz="1200" dirty="0">
                <a:solidFill>
                  <a:schemeClr val="tx2"/>
                </a:solidFill>
                <a:latin typeface="Avenir Next LT Pro Light" panose="020B0304020202020204" pitchFamily="34" charset="0"/>
              </a:rPr>
              <a:t> </a:t>
            </a:r>
          </a:p>
          <a:p>
            <a:pPr marL="0" indent="0">
              <a:buNone/>
            </a:pPr>
            <a:r>
              <a:rPr lang="en-US" sz="1200" dirty="0">
                <a:solidFill>
                  <a:schemeClr val="tx2"/>
                </a:solidFill>
                <a:latin typeface="Avenir Next LT Pro Light" panose="020B0304020202020204" pitchFamily="34" charset="0"/>
              </a:rPr>
              <a:t>These strategies aim to cultivate a supportive environment that prioritizes the well-being of lawyers, encourages collaboration, and promotes a healthy legal profession.</a:t>
            </a:r>
          </a:p>
          <a:p>
            <a:pPr marL="0" indent="0">
              <a:buNone/>
            </a:pPr>
            <a:endParaRPr lang="en-US" sz="1200" dirty="0">
              <a:solidFill>
                <a:schemeClr val="tx2"/>
              </a:solidFill>
              <a:latin typeface="Avenir Next LT Pro Light" panose="020B0304020202020204" pitchFamily="34" charset="0"/>
            </a:endParaRPr>
          </a:p>
        </p:txBody>
      </p:sp>
      <p:pic>
        <p:nvPicPr>
          <p:cNvPr id="5" name="Picture 4">
            <a:extLst>
              <a:ext uri="{FF2B5EF4-FFF2-40B4-BE49-F238E27FC236}">
                <a16:creationId xmlns:a16="http://schemas.microsoft.com/office/drawing/2014/main" id="{06BCC449-E9E0-851C-9F2F-B7C2894E7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
        <p:nvSpPr>
          <p:cNvPr id="6" name="Title 1">
            <a:extLst>
              <a:ext uri="{FF2B5EF4-FFF2-40B4-BE49-F238E27FC236}">
                <a16:creationId xmlns:a16="http://schemas.microsoft.com/office/drawing/2014/main" id="{69673F5E-454E-B2DF-34CF-EBFF43F69378}"/>
              </a:ext>
            </a:extLst>
          </p:cNvPr>
          <p:cNvSpPr>
            <a:spLocks noGrp="1"/>
          </p:cNvSpPr>
          <p:nvPr>
            <p:ph type="title"/>
          </p:nvPr>
        </p:nvSpPr>
        <p:spPr>
          <a:xfrm>
            <a:off x="194597" y="706120"/>
            <a:ext cx="3961579" cy="2788920"/>
          </a:xfrm>
        </p:spPr>
        <p:txBody>
          <a:bodyPr anchor="ctr">
            <a:normAutofit fontScale="90000"/>
          </a:bodyPr>
          <a:lstStyle/>
          <a:p>
            <a:r>
              <a:rPr lang="en-US" sz="3000" b="1" dirty="0">
                <a:solidFill>
                  <a:schemeClr val="bg1"/>
                </a:solidFill>
                <a:latin typeface="Avenir Next LT Pro" panose="020B0504020202020204" pitchFamily="34" charset="0"/>
              </a:rPr>
              <a:t>Additional Strategies for Bar Associations to Enhance Lawyer Well-Being and Cultivate Partnerships with Lawyer Assistance Programs (LAPs). </a:t>
            </a:r>
            <a:br>
              <a:rPr lang="en-US" sz="3000" b="1" dirty="0">
                <a:solidFill>
                  <a:schemeClr val="bg1"/>
                </a:solidFill>
                <a:latin typeface="Avenir Next LT Pro" panose="020B0504020202020204" pitchFamily="34" charset="0"/>
              </a:rPr>
            </a:br>
            <a:endParaRPr lang="en-US" sz="3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45779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6720CA-DA3C-ECB5-916F-14AF45E0514D}"/>
              </a:ext>
            </a:extLst>
          </p:cNvPr>
          <p:cNvSpPr/>
          <p:nvPr/>
        </p:nvSpPr>
        <p:spPr>
          <a:xfrm>
            <a:off x="0" y="0"/>
            <a:ext cx="2683933" cy="6858000"/>
          </a:xfrm>
          <a:prstGeom prst="rect">
            <a:avLst/>
          </a:prstGeom>
          <a:gradFill flip="none" rotWithShape="1">
            <a:gsLst>
              <a:gs pos="9000">
                <a:schemeClr val="bg1"/>
              </a:gs>
              <a:gs pos="100000">
                <a:srgbClr val="7DB94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467D"/>
              </a:solidFill>
            </a:endParaRPr>
          </a:p>
        </p:txBody>
      </p:sp>
      <p:sp>
        <p:nvSpPr>
          <p:cNvPr id="2" name="Title 1">
            <a:extLst>
              <a:ext uri="{FF2B5EF4-FFF2-40B4-BE49-F238E27FC236}">
                <a16:creationId xmlns:a16="http://schemas.microsoft.com/office/drawing/2014/main" id="{D241FA81-E8F6-C299-2B84-75F93166E2E7}"/>
              </a:ext>
            </a:extLst>
          </p:cNvPr>
          <p:cNvSpPr>
            <a:spLocks noGrp="1"/>
          </p:cNvSpPr>
          <p:nvPr>
            <p:ph type="title"/>
          </p:nvPr>
        </p:nvSpPr>
        <p:spPr>
          <a:xfrm>
            <a:off x="5132006" y="466928"/>
            <a:ext cx="6744804" cy="1223759"/>
          </a:xfrm>
        </p:spPr>
        <p:txBody>
          <a:bodyPr>
            <a:normAutofit fontScale="90000"/>
          </a:bodyPr>
          <a:lstStyle/>
          <a:p>
            <a:pPr algn="ctr"/>
            <a:r>
              <a:rPr lang="en-US" b="1" dirty="0">
                <a:solidFill>
                  <a:srgbClr val="7DB94A"/>
                </a:solidFill>
                <a:latin typeface="Avenir Next LT Pro" panose="020B0504020202020204" pitchFamily="34" charset="0"/>
              </a:rPr>
              <a:t>New Hampshire Lawyers Assistance Program </a:t>
            </a:r>
          </a:p>
        </p:txBody>
      </p:sp>
      <p:sp>
        <p:nvSpPr>
          <p:cNvPr id="3" name="Content Placeholder 2">
            <a:extLst>
              <a:ext uri="{FF2B5EF4-FFF2-40B4-BE49-F238E27FC236}">
                <a16:creationId xmlns:a16="http://schemas.microsoft.com/office/drawing/2014/main" id="{ED13B348-02FB-3A32-6B98-20CB07F62D70}"/>
              </a:ext>
            </a:extLst>
          </p:cNvPr>
          <p:cNvSpPr>
            <a:spLocks noGrp="1"/>
          </p:cNvSpPr>
          <p:nvPr>
            <p:ph idx="1"/>
          </p:nvPr>
        </p:nvSpPr>
        <p:spPr>
          <a:xfrm>
            <a:off x="5132006" y="1916878"/>
            <a:ext cx="6744804" cy="4074344"/>
          </a:xfrm>
        </p:spPr>
        <p:txBody>
          <a:bodyPr>
            <a:noAutofit/>
          </a:bodyPr>
          <a:lstStyle/>
          <a:p>
            <a:pPr>
              <a:lnSpc>
                <a:spcPct val="150000"/>
              </a:lnSpc>
            </a:pPr>
            <a:r>
              <a:rPr lang="en-US" sz="1500" b="1" dirty="0">
                <a:solidFill>
                  <a:schemeClr val="bg1"/>
                </a:solidFill>
                <a:latin typeface="Avenir Next LT Pro Light" panose="020B0304020202020204" pitchFamily="34" charset="0"/>
              </a:rPr>
              <a:t>Total Number of attorneys: </a:t>
            </a:r>
            <a:r>
              <a:rPr lang="en-US" sz="1500" dirty="0">
                <a:solidFill>
                  <a:schemeClr val="bg1"/>
                </a:solidFill>
                <a:latin typeface="Avenir Next LT Pro Light" panose="020B0304020202020204" pitchFamily="34" charset="0"/>
              </a:rPr>
              <a:t>8,800 approx. </a:t>
            </a:r>
          </a:p>
          <a:p>
            <a:pPr>
              <a:lnSpc>
                <a:spcPct val="150000"/>
              </a:lnSpc>
            </a:pPr>
            <a:r>
              <a:rPr lang="en-US" sz="1500" b="1" dirty="0">
                <a:solidFill>
                  <a:schemeClr val="bg1"/>
                </a:solidFill>
                <a:latin typeface="Avenir Next LT Pro Light" panose="020B0304020202020204" pitchFamily="34" charset="0"/>
              </a:rPr>
              <a:t>Best Achievement(s) this year:</a:t>
            </a:r>
            <a:r>
              <a:rPr lang="en-US" sz="1500" dirty="0">
                <a:solidFill>
                  <a:schemeClr val="bg1"/>
                </a:solidFill>
                <a:latin typeface="Avenir Next LT Pro Light" panose="020B0304020202020204" pitchFamily="34" charset="0"/>
              </a:rPr>
              <a:t> Highest volume of program referrals since our inception, alongside a record number of requests for NHLAP presentations and Wellness CLEs</a:t>
            </a:r>
            <a:endParaRPr lang="en-US" sz="1500" b="1" dirty="0">
              <a:solidFill>
                <a:schemeClr val="bg1"/>
              </a:solidFill>
              <a:latin typeface="Avenir Next LT Pro Light" panose="020B0304020202020204" pitchFamily="34" charset="0"/>
            </a:endParaRPr>
          </a:p>
          <a:p>
            <a:pPr>
              <a:lnSpc>
                <a:spcPct val="150000"/>
              </a:lnSpc>
            </a:pPr>
            <a:r>
              <a:rPr lang="en-US" sz="1500" b="1" dirty="0">
                <a:solidFill>
                  <a:schemeClr val="bg1"/>
                </a:solidFill>
                <a:latin typeface="Avenir Next LT Pro Light" panose="020B0304020202020204" pitchFamily="34" charset="0"/>
              </a:rPr>
              <a:t>Most effective outreach tool(s) this year: </a:t>
            </a:r>
            <a:r>
              <a:rPr lang="en-US" sz="1500" dirty="0">
                <a:solidFill>
                  <a:schemeClr val="bg1"/>
                </a:solidFill>
                <a:latin typeface="Avenir Next LT Pro Light" panose="020B0304020202020204" pitchFamily="34" charset="0"/>
              </a:rPr>
              <a:t>Events attendance, word-of-mouth referrals. Collaborating with volunteers from Taproot to create engaging marketing materials for our "How We Help" initiative.  </a:t>
            </a:r>
          </a:p>
          <a:p>
            <a:pPr>
              <a:lnSpc>
                <a:spcPct val="150000"/>
              </a:lnSpc>
            </a:pPr>
            <a:r>
              <a:rPr lang="en-US" sz="1500" b="1" dirty="0">
                <a:solidFill>
                  <a:schemeClr val="bg1"/>
                </a:solidFill>
                <a:latin typeface="Avenir Next LT Pro Light" panose="020B0304020202020204" pitchFamily="34" charset="0"/>
              </a:rPr>
              <a:t>Main objective this coming year:</a:t>
            </a:r>
            <a:r>
              <a:rPr lang="en-US" sz="1500" dirty="0">
                <a:solidFill>
                  <a:schemeClr val="bg1"/>
                </a:solidFill>
                <a:latin typeface="Avenir Next LT Pro Light" panose="020B0304020202020204" pitchFamily="34" charset="0"/>
              </a:rPr>
              <a:t> Increase footprint in rural NH counties, complete website re-design to add multimedia resources and tools, diversify funding streams through NHLAP Fundraising Initiatives. </a:t>
            </a:r>
          </a:p>
          <a:p>
            <a:pPr>
              <a:lnSpc>
                <a:spcPct val="150000"/>
              </a:lnSpc>
            </a:pPr>
            <a:endParaRPr lang="en-US" sz="1400" dirty="0">
              <a:solidFill>
                <a:schemeClr val="bg1"/>
              </a:solidFill>
              <a:latin typeface="Avenir Next LT Pro Light" panose="020B0304020202020204" pitchFamily="34" charset="0"/>
            </a:endParaRPr>
          </a:p>
          <a:p>
            <a:endParaRPr lang="en-US" sz="1400" dirty="0">
              <a:solidFill>
                <a:schemeClr val="bg1"/>
              </a:solidFill>
            </a:endParaRPr>
          </a:p>
        </p:txBody>
      </p:sp>
      <p:sp>
        <p:nvSpPr>
          <p:cNvPr id="4" name="Slide Number Placeholder 3">
            <a:extLst>
              <a:ext uri="{FF2B5EF4-FFF2-40B4-BE49-F238E27FC236}">
                <a16:creationId xmlns:a16="http://schemas.microsoft.com/office/drawing/2014/main" id="{450C6046-79AF-84B3-817F-DC498383D79C}"/>
              </a:ext>
            </a:extLst>
          </p:cNvPr>
          <p:cNvSpPr>
            <a:spLocks noGrp="1"/>
          </p:cNvSpPr>
          <p:nvPr>
            <p:ph type="sldNum" sz="quarter" idx="12"/>
          </p:nvPr>
        </p:nvSpPr>
        <p:spPr/>
        <p:txBody>
          <a:bodyPr/>
          <a:lstStyle/>
          <a:p>
            <a:fld id="{70F98E88-53DF-4748-8F35-EE57AD41EDE1}" type="slidenum">
              <a:rPr lang="en-US" smtClean="0"/>
              <a:t>5</a:t>
            </a:fld>
            <a:endParaRPr lang="en-US"/>
          </a:p>
        </p:txBody>
      </p:sp>
      <p:cxnSp>
        <p:nvCxnSpPr>
          <p:cNvPr id="6" name="Straight Connector 5">
            <a:extLst>
              <a:ext uri="{FF2B5EF4-FFF2-40B4-BE49-F238E27FC236}">
                <a16:creationId xmlns:a16="http://schemas.microsoft.com/office/drawing/2014/main" id="{AA8E9294-26F6-D261-0E6E-5FB333227FA8}"/>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8" name="Picture 2" descr="image of a wooden bridge in the woods">
            <a:extLst>
              <a:ext uri="{FF2B5EF4-FFF2-40B4-BE49-F238E27FC236}">
                <a16:creationId xmlns:a16="http://schemas.microsoft.com/office/drawing/2014/main" id="{868AD204-9FEE-EA81-40C8-5FB0A2E60E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25" r="32666"/>
          <a:stretch>
            <a:fillRect/>
          </a:stretch>
        </p:blipFill>
        <p:spPr bwMode="auto">
          <a:xfrm>
            <a:off x="678426" y="408039"/>
            <a:ext cx="4090344" cy="5583187"/>
          </a:xfrm>
          <a:prstGeom prst="roundRect">
            <a:avLst>
              <a:gd name="adj" fmla="val 8594"/>
            </a:avLst>
          </a:prstGeom>
          <a:solidFill>
            <a:srgbClr val="FFFFFF">
              <a:shade val="85000"/>
            </a:srgbClr>
          </a:solidFill>
          <a:ln>
            <a:noFill/>
          </a:ln>
          <a:effectLst/>
        </p:spPr>
      </p:pic>
      <p:pic>
        <p:nvPicPr>
          <p:cNvPr id="5" name="Picture 4" descr="A logo with text on it&#10;&#10;AI-generated content may be incorrect.">
            <a:extLst>
              <a:ext uri="{FF2B5EF4-FFF2-40B4-BE49-F238E27FC236}">
                <a16:creationId xmlns:a16="http://schemas.microsoft.com/office/drawing/2014/main" id="{D9A26DED-51DA-8148-A552-9AAB8F79E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90" y="253800"/>
            <a:ext cx="1802272" cy="1690687"/>
          </a:xfrm>
          <a:prstGeom prst="rect">
            <a:avLst/>
          </a:prstGeom>
        </p:spPr>
      </p:pic>
      <p:pic>
        <p:nvPicPr>
          <p:cNvPr id="9" name="Picture 8">
            <a:extLst>
              <a:ext uri="{FF2B5EF4-FFF2-40B4-BE49-F238E27FC236}">
                <a16:creationId xmlns:a16="http://schemas.microsoft.com/office/drawing/2014/main" id="{801F8E97-AE9E-84C8-FD0A-3734D8E84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764151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099C31-D44F-8DD6-019E-74C6D44790E4}"/>
              </a:ext>
            </a:extLst>
          </p:cNvPr>
          <p:cNvSpPr>
            <a:spLocks noGrp="1"/>
          </p:cNvSpPr>
          <p:nvPr>
            <p:ph type="sldNum" sz="quarter" idx="12"/>
          </p:nvPr>
        </p:nvSpPr>
        <p:spPr/>
        <p:txBody>
          <a:bodyPr/>
          <a:lstStyle/>
          <a:p>
            <a:fld id="{70F98E88-53DF-4748-8F35-EE57AD41EDE1}" type="slidenum">
              <a:rPr lang="en-US" smtClean="0"/>
              <a:t>50</a:t>
            </a:fld>
            <a:endParaRPr lang="en-US"/>
          </a:p>
        </p:txBody>
      </p:sp>
      <p:sp>
        <p:nvSpPr>
          <p:cNvPr id="2" name="TextBox 1">
            <a:extLst>
              <a:ext uri="{FF2B5EF4-FFF2-40B4-BE49-F238E27FC236}">
                <a16:creationId xmlns:a16="http://schemas.microsoft.com/office/drawing/2014/main" id="{1FDE23D8-251F-EC85-8C6C-42A4C1DD2AA5}"/>
              </a:ext>
            </a:extLst>
          </p:cNvPr>
          <p:cNvSpPr txBox="1"/>
          <p:nvPr/>
        </p:nvSpPr>
        <p:spPr>
          <a:xfrm>
            <a:off x="2916283" y="2705725"/>
            <a:ext cx="6359433" cy="1446550"/>
          </a:xfrm>
          <a:prstGeom prst="rect">
            <a:avLst/>
          </a:prstGeom>
          <a:noFill/>
        </p:spPr>
        <p:txBody>
          <a:bodyPr wrap="none" rtlCol="0">
            <a:spAutoFit/>
          </a:bodyPr>
          <a:lstStyle/>
          <a:p>
            <a:r>
              <a:rPr lang="en-US" sz="8800" b="1" dirty="0">
                <a:solidFill>
                  <a:schemeClr val="bg1"/>
                </a:solidFill>
                <a:latin typeface="Avenir Next LT Pro" panose="020B0504020202020204" pitchFamily="34" charset="0"/>
                <a:hlinkClick r:id="rId2"/>
              </a:rPr>
              <a:t>Questions?</a:t>
            </a:r>
            <a:endParaRPr lang="en-US" sz="88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5695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11FA-C2E9-224E-B911-79BEDB15C8C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93E51F0-F458-8780-1B96-674E710B7CE0}"/>
              </a:ext>
            </a:extLst>
          </p:cNvPr>
          <p:cNvSpPr/>
          <p:nvPr/>
        </p:nvSpPr>
        <p:spPr>
          <a:xfrm>
            <a:off x="0" y="0"/>
            <a:ext cx="2683933" cy="6858000"/>
          </a:xfrm>
          <a:prstGeom prst="rect">
            <a:avLst/>
          </a:prstGeom>
          <a:gradFill flip="none" rotWithShape="1">
            <a:gsLst>
              <a:gs pos="0">
                <a:schemeClr val="bg1"/>
              </a:gs>
              <a:gs pos="100000">
                <a:srgbClr val="FEC5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467D"/>
              </a:solidFill>
            </a:endParaRPr>
          </a:p>
        </p:txBody>
      </p:sp>
      <p:sp>
        <p:nvSpPr>
          <p:cNvPr id="2" name="Title 1">
            <a:extLst>
              <a:ext uri="{FF2B5EF4-FFF2-40B4-BE49-F238E27FC236}">
                <a16:creationId xmlns:a16="http://schemas.microsoft.com/office/drawing/2014/main" id="{BBCDDD1E-5630-9D2D-A88F-4B63B6AC8E17}"/>
              </a:ext>
            </a:extLst>
          </p:cNvPr>
          <p:cNvSpPr>
            <a:spLocks noGrp="1"/>
          </p:cNvSpPr>
          <p:nvPr>
            <p:ph type="ctrTitle"/>
          </p:nvPr>
        </p:nvSpPr>
        <p:spPr>
          <a:xfrm>
            <a:off x="5447196" y="501649"/>
            <a:ext cx="6066378" cy="1654175"/>
          </a:xfrm>
        </p:spPr>
        <p:txBody>
          <a:bodyPr>
            <a:noAutofit/>
          </a:bodyPr>
          <a:lstStyle/>
          <a:p>
            <a:r>
              <a:rPr lang="en-US" sz="4000" b="1" dirty="0">
                <a:solidFill>
                  <a:srgbClr val="FEC500"/>
                </a:solidFill>
                <a:latin typeface="Avenir Next LT Pro" panose="020B0504020202020204" pitchFamily="34" charset="0"/>
              </a:rPr>
              <a:t>RI Lawyers Helping Lawyers Committee, RI Bar Association</a:t>
            </a:r>
          </a:p>
        </p:txBody>
      </p:sp>
      <p:cxnSp>
        <p:nvCxnSpPr>
          <p:cNvPr id="4" name="Straight Connector 3">
            <a:extLst>
              <a:ext uri="{FF2B5EF4-FFF2-40B4-BE49-F238E27FC236}">
                <a16:creationId xmlns:a16="http://schemas.microsoft.com/office/drawing/2014/main" id="{16FA578E-956D-083F-717B-DAF27A54A7B3}"/>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14" name="Picture 10">
            <a:extLst>
              <a:ext uri="{FF2B5EF4-FFF2-40B4-BE49-F238E27FC236}">
                <a16:creationId xmlns:a16="http://schemas.microsoft.com/office/drawing/2014/main" id="{0607F776-93A3-E59E-CA19-8398F99AC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86" r="4886"/>
          <a:stretch>
            <a:fillRect/>
          </a:stretch>
        </p:blipFill>
        <p:spPr bwMode="auto">
          <a:xfrm>
            <a:off x="678426" y="408039"/>
            <a:ext cx="4090344" cy="5574890"/>
          </a:xfrm>
          <a:prstGeom prst="roundRect">
            <a:avLst>
              <a:gd name="adj" fmla="val 8594"/>
            </a:avLst>
          </a:prstGeom>
          <a:solidFill>
            <a:srgbClr val="FFFFFF">
              <a:shade val="85000"/>
            </a:srgbClr>
          </a:solidFill>
          <a:ln>
            <a:noFill/>
          </a:ln>
          <a:effectLst/>
        </p:spPr>
      </p:pic>
      <p:pic>
        <p:nvPicPr>
          <p:cNvPr id="10" name="Picture 9" descr="A black and white symbol of a balance scale&#10;&#10;AI-generated content may be incorrect.">
            <a:extLst>
              <a:ext uri="{FF2B5EF4-FFF2-40B4-BE49-F238E27FC236}">
                <a16:creationId xmlns:a16="http://schemas.microsoft.com/office/drawing/2014/main" id="{5A58C996-3ACE-DEEF-5FED-B8451968B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91440"/>
            <a:ext cx="2007870" cy="1969770"/>
          </a:xfrm>
          <a:prstGeom prst="rect">
            <a:avLst/>
          </a:prstGeom>
        </p:spPr>
      </p:pic>
      <p:sp>
        <p:nvSpPr>
          <p:cNvPr id="16" name="TextBox 15">
            <a:extLst>
              <a:ext uri="{FF2B5EF4-FFF2-40B4-BE49-F238E27FC236}">
                <a16:creationId xmlns:a16="http://schemas.microsoft.com/office/drawing/2014/main" id="{298E6788-EDC1-9489-22CA-C7A200A8F300}"/>
              </a:ext>
            </a:extLst>
          </p:cNvPr>
          <p:cNvSpPr txBox="1"/>
          <p:nvPr/>
        </p:nvSpPr>
        <p:spPr>
          <a:xfrm>
            <a:off x="5447196" y="2566609"/>
            <a:ext cx="6066378" cy="3416320"/>
          </a:xfrm>
          <a:prstGeom prst="rect">
            <a:avLst/>
          </a:prstGeom>
          <a:noFill/>
        </p:spPr>
        <p:txBody>
          <a:bodyPr wrap="square">
            <a:spAutoFit/>
          </a:bodyPr>
          <a:lstStyle/>
          <a:p>
            <a:r>
              <a:rPr lang="en-US" dirty="0">
                <a:solidFill>
                  <a:schemeClr val="bg1"/>
                </a:solidFill>
                <a:latin typeface="Avenir Next LT Pro Light" panose="020B0304020202020204" pitchFamily="34" charset="0"/>
              </a:rPr>
              <a:t>LAP Directors:  Cassandra Feeney, Nicholas Trott Long, co-chairs</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Total Number of lawyers: approximately 5,000. All family members are eligible for the Bar’s EAP Service</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Best Achievement(s) this year:  increased outreach efforts; enhanced cooperation with Roger Williams University</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Main objective this coming year: increase number of lawyers accessing  services.</a:t>
            </a:r>
          </a:p>
        </p:txBody>
      </p:sp>
      <p:pic>
        <p:nvPicPr>
          <p:cNvPr id="3" name="Picture 2">
            <a:extLst>
              <a:ext uri="{FF2B5EF4-FFF2-40B4-BE49-F238E27FC236}">
                <a16:creationId xmlns:a16="http://schemas.microsoft.com/office/drawing/2014/main" id="{CB26E50A-F52D-F02B-C372-67E9F4B3F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293273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FBBA0D-284F-C76D-C362-DBAB1CB2308A}"/>
              </a:ext>
            </a:extLst>
          </p:cNvPr>
          <p:cNvSpPr/>
          <p:nvPr/>
        </p:nvSpPr>
        <p:spPr>
          <a:xfrm>
            <a:off x="0" y="0"/>
            <a:ext cx="2683933" cy="6858000"/>
          </a:xfrm>
          <a:prstGeom prst="rect">
            <a:avLst/>
          </a:prstGeom>
          <a:gradFill flip="none" rotWithShape="1">
            <a:gsLst>
              <a:gs pos="0">
                <a:schemeClr val="bg1"/>
              </a:gs>
              <a:gs pos="100000">
                <a:srgbClr val="00854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467D"/>
              </a:solidFill>
            </a:endParaRPr>
          </a:p>
        </p:txBody>
      </p:sp>
      <p:sp>
        <p:nvSpPr>
          <p:cNvPr id="2" name="Title 1">
            <a:extLst>
              <a:ext uri="{FF2B5EF4-FFF2-40B4-BE49-F238E27FC236}">
                <a16:creationId xmlns:a16="http://schemas.microsoft.com/office/drawing/2014/main" id="{03CB394A-F404-A747-00D3-D939D9B76C08}"/>
              </a:ext>
            </a:extLst>
          </p:cNvPr>
          <p:cNvSpPr>
            <a:spLocks noGrp="1"/>
          </p:cNvSpPr>
          <p:nvPr>
            <p:ph type="title"/>
          </p:nvPr>
        </p:nvSpPr>
        <p:spPr>
          <a:xfrm>
            <a:off x="5447196" y="365125"/>
            <a:ext cx="6066378" cy="1325563"/>
          </a:xfrm>
        </p:spPr>
        <p:txBody>
          <a:bodyPr>
            <a:noAutofit/>
          </a:bodyPr>
          <a:lstStyle/>
          <a:p>
            <a:pPr algn="ctr"/>
            <a:r>
              <a:rPr lang="en-US" sz="3200" b="1" dirty="0">
                <a:solidFill>
                  <a:srgbClr val="5A8562"/>
                </a:solidFill>
                <a:latin typeface="Avenir Next LT Pro" panose="020B0504020202020204" pitchFamily="34" charset="0"/>
              </a:rPr>
              <a:t>Vermont Lawyers Assistance Program</a:t>
            </a:r>
          </a:p>
        </p:txBody>
      </p:sp>
      <p:sp>
        <p:nvSpPr>
          <p:cNvPr id="4" name="Slide Number Placeholder 3">
            <a:extLst>
              <a:ext uri="{FF2B5EF4-FFF2-40B4-BE49-F238E27FC236}">
                <a16:creationId xmlns:a16="http://schemas.microsoft.com/office/drawing/2014/main" id="{742E0C95-6346-AD3F-E8EC-41EA25EDB158}"/>
              </a:ext>
            </a:extLst>
          </p:cNvPr>
          <p:cNvSpPr>
            <a:spLocks noGrp="1"/>
          </p:cNvSpPr>
          <p:nvPr>
            <p:ph type="sldNum" sz="quarter" idx="12"/>
          </p:nvPr>
        </p:nvSpPr>
        <p:spPr/>
        <p:txBody>
          <a:bodyPr/>
          <a:lstStyle/>
          <a:p>
            <a:fld id="{70F98E88-53DF-4748-8F35-EE57AD41EDE1}" type="slidenum">
              <a:rPr lang="en-US" smtClean="0"/>
              <a:t>7</a:t>
            </a:fld>
            <a:endParaRPr lang="en-US"/>
          </a:p>
        </p:txBody>
      </p:sp>
      <p:cxnSp>
        <p:nvCxnSpPr>
          <p:cNvPr id="5" name="Straight Connector 4">
            <a:extLst>
              <a:ext uri="{FF2B5EF4-FFF2-40B4-BE49-F238E27FC236}">
                <a16:creationId xmlns:a16="http://schemas.microsoft.com/office/drawing/2014/main" id="{E8FC981F-9B8D-00AE-F06F-10AA9B3B3E7D}"/>
              </a:ext>
            </a:extLst>
          </p:cNvPr>
          <p:cNvCxnSpPr/>
          <p:nvPr/>
        </p:nvCxnSpPr>
        <p:spPr>
          <a:xfrm>
            <a:off x="934065" y="6356350"/>
            <a:ext cx="10419735" cy="0"/>
          </a:xfrm>
          <a:prstGeom prst="line">
            <a:avLst/>
          </a:prstGeom>
          <a:ln>
            <a:solidFill>
              <a:srgbClr val="6F937D"/>
            </a:solidFill>
          </a:ln>
        </p:spPr>
        <p:style>
          <a:lnRef idx="2">
            <a:schemeClr val="accent1"/>
          </a:lnRef>
          <a:fillRef idx="0">
            <a:schemeClr val="accent1"/>
          </a:fillRef>
          <a:effectRef idx="1">
            <a:schemeClr val="accent1"/>
          </a:effectRef>
          <a:fontRef idx="minor">
            <a:schemeClr val="tx1"/>
          </a:fontRef>
        </p:style>
      </p:cxnSp>
      <p:pic>
        <p:nvPicPr>
          <p:cNvPr id="2054" name="Picture 6" descr="What Makes Vermont the Greenest State in the U.S.">
            <a:extLst>
              <a:ext uri="{FF2B5EF4-FFF2-40B4-BE49-F238E27FC236}">
                <a16:creationId xmlns:a16="http://schemas.microsoft.com/office/drawing/2014/main" id="{24AA5B17-2528-4EB3-324C-69E24E8637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17" r="32703"/>
          <a:stretch>
            <a:fillRect/>
          </a:stretch>
        </p:blipFill>
        <p:spPr bwMode="auto">
          <a:xfrm>
            <a:off x="678426" y="408039"/>
            <a:ext cx="4090344" cy="5562698"/>
          </a:xfrm>
          <a:prstGeom prst="roundRect">
            <a:avLst>
              <a:gd name="adj" fmla="val 8594"/>
            </a:avLst>
          </a:prstGeom>
          <a:solidFill>
            <a:srgbClr val="FFFFFF">
              <a:shade val="85000"/>
            </a:srgbClr>
          </a:solidFill>
          <a:ln>
            <a:noFill/>
          </a:ln>
          <a:effectLst/>
        </p:spPr>
      </p:pic>
      <p:sp>
        <p:nvSpPr>
          <p:cNvPr id="23" name="TextBox 22">
            <a:extLst>
              <a:ext uri="{FF2B5EF4-FFF2-40B4-BE49-F238E27FC236}">
                <a16:creationId xmlns:a16="http://schemas.microsoft.com/office/drawing/2014/main" id="{6BF40670-3898-5912-691E-7590B45ABBA3}"/>
              </a:ext>
            </a:extLst>
          </p:cNvPr>
          <p:cNvSpPr txBox="1"/>
          <p:nvPr/>
        </p:nvSpPr>
        <p:spPr>
          <a:xfrm>
            <a:off x="5447196" y="1738278"/>
            <a:ext cx="6066378" cy="4570482"/>
          </a:xfrm>
          <a:prstGeom prst="rect">
            <a:avLst/>
          </a:prstGeom>
          <a:noFill/>
        </p:spPr>
        <p:txBody>
          <a:bodyPr wrap="square">
            <a:spAutoFit/>
          </a:bodyPr>
          <a:lstStyle/>
          <a:p>
            <a:pPr marL="514350" indent="-514350">
              <a:buFont typeface="+mj-lt"/>
              <a:buAutoNum type="arabicPeriod"/>
            </a:pPr>
            <a:r>
              <a:rPr lang="en-US" sz="1950" dirty="0">
                <a:solidFill>
                  <a:schemeClr val="bg1"/>
                </a:solidFill>
                <a:latin typeface="Avenir Next LT Pro Light" panose="020B0304020202020204" pitchFamily="34" charset="0"/>
              </a:rPr>
              <a:t>We have about 3300 licensed and 2800 active attorneys. I am available to them and law students (~500)</a:t>
            </a:r>
          </a:p>
          <a:p>
            <a:pPr marL="514350" indent="-514350">
              <a:buFont typeface="+mj-lt"/>
              <a:buAutoNum type="arabicPeriod"/>
            </a:pPr>
            <a:endParaRPr lang="en-US" sz="1950" dirty="0">
              <a:solidFill>
                <a:schemeClr val="bg1"/>
              </a:solidFill>
              <a:latin typeface="Avenir Next LT Pro Light" panose="020B0304020202020204" pitchFamily="34" charset="0"/>
            </a:endParaRPr>
          </a:p>
          <a:p>
            <a:pPr marL="514350" indent="-514350">
              <a:buFont typeface="+mj-lt"/>
              <a:buAutoNum type="arabicPeriod"/>
            </a:pPr>
            <a:r>
              <a:rPr lang="en-US" sz="1950" dirty="0">
                <a:solidFill>
                  <a:schemeClr val="bg1"/>
                </a:solidFill>
                <a:latin typeface="Avenir Next LT Pro Light" panose="020B0304020202020204" pitchFamily="34" charset="0"/>
              </a:rPr>
              <a:t>Biggest achievements this year have been through Attorney Assistance Panels involving individual attorneys sent through diversion.</a:t>
            </a:r>
          </a:p>
          <a:p>
            <a:pPr marL="514350" indent="-514350">
              <a:buFont typeface="+mj-lt"/>
              <a:buAutoNum type="arabicPeriod"/>
            </a:pPr>
            <a:endParaRPr lang="en-US" sz="1950" dirty="0">
              <a:solidFill>
                <a:schemeClr val="bg1"/>
              </a:solidFill>
              <a:latin typeface="Avenir Next LT Pro Light" panose="020B0304020202020204" pitchFamily="34" charset="0"/>
            </a:endParaRPr>
          </a:p>
          <a:p>
            <a:pPr marL="514350" indent="-514350">
              <a:buFont typeface="+mj-lt"/>
              <a:buAutoNum type="arabicPeriod"/>
            </a:pPr>
            <a:r>
              <a:rPr lang="en-US" sz="1950" dirty="0">
                <a:solidFill>
                  <a:schemeClr val="bg1"/>
                </a:solidFill>
                <a:latin typeface="Avenir Next LT Pro Light" panose="020B0304020202020204" pitchFamily="34" charset="0"/>
              </a:rPr>
              <a:t>Our most effective outreach tool: Word of mouth, Vermont Bar Counsel, Michael Kennedy, and VBA</a:t>
            </a:r>
          </a:p>
          <a:p>
            <a:pPr marL="514350" indent="-514350">
              <a:buFont typeface="+mj-lt"/>
              <a:buAutoNum type="arabicPeriod"/>
            </a:pPr>
            <a:endParaRPr lang="en-US" sz="1950" dirty="0">
              <a:solidFill>
                <a:schemeClr val="bg1"/>
              </a:solidFill>
              <a:latin typeface="Avenir Next LT Pro Light" panose="020B0304020202020204" pitchFamily="34" charset="0"/>
            </a:endParaRPr>
          </a:p>
          <a:p>
            <a:pPr marL="514350" indent="-514350">
              <a:buFont typeface="+mj-lt"/>
              <a:buAutoNum type="arabicPeriod"/>
            </a:pPr>
            <a:r>
              <a:rPr lang="en-US" sz="1950" dirty="0">
                <a:solidFill>
                  <a:schemeClr val="bg1"/>
                </a:solidFill>
                <a:latin typeface="Avenir Next LT Pro Light" panose="020B0304020202020204" pitchFamily="34" charset="0"/>
              </a:rPr>
              <a:t>Main objective this upcoming year: More on all fronts!</a:t>
            </a:r>
          </a:p>
          <a:p>
            <a:endParaRPr lang="en-US" dirty="0">
              <a:solidFill>
                <a:schemeClr val="bg1"/>
              </a:solidFill>
              <a:latin typeface="Avenir Next LT Pro Light" panose="020B0304020202020204" pitchFamily="34" charset="0"/>
            </a:endParaRPr>
          </a:p>
        </p:txBody>
      </p:sp>
      <p:pic>
        <p:nvPicPr>
          <p:cNvPr id="24" name="Picture 23">
            <a:extLst>
              <a:ext uri="{FF2B5EF4-FFF2-40B4-BE49-F238E27FC236}">
                <a16:creationId xmlns:a16="http://schemas.microsoft.com/office/drawing/2014/main" id="{23278BA7-56BE-DC86-F492-CC6D170AC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pic>
        <p:nvPicPr>
          <p:cNvPr id="7" name="Picture 6" descr="A green and white text on a black background&#10;&#10;AI-generated content may be incorrect.">
            <a:extLst>
              <a:ext uri="{FF2B5EF4-FFF2-40B4-BE49-F238E27FC236}">
                <a16:creationId xmlns:a16="http://schemas.microsoft.com/office/drawing/2014/main" id="{1BE871F5-D567-FB1E-2C3A-9EB0C78C4420}"/>
              </a:ext>
            </a:extLst>
          </p:cNvPr>
          <p:cNvPicPr>
            <a:picLocks noChangeAspect="1"/>
          </p:cNvPicPr>
          <p:nvPr/>
        </p:nvPicPr>
        <p:blipFill>
          <a:blip r:embed="rId4">
            <a:extLst>
              <a:ext uri="{28A0092B-C50C-407E-A947-70E740481C1C}">
                <a14:useLocalDpi xmlns:a14="http://schemas.microsoft.com/office/drawing/2010/main" val="0"/>
              </a:ext>
            </a:extLst>
          </a:blip>
          <a:srcRect l="26671"/>
          <a:stretch>
            <a:fillRect/>
          </a:stretch>
        </p:blipFill>
        <p:spPr>
          <a:xfrm>
            <a:off x="308610" y="570229"/>
            <a:ext cx="2888775" cy="100647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616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1B970C-FB1E-FE4A-AA51-6C5B8BF34A1C}"/>
              </a:ext>
            </a:extLst>
          </p:cNvPr>
          <p:cNvSpPr>
            <a:spLocks noGrp="1"/>
          </p:cNvSpPr>
          <p:nvPr>
            <p:ph type="ctrTitle"/>
          </p:nvPr>
        </p:nvSpPr>
        <p:spPr>
          <a:xfrm>
            <a:off x="7331384" y="679730"/>
            <a:ext cx="4171994" cy="3932729"/>
          </a:xfrm>
          <a:effectLst/>
        </p:spPr>
        <p:txBody>
          <a:bodyPr>
            <a:noAutofit/>
          </a:bodyPr>
          <a:lstStyle/>
          <a:p>
            <a:pPr algn="l"/>
            <a:r>
              <a:rPr lang="en-US" sz="4800" dirty="0">
                <a:ln w="6350">
                  <a:noFill/>
                </a:ln>
                <a:solidFill>
                  <a:schemeClr val="bg1"/>
                </a:solidFill>
                <a:effectLst>
                  <a:outerShdw blurRad="127000" dist="200000" dir="2700000" algn="tl" rotWithShape="0">
                    <a:srgbClr val="000000">
                      <a:alpha val="30000"/>
                    </a:srgbClr>
                  </a:outerShdw>
                </a:effectLst>
                <a:latin typeface="Avenir Next LT Pro" panose="020B0504020202020204" pitchFamily="34" charset="0"/>
              </a:rPr>
              <a:t>Prevalent Issues Among Lawyers</a:t>
            </a:r>
            <a:endParaRPr lang="en-US" sz="4000" dirty="0">
              <a:solidFill>
                <a:schemeClr val="bg1"/>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22" name="Straight Connector 2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Subtitle 2">
            <a:extLst>
              <a:ext uri="{FF2B5EF4-FFF2-40B4-BE49-F238E27FC236}">
                <a16:creationId xmlns:a16="http://schemas.microsoft.com/office/drawing/2014/main" id="{19EE6362-5863-934B-BFED-E363384428F7}"/>
              </a:ext>
            </a:extLst>
          </p:cNvPr>
          <p:cNvSpPr>
            <a:spLocks noGrp="1"/>
          </p:cNvSpPr>
          <p:nvPr>
            <p:ph type="subTitle" idx="1"/>
          </p:nvPr>
        </p:nvSpPr>
        <p:spPr>
          <a:xfrm>
            <a:off x="7331383" y="5227455"/>
            <a:ext cx="3876085" cy="857461"/>
          </a:xfrm>
        </p:spPr>
        <p:txBody>
          <a:bodyPr>
            <a:normAutofit fontScale="92500"/>
          </a:bodyPr>
          <a:lstStyle/>
          <a:p>
            <a:pPr algn="l"/>
            <a:r>
              <a:rPr lang="en-US" sz="2200" dirty="0">
                <a:solidFill>
                  <a:schemeClr val="bg1"/>
                </a:solidFill>
                <a:latin typeface="Avenir Next LT Pro Light" panose="020B0304020202020204" pitchFamily="34" charset="0"/>
              </a:rPr>
              <a:t>New England Bar Association </a:t>
            </a:r>
          </a:p>
          <a:p>
            <a:pPr algn="l"/>
            <a:r>
              <a:rPr lang="en-US" sz="2200" dirty="0">
                <a:solidFill>
                  <a:schemeClr val="bg1"/>
                </a:solidFill>
                <a:latin typeface="Avenir Next LT Pro Light" panose="020B0304020202020204" pitchFamily="34" charset="0"/>
              </a:rPr>
              <a:t>November 7</a:t>
            </a:r>
            <a:r>
              <a:rPr lang="en-US" sz="2200" baseline="30000" dirty="0">
                <a:solidFill>
                  <a:schemeClr val="bg1"/>
                </a:solidFill>
                <a:latin typeface="Avenir Next LT Pro Light" panose="020B0304020202020204" pitchFamily="34" charset="0"/>
              </a:rPr>
              <a:t>th</a:t>
            </a:r>
            <a:r>
              <a:rPr lang="en-US" sz="2200" dirty="0">
                <a:solidFill>
                  <a:schemeClr val="bg1"/>
                </a:solidFill>
                <a:latin typeface="Avenir Next LT Pro Light" panose="020B0304020202020204" pitchFamily="34" charset="0"/>
              </a:rPr>
              <a:t>, 2025</a:t>
            </a:r>
          </a:p>
        </p:txBody>
      </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with medium confidence">
            <a:extLst>
              <a:ext uri="{FF2B5EF4-FFF2-40B4-BE49-F238E27FC236}">
                <a16:creationId xmlns:a16="http://schemas.microsoft.com/office/drawing/2014/main" id="{E964D589-5628-8EEF-D8B8-704CD2D5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069" y="645005"/>
            <a:ext cx="3847856" cy="3847856"/>
          </a:xfrm>
          <a:prstGeom prst="rect">
            <a:avLst/>
          </a:prstGeom>
        </p:spPr>
      </p:pic>
      <p:pic>
        <p:nvPicPr>
          <p:cNvPr id="4" name="Picture 3">
            <a:extLst>
              <a:ext uri="{FF2B5EF4-FFF2-40B4-BE49-F238E27FC236}">
                <a16:creationId xmlns:a16="http://schemas.microsoft.com/office/drawing/2014/main" id="{907A2C21-CFF0-807D-ED45-288DF2AC1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324913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8032-45DF-5DFD-0751-89B33F709006}"/>
              </a:ext>
            </a:extLst>
          </p:cNvPr>
          <p:cNvSpPr>
            <a:spLocks noGrp="1"/>
          </p:cNvSpPr>
          <p:nvPr>
            <p:ph type="title"/>
          </p:nvPr>
        </p:nvSpPr>
        <p:spPr/>
        <p:txBody>
          <a:bodyPr/>
          <a:lstStyle/>
          <a:p>
            <a:pPr algn="ctr"/>
            <a:r>
              <a:rPr lang="en-US" dirty="0">
                <a:solidFill>
                  <a:schemeClr val="bg1"/>
                </a:solidFill>
                <a:latin typeface="Avenir Next LT Pro" panose="020B0504020202020204" pitchFamily="34" charset="0"/>
              </a:rPr>
              <a:t>Common Issues of Concern</a:t>
            </a:r>
          </a:p>
        </p:txBody>
      </p:sp>
      <p:sp>
        <p:nvSpPr>
          <p:cNvPr id="3" name="Content Placeholder 2">
            <a:extLst>
              <a:ext uri="{FF2B5EF4-FFF2-40B4-BE49-F238E27FC236}">
                <a16:creationId xmlns:a16="http://schemas.microsoft.com/office/drawing/2014/main" id="{32F2861E-6615-3964-43D8-5E11D5BBD68A}"/>
              </a:ext>
            </a:extLst>
          </p:cNvPr>
          <p:cNvSpPr>
            <a:spLocks noGrp="1"/>
          </p:cNvSpPr>
          <p:nvPr>
            <p:ph idx="1"/>
          </p:nvPr>
        </p:nvSpPr>
        <p:spPr>
          <a:xfrm>
            <a:off x="4667250" y="2556827"/>
            <a:ext cx="2857500" cy="2614295"/>
          </a:xfrm>
        </p:spPr>
        <p:txBody>
          <a:bodyPr>
            <a:normAutofit/>
          </a:bodyPr>
          <a:lstStyle/>
          <a:p>
            <a:r>
              <a:rPr lang="en-US" dirty="0">
                <a:solidFill>
                  <a:schemeClr val="bg1"/>
                </a:solidFill>
                <a:latin typeface="Avenir Next LT Pro Light" panose="020B0304020202020204" pitchFamily="34" charset="0"/>
              </a:rPr>
              <a:t>Stress</a:t>
            </a:r>
          </a:p>
          <a:p>
            <a:r>
              <a:rPr lang="en-US" dirty="0">
                <a:solidFill>
                  <a:schemeClr val="bg1"/>
                </a:solidFill>
                <a:latin typeface="Avenir Next LT Pro Light" panose="020B0304020202020204" pitchFamily="34" charset="0"/>
              </a:rPr>
              <a:t>Burnout</a:t>
            </a:r>
          </a:p>
          <a:p>
            <a:r>
              <a:rPr lang="en-US" dirty="0">
                <a:solidFill>
                  <a:schemeClr val="bg1"/>
                </a:solidFill>
                <a:latin typeface="Avenir Next LT Pro Light" panose="020B0304020202020204" pitchFamily="34" charset="0"/>
              </a:rPr>
              <a:t>Anxiety</a:t>
            </a:r>
          </a:p>
          <a:p>
            <a:r>
              <a:rPr lang="en-US" dirty="0">
                <a:solidFill>
                  <a:schemeClr val="bg1"/>
                </a:solidFill>
                <a:latin typeface="Avenir Next LT Pro Light" panose="020B0304020202020204" pitchFamily="34" charset="0"/>
              </a:rPr>
              <a:t>Depression</a:t>
            </a:r>
          </a:p>
          <a:p>
            <a:r>
              <a:rPr lang="en-US" dirty="0">
                <a:solidFill>
                  <a:schemeClr val="bg1"/>
                </a:solidFill>
                <a:latin typeface="Avenir Next LT Pro Light" panose="020B0304020202020204" pitchFamily="34" charset="0"/>
              </a:rPr>
              <a:t>Neurodiversity</a:t>
            </a:r>
          </a:p>
        </p:txBody>
      </p:sp>
      <p:pic>
        <p:nvPicPr>
          <p:cNvPr id="4" name="Picture 3">
            <a:extLst>
              <a:ext uri="{FF2B5EF4-FFF2-40B4-BE49-F238E27FC236}">
                <a16:creationId xmlns:a16="http://schemas.microsoft.com/office/drawing/2014/main" id="{85EB008D-7095-8609-B9EB-7617C5F75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97" y="3863975"/>
            <a:ext cx="2857500" cy="2857500"/>
          </a:xfrm>
          <a:prstGeom prst="rect">
            <a:avLst/>
          </a:prstGeom>
        </p:spPr>
      </p:pic>
    </p:spTree>
    <p:extLst>
      <p:ext uri="{BB962C8B-B14F-4D97-AF65-F5344CB8AC3E}">
        <p14:creationId xmlns:p14="http://schemas.microsoft.com/office/powerpoint/2010/main" val="1837250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2" id="{C5B2DF24-4C97-434D-9B6D-489068F759B8}" vid="{DAE62118-83E8-D245-9DB1-627A83D2CF8F}"/>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ebf26c-e5d9-4d70-981b-3d07a56ec0ae">
      <Terms xmlns="http://schemas.microsoft.com/office/infopath/2007/PartnerControls"/>
    </lcf76f155ced4ddcb4097134ff3c332f>
    <TaxCatchAll xmlns="016e84a2-85f1-4597-a080-6d47ea0519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31EB072CB29240BB7294791739A163" ma:contentTypeVersion="18" ma:contentTypeDescription="Create a new document." ma:contentTypeScope="" ma:versionID="1bb905f14dc460f8391c27479017ee33">
  <xsd:schema xmlns:xsd="http://www.w3.org/2001/XMLSchema" xmlns:xs="http://www.w3.org/2001/XMLSchema" xmlns:p="http://schemas.microsoft.com/office/2006/metadata/properties" xmlns:ns2="9bebf26c-e5d9-4d70-981b-3d07a56ec0ae" xmlns:ns3="016e84a2-85f1-4597-a080-6d47ea0519b7" targetNamespace="http://schemas.microsoft.com/office/2006/metadata/properties" ma:root="true" ma:fieldsID="9b0d7ca4382874e804fdbfda91eb64d9" ns2:_="" ns3:_="">
    <xsd:import namespace="9bebf26c-e5d9-4d70-981b-3d07a56ec0ae"/>
    <xsd:import namespace="016e84a2-85f1-4597-a080-6d47ea0519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bf26c-e5d9-4d70-981b-3d07a56ec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14e695f-196c-402f-b117-6630859af8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6e84a2-85f1-4597-a080-6d47ea0519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329ac91-5b6f-466f-932d-569535da2e2e}" ma:internalName="TaxCatchAll" ma:showField="CatchAllData" ma:web="016e84a2-85f1-4597-a080-6d47ea0519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D0B05-F75F-48A4-8946-3D1FBABC67BF}">
  <ds:schemaRefs>
    <ds:schemaRef ds:uri="http://schemas.microsoft.com/sharepoint/v3/contenttype/forms"/>
  </ds:schemaRefs>
</ds:datastoreItem>
</file>

<file path=customXml/itemProps2.xml><?xml version="1.0" encoding="utf-8"?>
<ds:datastoreItem xmlns:ds="http://schemas.openxmlformats.org/officeDocument/2006/customXml" ds:itemID="{0B8748DE-D048-4482-8488-3DED4FED7F0E}">
  <ds:schemaRefs>
    <ds:schemaRef ds:uri="http://schemas.microsoft.com/office/2006/metadata/properties"/>
    <ds:schemaRef ds:uri="http://schemas.microsoft.com/office/infopath/2007/PartnerControls"/>
    <ds:schemaRef ds:uri="9bebf26c-e5d9-4d70-981b-3d07a56ec0ae"/>
    <ds:schemaRef ds:uri="016e84a2-85f1-4597-a080-6d47ea0519b7"/>
  </ds:schemaRefs>
</ds:datastoreItem>
</file>

<file path=customXml/itemProps3.xml><?xml version="1.0" encoding="utf-8"?>
<ds:datastoreItem xmlns:ds="http://schemas.openxmlformats.org/officeDocument/2006/customXml" ds:itemID="{D2BE3E6D-01EC-4AAD-B5FB-A7086930F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bf26c-e5d9-4d70-981b-3d07a56ec0ae"/>
    <ds:schemaRef ds:uri="016e84a2-85f1-4597-a080-6d47ea051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3645</TotalTime>
  <Words>4115</Words>
  <Application>Microsoft Office PowerPoint</Application>
  <PresentationFormat>Widescreen</PresentationFormat>
  <Paragraphs>432</Paragraphs>
  <Slides>50</Slides>
  <Notes>13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50</vt:i4>
      </vt:variant>
    </vt:vector>
  </HeadingPairs>
  <TitlesOfParts>
    <vt:vector size="67" baseType="lpstr">
      <vt:lpstr>Aptos</vt:lpstr>
      <vt:lpstr>Aptos Display</vt:lpstr>
      <vt:lpstr>Arial</vt:lpstr>
      <vt:lpstr>Avenir Next LT Pro</vt:lpstr>
      <vt:lpstr>Avenir Next LT Pro Light</vt:lpstr>
      <vt:lpstr>Calibri</vt:lpstr>
      <vt:lpstr>Calibri Light</vt:lpstr>
      <vt:lpstr>Franklin Gothic Medium Cond</vt:lpstr>
      <vt:lpstr>Roboto</vt:lpstr>
      <vt:lpstr>Roboto Light</vt:lpstr>
      <vt:lpstr>Roboto Lt</vt:lpstr>
      <vt:lpstr>Wingdings</vt:lpstr>
      <vt:lpstr>Office Theme</vt:lpstr>
      <vt:lpstr>1_Office Theme</vt:lpstr>
      <vt:lpstr>2_Office Theme</vt:lpstr>
      <vt:lpstr>NORC_Theme</vt:lpstr>
      <vt:lpstr>3_Office Theme</vt:lpstr>
      <vt:lpstr>PowerPoint Presentation</vt:lpstr>
      <vt:lpstr>PowerPoint Presentation</vt:lpstr>
      <vt:lpstr>PowerPoint Presentation</vt:lpstr>
      <vt:lpstr>PowerPoint Presentation</vt:lpstr>
      <vt:lpstr>New Hampshire Lawyers Assistance Program </vt:lpstr>
      <vt:lpstr>RI Lawyers Helping Lawyers Committee, RI Bar Association</vt:lpstr>
      <vt:lpstr>Vermont Lawyers Assistance Program</vt:lpstr>
      <vt:lpstr>Prevalent Issues Among Lawyers</vt:lpstr>
      <vt:lpstr>Common Issues of Concern</vt:lpstr>
      <vt:lpstr>The State of Massachusetts Lawyers’ Well-Being: Overview</vt:lpstr>
      <vt:lpstr>The State of Massachusetts Lawyers’ Well-Being: Comparative Data</vt:lpstr>
      <vt:lpstr>The State of Massachusetts Lawyers’ Well-Being: Comparative Data</vt:lpstr>
      <vt:lpstr>Is it Burnout?</vt:lpstr>
      <vt:lpstr>Broad Strokes</vt:lpstr>
      <vt:lpstr>PowerPoint Presentation</vt:lpstr>
      <vt:lpstr>Distress</vt:lpstr>
      <vt:lpstr>PowerPoint Presentation</vt:lpstr>
      <vt:lpstr>Eustress</vt:lpstr>
      <vt:lpstr>Episodic Distress</vt:lpstr>
      <vt:lpstr>Chronic Distress</vt:lpstr>
      <vt:lpstr>PowerPoint Presentation</vt:lpstr>
      <vt:lpstr>PowerPoint Presentation</vt:lpstr>
      <vt:lpstr>PowerPoint Presentation</vt:lpstr>
      <vt:lpstr>PowerPoint Presentation</vt:lpstr>
      <vt:lpstr>PowerPoint Presentation</vt:lpstr>
      <vt:lpstr>Connecticut LCL Programs</vt:lpstr>
      <vt:lpstr>PowerPoint Presentation</vt:lpstr>
      <vt:lpstr>Aging and Cognition</vt:lpstr>
      <vt:lpstr>Vermont Data</vt:lpstr>
      <vt:lpstr>PowerPoint Presentation</vt:lpstr>
      <vt:lpstr>Vermont Resources  (and what they reflect about approaching the problem) </vt:lpstr>
      <vt:lpstr>Maine Data (as of 2018)</vt:lpstr>
      <vt:lpstr>PowerPoint Presentation</vt:lpstr>
      <vt:lpstr>If an attorney is unwilling to retire</vt:lpstr>
      <vt:lpstr>Why would an attorney continue to practice while in active cognitive decline?</vt:lpstr>
      <vt:lpstr>Opportunities to Divert or at least Prepare for the Gray Tsunami </vt:lpstr>
      <vt:lpstr>What can we learn from other professions?</vt:lpstr>
      <vt:lpstr>Impact of Mental Health and Substance Use Concerns in Professional Practice:  </vt:lpstr>
      <vt:lpstr>Problematic Behaviors Related to Lawyer Mental or Physical Health and Substance Use Concerns with Potential Ethical Consequences:</vt:lpstr>
      <vt:lpstr>Problematic Behaviors Related to Lawyer Mental or Physical Health and Substance Use Concerns with Potential Ethical Consequences: continued….</vt:lpstr>
      <vt:lpstr>Lawyer/Judicial Regulations</vt:lpstr>
      <vt:lpstr>Confidentiality and Immunity</vt:lpstr>
      <vt:lpstr>ABA Rule 10- Model Rules for Lawyer Disciplinary Involvement</vt:lpstr>
      <vt:lpstr>PowerPoint Presentation</vt:lpstr>
      <vt:lpstr>Barriers to Accessing Help</vt:lpstr>
      <vt:lpstr>What Can Bar Associations Do?</vt:lpstr>
      <vt:lpstr>Additional Strategies for Bar Associations to Enhance Lawyer Well-Being and Cultivate Partnerships with Lawyer Assistance Programs (LAPs).  </vt:lpstr>
      <vt:lpstr>Additional Strategies for Bar Associations to Enhance Lawyer Well-Being and Cultivate Partnerships with Lawyer Assistance Programs (LAPs).  </vt:lpstr>
      <vt:lpstr>Additional Strategies for Bar Associations to Enhance Lawyer Well-Being and Cultivate Partnerships with Lawyer Assistance Programs (LAPs).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Shawn Healy</dc:creator>
  <cp:lastModifiedBy>Dakotah Thunder Wilson</cp:lastModifiedBy>
  <cp:revision>12</cp:revision>
  <dcterms:created xsi:type="dcterms:W3CDTF">2025-10-22T19:53:24Z</dcterms:created>
  <dcterms:modified xsi:type="dcterms:W3CDTF">2025-11-04T18:24:13Z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0x0101004131EB072CB29240BB7294791739A163</vt:lpwstr>
  </op:property>
  <op:property fmtid="{D5CDD505-2E9C-101B-9397-08002B2CF9AE}" pid="3" name="ndDocumentId">
    <vt:lpwstr>4921-6183-2055</vt:lpwstr>
  </op:property>
</op:Properties>
</file>