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84" r:id="rId2"/>
    <p:sldMasterId id="2147483972" r:id="rId3"/>
    <p:sldMasterId id="2147483672" r:id="rId4"/>
  </p:sldMasterIdLst>
  <p:notesMasterIdLst>
    <p:notesMasterId r:id="rId74"/>
  </p:notesMasterIdLst>
  <p:sldIdLst>
    <p:sldId id="257" r:id="rId5"/>
    <p:sldId id="356" r:id="rId6"/>
    <p:sldId id="360" r:id="rId7"/>
    <p:sldId id="517" r:id="rId8"/>
    <p:sldId id="2593" r:id="rId9"/>
    <p:sldId id="439" r:id="rId10"/>
    <p:sldId id="446" r:id="rId11"/>
    <p:sldId id="528" r:id="rId12"/>
    <p:sldId id="543" r:id="rId13"/>
    <p:sldId id="544" r:id="rId14"/>
    <p:sldId id="520" r:id="rId15"/>
    <p:sldId id="545" r:id="rId16"/>
    <p:sldId id="2582" r:id="rId17"/>
    <p:sldId id="546" r:id="rId18"/>
    <p:sldId id="2588" r:id="rId19"/>
    <p:sldId id="2589" r:id="rId20"/>
    <p:sldId id="518" r:id="rId21"/>
    <p:sldId id="2584" r:id="rId22"/>
    <p:sldId id="2583" r:id="rId23"/>
    <p:sldId id="2586" r:id="rId24"/>
    <p:sldId id="2587" r:id="rId25"/>
    <p:sldId id="2556" r:id="rId26"/>
    <p:sldId id="2557" r:id="rId27"/>
    <p:sldId id="532" r:id="rId28"/>
    <p:sldId id="2558" r:id="rId29"/>
    <p:sldId id="2559" r:id="rId30"/>
    <p:sldId id="524" r:id="rId31"/>
    <p:sldId id="2590" r:id="rId32"/>
    <p:sldId id="2560" r:id="rId33"/>
    <p:sldId id="2561" r:id="rId34"/>
    <p:sldId id="519" r:id="rId35"/>
    <p:sldId id="522" r:id="rId36"/>
    <p:sldId id="2554" r:id="rId37"/>
    <p:sldId id="2555" r:id="rId38"/>
    <p:sldId id="2575" r:id="rId39"/>
    <p:sldId id="2574" r:id="rId40"/>
    <p:sldId id="2576" r:id="rId41"/>
    <p:sldId id="548" r:id="rId42"/>
    <p:sldId id="2563" r:id="rId43"/>
    <p:sldId id="2562" r:id="rId44"/>
    <p:sldId id="2564" r:id="rId45"/>
    <p:sldId id="2597" r:id="rId46"/>
    <p:sldId id="2565" r:id="rId47"/>
    <p:sldId id="2596" r:id="rId48"/>
    <p:sldId id="2577" r:id="rId49"/>
    <p:sldId id="2567" r:id="rId50"/>
    <p:sldId id="2595" r:id="rId51"/>
    <p:sldId id="549" r:id="rId52"/>
    <p:sldId id="533" r:id="rId53"/>
    <p:sldId id="534" r:id="rId54"/>
    <p:sldId id="535" r:id="rId55"/>
    <p:sldId id="536" r:id="rId56"/>
    <p:sldId id="2569" r:id="rId57"/>
    <p:sldId id="2594" r:id="rId58"/>
    <p:sldId id="440" r:id="rId59"/>
    <p:sldId id="538" r:id="rId60"/>
    <p:sldId id="537" r:id="rId61"/>
    <p:sldId id="2570" r:id="rId62"/>
    <p:sldId id="2571" r:id="rId63"/>
    <p:sldId id="2572" r:id="rId64"/>
    <p:sldId id="2578" r:id="rId65"/>
    <p:sldId id="523" r:id="rId66"/>
    <p:sldId id="531" r:id="rId67"/>
    <p:sldId id="541" r:id="rId68"/>
    <p:sldId id="539" r:id="rId69"/>
    <p:sldId id="540" r:id="rId70"/>
    <p:sldId id="542" r:id="rId71"/>
    <p:sldId id="2581" r:id="rId72"/>
    <p:sldId id="2598" r:id="rId7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7BCD"/>
    <a:srgbClr val="1B8F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D1B77C-137F-4C51-A5B7-A411A8ACCE6A}" v="190" dt="2023-10-03T04:43:15.2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3" autoAdjust="0"/>
    <p:restoredTop sz="80910" autoAdjust="0"/>
  </p:normalViewPr>
  <p:slideViewPr>
    <p:cSldViewPr snapToGrid="0">
      <p:cViewPr varScale="1">
        <p:scale>
          <a:sx n="53" d="100"/>
          <a:sy n="53" d="100"/>
        </p:scale>
        <p:origin x="78" y="576"/>
      </p:cViewPr>
      <p:guideLst/>
    </p:cSldViewPr>
  </p:slideViewPr>
  <p:outlineViewPr>
    <p:cViewPr>
      <p:scale>
        <a:sx n="33" d="100"/>
        <a:sy n="33" d="100"/>
      </p:scale>
      <p:origin x="0" y="-38058"/>
    </p:cViewPr>
  </p:outlineViewPr>
  <p:notesTextViewPr>
    <p:cViewPr>
      <p:scale>
        <a:sx n="1" d="1"/>
        <a:sy n="1" d="1"/>
      </p:scale>
      <p:origin x="0" y="0"/>
    </p:cViewPr>
  </p:notesText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notesMaster" Target="notesMasters/notesMaster1.xml"/><Relationship Id="rId79" Type="http://schemas.microsoft.com/office/2016/11/relationships/changesInfo" Target="changesInfos/changesInfo1.xml"/><Relationship Id="rId5" Type="http://schemas.openxmlformats.org/officeDocument/2006/relationships/slide" Target="slides/slide1.xml"/><Relationship Id="rId61" Type="http://schemas.openxmlformats.org/officeDocument/2006/relationships/slide" Target="slides/slide57.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microsoft.com/office/2015/10/relationships/revisionInfo" Target="revisionInfo.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slideMaster" Target="slideMasters/slideMaster2.xml"/><Relationship Id="rId29" Type="http://schemas.openxmlformats.org/officeDocument/2006/relationships/slide" Target="slides/slide2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en Y. Chow" userId="c95fa33aa4208ac5" providerId="LiveId" clId="{06D1B77C-137F-4C51-A5B7-A411A8ACCE6A}"/>
    <pc:docChg chg="undo custSel addSld delSld modSld sldOrd">
      <pc:chgData name="Stephen Y. Chow" userId="c95fa33aa4208ac5" providerId="LiveId" clId="{06D1B77C-137F-4C51-A5B7-A411A8ACCE6A}" dt="2023-10-04T17:51:50.453" v="11249" actId="20577"/>
      <pc:docMkLst>
        <pc:docMk/>
      </pc:docMkLst>
      <pc:sldChg chg="modSp mod">
        <pc:chgData name="Stephen Y. Chow" userId="c95fa33aa4208ac5" providerId="LiveId" clId="{06D1B77C-137F-4C51-A5B7-A411A8ACCE6A}" dt="2023-09-24T03:45:11.854" v="116" actId="20577"/>
        <pc:sldMkLst>
          <pc:docMk/>
          <pc:sldMk cId="297330386" sldId="257"/>
        </pc:sldMkLst>
        <pc:spChg chg="mod">
          <ac:chgData name="Stephen Y. Chow" userId="c95fa33aa4208ac5" providerId="LiveId" clId="{06D1B77C-137F-4C51-A5B7-A411A8ACCE6A}" dt="2023-09-24T03:44:53.986" v="104" actId="948"/>
          <ac:spMkLst>
            <pc:docMk/>
            <pc:sldMk cId="297330386" sldId="257"/>
            <ac:spMk id="3" creationId="{00000000-0000-0000-0000-000000000000}"/>
          </ac:spMkLst>
        </pc:spChg>
        <pc:spChg chg="mod">
          <ac:chgData name="Stephen Y. Chow" userId="c95fa33aa4208ac5" providerId="LiveId" clId="{06D1B77C-137F-4C51-A5B7-A411A8ACCE6A}" dt="2023-09-24T03:45:11.854" v="116" actId="20577"/>
          <ac:spMkLst>
            <pc:docMk/>
            <pc:sldMk cId="297330386" sldId="257"/>
            <ac:spMk id="4" creationId="{A68A3A3B-0432-4F79-98F1-CD22A1F26679}"/>
          </ac:spMkLst>
        </pc:spChg>
      </pc:sldChg>
      <pc:sldChg chg="modSp mod">
        <pc:chgData name="Stephen Y. Chow" userId="c95fa33aa4208ac5" providerId="LiveId" clId="{06D1B77C-137F-4C51-A5B7-A411A8ACCE6A}" dt="2023-09-24T03:48:56.337" v="202" actId="20577"/>
        <pc:sldMkLst>
          <pc:docMk/>
          <pc:sldMk cId="961641369" sldId="356"/>
        </pc:sldMkLst>
        <pc:spChg chg="mod">
          <ac:chgData name="Stephen Y. Chow" userId="c95fa33aa4208ac5" providerId="LiveId" clId="{06D1B77C-137F-4C51-A5B7-A411A8ACCE6A}" dt="2023-09-24T03:48:45.102" v="190" actId="207"/>
          <ac:spMkLst>
            <pc:docMk/>
            <pc:sldMk cId="961641369" sldId="356"/>
            <ac:spMk id="3" creationId="{00000000-0000-0000-0000-000000000000}"/>
          </ac:spMkLst>
        </pc:spChg>
        <pc:spChg chg="mod">
          <ac:chgData name="Stephen Y. Chow" userId="c95fa33aa4208ac5" providerId="LiveId" clId="{06D1B77C-137F-4C51-A5B7-A411A8ACCE6A}" dt="2023-09-24T03:48:56.337" v="202" actId="20577"/>
          <ac:spMkLst>
            <pc:docMk/>
            <pc:sldMk cId="961641369" sldId="356"/>
            <ac:spMk id="4" creationId="{A68A3A3B-0432-4F79-98F1-CD22A1F26679}"/>
          </ac:spMkLst>
        </pc:spChg>
      </pc:sldChg>
      <pc:sldChg chg="modSp mod">
        <pc:chgData name="Stephen Y. Chow" userId="c95fa33aa4208ac5" providerId="LiveId" clId="{06D1B77C-137F-4C51-A5B7-A411A8ACCE6A}" dt="2023-10-04T02:20:27.506" v="8321" actId="20577"/>
        <pc:sldMkLst>
          <pc:docMk/>
          <pc:sldMk cId="3755280937" sldId="360"/>
        </pc:sldMkLst>
        <pc:spChg chg="mod">
          <ac:chgData name="Stephen Y. Chow" userId="c95fa33aa4208ac5" providerId="LiveId" clId="{06D1B77C-137F-4C51-A5B7-A411A8ACCE6A}" dt="2023-10-04T02:20:27.506" v="8321" actId="20577"/>
          <ac:spMkLst>
            <pc:docMk/>
            <pc:sldMk cId="3755280937" sldId="360"/>
            <ac:spMk id="2" creationId="{00000000-0000-0000-0000-000000000000}"/>
          </ac:spMkLst>
        </pc:spChg>
        <pc:spChg chg="mod">
          <ac:chgData name="Stephen Y. Chow" userId="c95fa33aa4208ac5" providerId="LiveId" clId="{06D1B77C-137F-4C51-A5B7-A411A8ACCE6A}" dt="2023-09-24T04:02:17.433" v="752" actId="20577"/>
          <ac:spMkLst>
            <pc:docMk/>
            <pc:sldMk cId="3755280937" sldId="360"/>
            <ac:spMk id="7" creationId="{00000000-0000-0000-0000-000000000000}"/>
          </ac:spMkLst>
        </pc:spChg>
        <pc:spChg chg="mod">
          <ac:chgData name="Stephen Y. Chow" userId="c95fa33aa4208ac5" providerId="LiveId" clId="{06D1B77C-137F-4C51-A5B7-A411A8ACCE6A}" dt="2023-10-03T06:51:29.570" v="8286" actId="20577"/>
          <ac:spMkLst>
            <pc:docMk/>
            <pc:sldMk cId="3755280937" sldId="360"/>
            <ac:spMk id="9" creationId="{E0F0D372-F7E0-495F-B902-BC74D08A6F97}"/>
          </ac:spMkLst>
        </pc:spChg>
      </pc:sldChg>
      <pc:sldChg chg="del">
        <pc:chgData name="Stephen Y. Chow" userId="c95fa33aa4208ac5" providerId="LiveId" clId="{06D1B77C-137F-4C51-A5B7-A411A8ACCE6A}" dt="2023-09-24T04:08:07.870" v="1088" actId="2696"/>
        <pc:sldMkLst>
          <pc:docMk/>
          <pc:sldMk cId="2828036183" sldId="430"/>
        </pc:sldMkLst>
      </pc:sldChg>
      <pc:sldChg chg="del">
        <pc:chgData name="Stephen Y. Chow" userId="c95fa33aa4208ac5" providerId="LiveId" clId="{06D1B77C-137F-4C51-A5B7-A411A8ACCE6A}" dt="2023-09-24T04:08:07.870" v="1088" actId="2696"/>
        <pc:sldMkLst>
          <pc:docMk/>
          <pc:sldMk cId="3070566108" sldId="431"/>
        </pc:sldMkLst>
      </pc:sldChg>
      <pc:sldChg chg="del">
        <pc:chgData name="Stephen Y. Chow" userId="c95fa33aa4208ac5" providerId="LiveId" clId="{06D1B77C-137F-4C51-A5B7-A411A8ACCE6A}" dt="2023-09-24T04:08:07.870" v="1088" actId="2696"/>
        <pc:sldMkLst>
          <pc:docMk/>
          <pc:sldMk cId="2915935800" sldId="433"/>
        </pc:sldMkLst>
      </pc:sldChg>
      <pc:sldChg chg="modSp mod">
        <pc:chgData name="Stephen Y. Chow" userId="c95fa33aa4208ac5" providerId="LiveId" clId="{06D1B77C-137F-4C51-A5B7-A411A8ACCE6A}" dt="2023-09-29T06:22:23.377" v="1893" actId="20577"/>
        <pc:sldMkLst>
          <pc:docMk/>
          <pc:sldMk cId="665337288" sldId="439"/>
        </pc:sldMkLst>
        <pc:spChg chg="mod">
          <ac:chgData name="Stephen Y. Chow" userId="c95fa33aa4208ac5" providerId="LiveId" clId="{06D1B77C-137F-4C51-A5B7-A411A8ACCE6A}" dt="2023-09-29T06:22:23.377" v="1893" actId="20577"/>
          <ac:spMkLst>
            <pc:docMk/>
            <pc:sldMk cId="665337288" sldId="439"/>
            <ac:spMk id="3" creationId="{00000000-0000-0000-0000-000000000000}"/>
          </ac:spMkLst>
        </pc:spChg>
        <pc:spChg chg="mod">
          <ac:chgData name="Stephen Y. Chow" userId="c95fa33aa4208ac5" providerId="LiveId" clId="{06D1B77C-137F-4C51-A5B7-A411A8ACCE6A}" dt="2023-09-24T04:03:26.938" v="864" actId="20577"/>
          <ac:spMkLst>
            <pc:docMk/>
            <pc:sldMk cId="665337288" sldId="439"/>
            <ac:spMk id="4" creationId="{A68A3A3B-0432-4F79-98F1-CD22A1F26679}"/>
          </ac:spMkLst>
        </pc:spChg>
      </pc:sldChg>
      <pc:sldChg chg="modSp mod">
        <pc:chgData name="Stephen Y. Chow" userId="c95fa33aa4208ac5" providerId="LiveId" clId="{06D1B77C-137F-4C51-A5B7-A411A8ACCE6A}" dt="2023-10-03T06:48:28.582" v="8256" actId="20577"/>
        <pc:sldMkLst>
          <pc:docMk/>
          <pc:sldMk cId="4117320582" sldId="440"/>
        </pc:sldMkLst>
        <pc:spChg chg="mod">
          <ac:chgData name="Stephen Y. Chow" userId="c95fa33aa4208ac5" providerId="LiveId" clId="{06D1B77C-137F-4C51-A5B7-A411A8ACCE6A}" dt="2023-10-03T06:48:28.582" v="8256" actId="20577"/>
          <ac:spMkLst>
            <pc:docMk/>
            <pc:sldMk cId="4117320582" sldId="440"/>
            <ac:spMk id="3" creationId="{00000000-0000-0000-0000-000000000000}"/>
          </ac:spMkLst>
        </pc:spChg>
        <pc:spChg chg="mod">
          <ac:chgData name="Stephen Y. Chow" userId="c95fa33aa4208ac5" providerId="LiveId" clId="{06D1B77C-137F-4C51-A5B7-A411A8ACCE6A}" dt="2023-09-24T04:07:18.231" v="1059" actId="20577"/>
          <ac:spMkLst>
            <pc:docMk/>
            <pc:sldMk cId="4117320582" sldId="440"/>
            <ac:spMk id="4" creationId="{A68A3A3B-0432-4F79-98F1-CD22A1F26679}"/>
          </ac:spMkLst>
        </pc:spChg>
      </pc:sldChg>
      <pc:sldChg chg="del">
        <pc:chgData name="Stephen Y. Chow" userId="c95fa33aa4208ac5" providerId="LiveId" clId="{06D1B77C-137F-4C51-A5B7-A411A8ACCE6A}" dt="2023-09-24T04:08:07.870" v="1088" actId="2696"/>
        <pc:sldMkLst>
          <pc:docMk/>
          <pc:sldMk cId="744918364" sldId="441"/>
        </pc:sldMkLst>
      </pc:sldChg>
      <pc:sldChg chg="del">
        <pc:chgData name="Stephen Y. Chow" userId="c95fa33aa4208ac5" providerId="LiveId" clId="{06D1B77C-137F-4C51-A5B7-A411A8ACCE6A}" dt="2023-09-24T04:08:07.870" v="1088" actId="2696"/>
        <pc:sldMkLst>
          <pc:docMk/>
          <pc:sldMk cId="675951463" sldId="442"/>
        </pc:sldMkLst>
      </pc:sldChg>
      <pc:sldChg chg="del">
        <pc:chgData name="Stephen Y. Chow" userId="c95fa33aa4208ac5" providerId="LiveId" clId="{06D1B77C-137F-4C51-A5B7-A411A8ACCE6A}" dt="2023-09-24T04:08:07.870" v="1088" actId="2696"/>
        <pc:sldMkLst>
          <pc:docMk/>
          <pc:sldMk cId="3341431980" sldId="443"/>
        </pc:sldMkLst>
      </pc:sldChg>
      <pc:sldChg chg="del">
        <pc:chgData name="Stephen Y. Chow" userId="c95fa33aa4208ac5" providerId="LiveId" clId="{06D1B77C-137F-4C51-A5B7-A411A8ACCE6A}" dt="2023-09-24T03:55:27.585" v="640" actId="2696"/>
        <pc:sldMkLst>
          <pc:docMk/>
          <pc:sldMk cId="2323023639" sldId="445"/>
        </pc:sldMkLst>
      </pc:sldChg>
      <pc:sldChg chg="modSp mod">
        <pc:chgData name="Stephen Y. Chow" userId="c95fa33aa4208ac5" providerId="LiveId" clId="{06D1B77C-137F-4C51-A5B7-A411A8ACCE6A}" dt="2023-10-03T01:10:24.340" v="3046" actId="255"/>
        <pc:sldMkLst>
          <pc:docMk/>
          <pc:sldMk cId="4037566438" sldId="446"/>
        </pc:sldMkLst>
        <pc:spChg chg="mod">
          <ac:chgData name="Stephen Y. Chow" userId="c95fa33aa4208ac5" providerId="LiveId" clId="{06D1B77C-137F-4C51-A5B7-A411A8ACCE6A}" dt="2023-09-29T05:55:01.297" v="1569" actId="20577"/>
          <ac:spMkLst>
            <pc:docMk/>
            <pc:sldMk cId="4037566438" sldId="446"/>
            <ac:spMk id="2" creationId="{00000000-0000-0000-0000-000000000000}"/>
          </ac:spMkLst>
        </pc:spChg>
        <pc:spChg chg="mod">
          <ac:chgData name="Stephen Y. Chow" userId="c95fa33aa4208ac5" providerId="LiveId" clId="{06D1B77C-137F-4C51-A5B7-A411A8ACCE6A}" dt="2023-09-24T04:04:08.570" v="893" actId="6549"/>
          <ac:spMkLst>
            <pc:docMk/>
            <pc:sldMk cId="4037566438" sldId="446"/>
            <ac:spMk id="7" creationId="{00000000-0000-0000-0000-000000000000}"/>
          </ac:spMkLst>
        </pc:spChg>
        <pc:spChg chg="mod">
          <ac:chgData name="Stephen Y. Chow" userId="c95fa33aa4208ac5" providerId="LiveId" clId="{06D1B77C-137F-4C51-A5B7-A411A8ACCE6A}" dt="2023-10-03T01:10:24.340" v="3046" actId="255"/>
          <ac:spMkLst>
            <pc:docMk/>
            <pc:sldMk cId="4037566438" sldId="446"/>
            <ac:spMk id="9" creationId="{E0F0D372-F7E0-495F-B902-BC74D08A6F97}"/>
          </ac:spMkLst>
        </pc:spChg>
      </pc:sldChg>
      <pc:sldChg chg="del">
        <pc:chgData name="Stephen Y. Chow" userId="c95fa33aa4208ac5" providerId="LiveId" clId="{06D1B77C-137F-4C51-A5B7-A411A8ACCE6A}" dt="2023-09-24T04:08:07.870" v="1088" actId="2696"/>
        <pc:sldMkLst>
          <pc:docMk/>
          <pc:sldMk cId="2426571498" sldId="447"/>
        </pc:sldMkLst>
      </pc:sldChg>
      <pc:sldChg chg="del">
        <pc:chgData name="Stephen Y. Chow" userId="c95fa33aa4208ac5" providerId="LiveId" clId="{06D1B77C-137F-4C51-A5B7-A411A8ACCE6A}" dt="2023-09-24T04:08:07.870" v="1088" actId="2696"/>
        <pc:sldMkLst>
          <pc:docMk/>
          <pc:sldMk cId="423679615" sldId="448"/>
        </pc:sldMkLst>
      </pc:sldChg>
      <pc:sldChg chg="del">
        <pc:chgData name="Stephen Y. Chow" userId="c95fa33aa4208ac5" providerId="LiveId" clId="{06D1B77C-137F-4C51-A5B7-A411A8ACCE6A}" dt="2023-09-24T04:08:07.870" v="1088" actId="2696"/>
        <pc:sldMkLst>
          <pc:docMk/>
          <pc:sldMk cId="2683310344" sldId="449"/>
        </pc:sldMkLst>
      </pc:sldChg>
      <pc:sldChg chg="del">
        <pc:chgData name="Stephen Y. Chow" userId="c95fa33aa4208ac5" providerId="LiveId" clId="{06D1B77C-137F-4C51-A5B7-A411A8ACCE6A}" dt="2023-09-24T04:08:07.870" v="1088" actId="2696"/>
        <pc:sldMkLst>
          <pc:docMk/>
          <pc:sldMk cId="3800971931" sldId="451"/>
        </pc:sldMkLst>
      </pc:sldChg>
      <pc:sldChg chg="del">
        <pc:chgData name="Stephen Y. Chow" userId="c95fa33aa4208ac5" providerId="LiveId" clId="{06D1B77C-137F-4C51-A5B7-A411A8ACCE6A}" dt="2023-09-24T04:08:07.870" v="1088" actId="2696"/>
        <pc:sldMkLst>
          <pc:docMk/>
          <pc:sldMk cId="2849359471" sldId="452"/>
        </pc:sldMkLst>
      </pc:sldChg>
      <pc:sldChg chg="del">
        <pc:chgData name="Stephen Y. Chow" userId="c95fa33aa4208ac5" providerId="LiveId" clId="{06D1B77C-137F-4C51-A5B7-A411A8ACCE6A}" dt="2023-09-24T04:08:07.870" v="1088" actId="2696"/>
        <pc:sldMkLst>
          <pc:docMk/>
          <pc:sldMk cId="268512766" sldId="453"/>
        </pc:sldMkLst>
      </pc:sldChg>
      <pc:sldChg chg="del">
        <pc:chgData name="Stephen Y. Chow" userId="c95fa33aa4208ac5" providerId="LiveId" clId="{06D1B77C-137F-4C51-A5B7-A411A8ACCE6A}" dt="2023-09-24T04:08:07.870" v="1088" actId="2696"/>
        <pc:sldMkLst>
          <pc:docMk/>
          <pc:sldMk cId="2260094233" sldId="454"/>
        </pc:sldMkLst>
      </pc:sldChg>
      <pc:sldChg chg="del">
        <pc:chgData name="Stephen Y. Chow" userId="c95fa33aa4208ac5" providerId="LiveId" clId="{06D1B77C-137F-4C51-A5B7-A411A8ACCE6A}" dt="2023-09-24T04:08:07.870" v="1088" actId="2696"/>
        <pc:sldMkLst>
          <pc:docMk/>
          <pc:sldMk cId="2003282808" sldId="455"/>
        </pc:sldMkLst>
      </pc:sldChg>
      <pc:sldChg chg="del">
        <pc:chgData name="Stephen Y. Chow" userId="c95fa33aa4208ac5" providerId="LiveId" clId="{06D1B77C-137F-4C51-A5B7-A411A8ACCE6A}" dt="2023-09-24T04:08:07.870" v="1088" actId="2696"/>
        <pc:sldMkLst>
          <pc:docMk/>
          <pc:sldMk cId="1762956468" sldId="456"/>
        </pc:sldMkLst>
      </pc:sldChg>
      <pc:sldChg chg="del">
        <pc:chgData name="Stephen Y. Chow" userId="c95fa33aa4208ac5" providerId="LiveId" clId="{06D1B77C-137F-4C51-A5B7-A411A8ACCE6A}" dt="2023-09-24T04:08:07.870" v="1088" actId="2696"/>
        <pc:sldMkLst>
          <pc:docMk/>
          <pc:sldMk cId="25535871" sldId="457"/>
        </pc:sldMkLst>
      </pc:sldChg>
      <pc:sldChg chg="del">
        <pc:chgData name="Stephen Y. Chow" userId="c95fa33aa4208ac5" providerId="LiveId" clId="{06D1B77C-137F-4C51-A5B7-A411A8ACCE6A}" dt="2023-09-24T04:08:07.870" v="1088" actId="2696"/>
        <pc:sldMkLst>
          <pc:docMk/>
          <pc:sldMk cId="361218255" sldId="458"/>
        </pc:sldMkLst>
      </pc:sldChg>
      <pc:sldChg chg="del">
        <pc:chgData name="Stephen Y. Chow" userId="c95fa33aa4208ac5" providerId="LiveId" clId="{06D1B77C-137F-4C51-A5B7-A411A8ACCE6A}" dt="2023-09-24T04:08:07.870" v="1088" actId="2696"/>
        <pc:sldMkLst>
          <pc:docMk/>
          <pc:sldMk cId="209046070" sldId="459"/>
        </pc:sldMkLst>
      </pc:sldChg>
      <pc:sldChg chg="del">
        <pc:chgData name="Stephen Y. Chow" userId="c95fa33aa4208ac5" providerId="LiveId" clId="{06D1B77C-137F-4C51-A5B7-A411A8ACCE6A}" dt="2023-09-24T04:08:07.870" v="1088" actId="2696"/>
        <pc:sldMkLst>
          <pc:docMk/>
          <pc:sldMk cId="4120337092" sldId="460"/>
        </pc:sldMkLst>
      </pc:sldChg>
      <pc:sldChg chg="del">
        <pc:chgData name="Stephen Y. Chow" userId="c95fa33aa4208ac5" providerId="LiveId" clId="{06D1B77C-137F-4C51-A5B7-A411A8ACCE6A}" dt="2023-09-24T04:08:07.870" v="1088" actId="2696"/>
        <pc:sldMkLst>
          <pc:docMk/>
          <pc:sldMk cId="163468824" sldId="461"/>
        </pc:sldMkLst>
      </pc:sldChg>
      <pc:sldChg chg="del">
        <pc:chgData name="Stephen Y. Chow" userId="c95fa33aa4208ac5" providerId="LiveId" clId="{06D1B77C-137F-4C51-A5B7-A411A8ACCE6A}" dt="2023-09-24T04:08:07.870" v="1088" actId="2696"/>
        <pc:sldMkLst>
          <pc:docMk/>
          <pc:sldMk cId="4280849331" sldId="462"/>
        </pc:sldMkLst>
      </pc:sldChg>
      <pc:sldChg chg="del">
        <pc:chgData name="Stephen Y. Chow" userId="c95fa33aa4208ac5" providerId="LiveId" clId="{06D1B77C-137F-4C51-A5B7-A411A8ACCE6A}" dt="2023-09-24T04:08:07.870" v="1088" actId="2696"/>
        <pc:sldMkLst>
          <pc:docMk/>
          <pc:sldMk cId="305228782" sldId="463"/>
        </pc:sldMkLst>
      </pc:sldChg>
      <pc:sldChg chg="del">
        <pc:chgData name="Stephen Y. Chow" userId="c95fa33aa4208ac5" providerId="LiveId" clId="{06D1B77C-137F-4C51-A5B7-A411A8ACCE6A}" dt="2023-09-24T04:08:07.870" v="1088" actId="2696"/>
        <pc:sldMkLst>
          <pc:docMk/>
          <pc:sldMk cId="3755096309" sldId="464"/>
        </pc:sldMkLst>
      </pc:sldChg>
      <pc:sldChg chg="del">
        <pc:chgData name="Stephen Y. Chow" userId="c95fa33aa4208ac5" providerId="LiveId" clId="{06D1B77C-137F-4C51-A5B7-A411A8ACCE6A}" dt="2023-09-24T04:08:07.870" v="1088" actId="2696"/>
        <pc:sldMkLst>
          <pc:docMk/>
          <pc:sldMk cId="3845335185" sldId="465"/>
        </pc:sldMkLst>
      </pc:sldChg>
      <pc:sldChg chg="del">
        <pc:chgData name="Stephen Y. Chow" userId="c95fa33aa4208ac5" providerId="LiveId" clId="{06D1B77C-137F-4C51-A5B7-A411A8ACCE6A}" dt="2023-09-24T04:08:07.870" v="1088" actId="2696"/>
        <pc:sldMkLst>
          <pc:docMk/>
          <pc:sldMk cId="2051595334" sldId="466"/>
        </pc:sldMkLst>
      </pc:sldChg>
      <pc:sldChg chg="del">
        <pc:chgData name="Stephen Y. Chow" userId="c95fa33aa4208ac5" providerId="LiveId" clId="{06D1B77C-137F-4C51-A5B7-A411A8ACCE6A}" dt="2023-09-24T04:08:07.870" v="1088" actId="2696"/>
        <pc:sldMkLst>
          <pc:docMk/>
          <pc:sldMk cId="2730344419" sldId="467"/>
        </pc:sldMkLst>
      </pc:sldChg>
      <pc:sldChg chg="del">
        <pc:chgData name="Stephen Y. Chow" userId="c95fa33aa4208ac5" providerId="LiveId" clId="{06D1B77C-137F-4C51-A5B7-A411A8ACCE6A}" dt="2023-09-24T04:08:07.870" v="1088" actId="2696"/>
        <pc:sldMkLst>
          <pc:docMk/>
          <pc:sldMk cId="1229236907" sldId="468"/>
        </pc:sldMkLst>
      </pc:sldChg>
      <pc:sldChg chg="del">
        <pc:chgData name="Stephen Y. Chow" userId="c95fa33aa4208ac5" providerId="LiveId" clId="{06D1B77C-137F-4C51-A5B7-A411A8ACCE6A}" dt="2023-09-24T04:08:07.870" v="1088" actId="2696"/>
        <pc:sldMkLst>
          <pc:docMk/>
          <pc:sldMk cId="2125914315" sldId="469"/>
        </pc:sldMkLst>
      </pc:sldChg>
      <pc:sldChg chg="del">
        <pc:chgData name="Stephen Y. Chow" userId="c95fa33aa4208ac5" providerId="LiveId" clId="{06D1B77C-137F-4C51-A5B7-A411A8ACCE6A}" dt="2023-09-24T04:08:07.870" v="1088" actId="2696"/>
        <pc:sldMkLst>
          <pc:docMk/>
          <pc:sldMk cId="250470974" sldId="471"/>
        </pc:sldMkLst>
      </pc:sldChg>
      <pc:sldChg chg="del">
        <pc:chgData name="Stephen Y. Chow" userId="c95fa33aa4208ac5" providerId="LiveId" clId="{06D1B77C-137F-4C51-A5B7-A411A8ACCE6A}" dt="2023-09-24T04:08:07.870" v="1088" actId="2696"/>
        <pc:sldMkLst>
          <pc:docMk/>
          <pc:sldMk cId="2487729900" sldId="472"/>
        </pc:sldMkLst>
      </pc:sldChg>
      <pc:sldChg chg="del">
        <pc:chgData name="Stephen Y. Chow" userId="c95fa33aa4208ac5" providerId="LiveId" clId="{06D1B77C-137F-4C51-A5B7-A411A8ACCE6A}" dt="2023-09-24T04:08:07.870" v="1088" actId="2696"/>
        <pc:sldMkLst>
          <pc:docMk/>
          <pc:sldMk cId="236053421" sldId="473"/>
        </pc:sldMkLst>
      </pc:sldChg>
      <pc:sldChg chg="del">
        <pc:chgData name="Stephen Y. Chow" userId="c95fa33aa4208ac5" providerId="LiveId" clId="{06D1B77C-137F-4C51-A5B7-A411A8ACCE6A}" dt="2023-09-24T04:08:07.870" v="1088" actId="2696"/>
        <pc:sldMkLst>
          <pc:docMk/>
          <pc:sldMk cId="2853915255" sldId="474"/>
        </pc:sldMkLst>
      </pc:sldChg>
      <pc:sldChg chg="del">
        <pc:chgData name="Stephen Y. Chow" userId="c95fa33aa4208ac5" providerId="LiveId" clId="{06D1B77C-137F-4C51-A5B7-A411A8ACCE6A}" dt="2023-09-24T04:08:07.870" v="1088" actId="2696"/>
        <pc:sldMkLst>
          <pc:docMk/>
          <pc:sldMk cId="2628276675" sldId="476"/>
        </pc:sldMkLst>
      </pc:sldChg>
      <pc:sldChg chg="del">
        <pc:chgData name="Stephen Y. Chow" userId="c95fa33aa4208ac5" providerId="LiveId" clId="{06D1B77C-137F-4C51-A5B7-A411A8ACCE6A}" dt="2023-09-24T04:08:07.870" v="1088" actId="2696"/>
        <pc:sldMkLst>
          <pc:docMk/>
          <pc:sldMk cId="1119762727" sldId="477"/>
        </pc:sldMkLst>
      </pc:sldChg>
      <pc:sldChg chg="del">
        <pc:chgData name="Stephen Y. Chow" userId="c95fa33aa4208ac5" providerId="LiveId" clId="{06D1B77C-137F-4C51-A5B7-A411A8ACCE6A}" dt="2023-09-24T04:08:07.870" v="1088" actId="2696"/>
        <pc:sldMkLst>
          <pc:docMk/>
          <pc:sldMk cId="2724346752" sldId="478"/>
        </pc:sldMkLst>
      </pc:sldChg>
      <pc:sldChg chg="del">
        <pc:chgData name="Stephen Y. Chow" userId="c95fa33aa4208ac5" providerId="LiveId" clId="{06D1B77C-137F-4C51-A5B7-A411A8ACCE6A}" dt="2023-09-24T04:08:07.870" v="1088" actId="2696"/>
        <pc:sldMkLst>
          <pc:docMk/>
          <pc:sldMk cId="1729785713" sldId="479"/>
        </pc:sldMkLst>
      </pc:sldChg>
      <pc:sldChg chg="del">
        <pc:chgData name="Stephen Y. Chow" userId="c95fa33aa4208ac5" providerId="LiveId" clId="{06D1B77C-137F-4C51-A5B7-A411A8ACCE6A}" dt="2023-09-24T04:08:07.870" v="1088" actId="2696"/>
        <pc:sldMkLst>
          <pc:docMk/>
          <pc:sldMk cId="1111658728" sldId="480"/>
        </pc:sldMkLst>
      </pc:sldChg>
      <pc:sldChg chg="del">
        <pc:chgData name="Stephen Y. Chow" userId="c95fa33aa4208ac5" providerId="LiveId" clId="{06D1B77C-137F-4C51-A5B7-A411A8ACCE6A}" dt="2023-09-24T04:08:07.870" v="1088" actId="2696"/>
        <pc:sldMkLst>
          <pc:docMk/>
          <pc:sldMk cId="3234688809" sldId="481"/>
        </pc:sldMkLst>
      </pc:sldChg>
      <pc:sldChg chg="del">
        <pc:chgData name="Stephen Y. Chow" userId="c95fa33aa4208ac5" providerId="LiveId" clId="{06D1B77C-137F-4C51-A5B7-A411A8ACCE6A}" dt="2023-09-24T04:08:07.870" v="1088" actId="2696"/>
        <pc:sldMkLst>
          <pc:docMk/>
          <pc:sldMk cId="4113375429" sldId="482"/>
        </pc:sldMkLst>
      </pc:sldChg>
      <pc:sldChg chg="del">
        <pc:chgData name="Stephen Y. Chow" userId="c95fa33aa4208ac5" providerId="LiveId" clId="{06D1B77C-137F-4C51-A5B7-A411A8ACCE6A}" dt="2023-09-24T04:08:07.870" v="1088" actId="2696"/>
        <pc:sldMkLst>
          <pc:docMk/>
          <pc:sldMk cId="1893570736" sldId="483"/>
        </pc:sldMkLst>
      </pc:sldChg>
      <pc:sldChg chg="del">
        <pc:chgData name="Stephen Y. Chow" userId="c95fa33aa4208ac5" providerId="LiveId" clId="{06D1B77C-137F-4C51-A5B7-A411A8ACCE6A}" dt="2023-09-24T04:08:07.870" v="1088" actId="2696"/>
        <pc:sldMkLst>
          <pc:docMk/>
          <pc:sldMk cId="2325108403" sldId="484"/>
        </pc:sldMkLst>
      </pc:sldChg>
      <pc:sldChg chg="del">
        <pc:chgData name="Stephen Y. Chow" userId="c95fa33aa4208ac5" providerId="LiveId" clId="{06D1B77C-137F-4C51-A5B7-A411A8ACCE6A}" dt="2023-09-24T04:08:07.870" v="1088" actId="2696"/>
        <pc:sldMkLst>
          <pc:docMk/>
          <pc:sldMk cId="1757315723" sldId="485"/>
        </pc:sldMkLst>
      </pc:sldChg>
      <pc:sldChg chg="del">
        <pc:chgData name="Stephen Y. Chow" userId="c95fa33aa4208ac5" providerId="LiveId" clId="{06D1B77C-137F-4C51-A5B7-A411A8ACCE6A}" dt="2023-09-24T04:08:07.870" v="1088" actId="2696"/>
        <pc:sldMkLst>
          <pc:docMk/>
          <pc:sldMk cId="90350197" sldId="486"/>
        </pc:sldMkLst>
      </pc:sldChg>
      <pc:sldChg chg="del">
        <pc:chgData name="Stephen Y. Chow" userId="c95fa33aa4208ac5" providerId="LiveId" clId="{06D1B77C-137F-4C51-A5B7-A411A8ACCE6A}" dt="2023-09-24T04:08:07.870" v="1088" actId="2696"/>
        <pc:sldMkLst>
          <pc:docMk/>
          <pc:sldMk cId="828089191" sldId="487"/>
        </pc:sldMkLst>
      </pc:sldChg>
      <pc:sldChg chg="del">
        <pc:chgData name="Stephen Y. Chow" userId="c95fa33aa4208ac5" providerId="LiveId" clId="{06D1B77C-137F-4C51-A5B7-A411A8ACCE6A}" dt="2023-09-24T04:08:07.870" v="1088" actId="2696"/>
        <pc:sldMkLst>
          <pc:docMk/>
          <pc:sldMk cId="3352051939" sldId="488"/>
        </pc:sldMkLst>
      </pc:sldChg>
      <pc:sldChg chg="del">
        <pc:chgData name="Stephen Y. Chow" userId="c95fa33aa4208ac5" providerId="LiveId" clId="{06D1B77C-137F-4C51-A5B7-A411A8ACCE6A}" dt="2023-09-24T04:08:07.870" v="1088" actId="2696"/>
        <pc:sldMkLst>
          <pc:docMk/>
          <pc:sldMk cId="3557886593" sldId="489"/>
        </pc:sldMkLst>
      </pc:sldChg>
      <pc:sldChg chg="del">
        <pc:chgData name="Stephen Y. Chow" userId="c95fa33aa4208ac5" providerId="LiveId" clId="{06D1B77C-137F-4C51-A5B7-A411A8ACCE6A}" dt="2023-09-24T04:08:07.870" v="1088" actId="2696"/>
        <pc:sldMkLst>
          <pc:docMk/>
          <pc:sldMk cId="4125010680" sldId="490"/>
        </pc:sldMkLst>
      </pc:sldChg>
      <pc:sldChg chg="del">
        <pc:chgData name="Stephen Y. Chow" userId="c95fa33aa4208ac5" providerId="LiveId" clId="{06D1B77C-137F-4C51-A5B7-A411A8ACCE6A}" dt="2023-09-24T04:08:07.870" v="1088" actId="2696"/>
        <pc:sldMkLst>
          <pc:docMk/>
          <pc:sldMk cId="2515936488" sldId="491"/>
        </pc:sldMkLst>
      </pc:sldChg>
      <pc:sldChg chg="del">
        <pc:chgData name="Stephen Y. Chow" userId="c95fa33aa4208ac5" providerId="LiveId" clId="{06D1B77C-137F-4C51-A5B7-A411A8ACCE6A}" dt="2023-09-24T04:08:07.870" v="1088" actId="2696"/>
        <pc:sldMkLst>
          <pc:docMk/>
          <pc:sldMk cId="3656477429" sldId="492"/>
        </pc:sldMkLst>
      </pc:sldChg>
      <pc:sldChg chg="del">
        <pc:chgData name="Stephen Y. Chow" userId="c95fa33aa4208ac5" providerId="LiveId" clId="{06D1B77C-137F-4C51-A5B7-A411A8ACCE6A}" dt="2023-09-24T04:08:07.870" v="1088" actId="2696"/>
        <pc:sldMkLst>
          <pc:docMk/>
          <pc:sldMk cId="3862759780" sldId="493"/>
        </pc:sldMkLst>
      </pc:sldChg>
      <pc:sldChg chg="del">
        <pc:chgData name="Stephen Y. Chow" userId="c95fa33aa4208ac5" providerId="LiveId" clId="{06D1B77C-137F-4C51-A5B7-A411A8ACCE6A}" dt="2023-09-24T04:08:07.870" v="1088" actId="2696"/>
        <pc:sldMkLst>
          <pc:docMk/>
          <pc:sldMk cId="158662466" sldId="494"/>
        </pc:sldMkLst>
      </pc:sldChg>
      <pc:sldChg chg="del">
        <pc:chgData name="Stephen Y. Chow" userId="c95fa33aa4208ac5" providerId="LiveId" clId="{06D1B77C-137F-4C51-A5B7-A411A8ACCE6A}" dt="2023-09-24T04:08:07.870" v="1088" actId="2696"/>
        <pc:sldMkLst>
          <pc:docMk/>
          <pc:sldMk cId="1405254300" sldId="495"/>
        </pc:sldMkLst>
      </pc:sldChg>
      <pc:sldChg chg="del">
        <pc:chgData name="Stephen Y. Chow" userId="c95fa33aa4208ac5" providerId="LiveId" clId="{06D1B77C-137F-4C51-A5B7-A411A8ACCE6A}" dt="2023-09-24T04:08:07.870" v="1088" actId="2696"/>
        <pc:sldMkLst>
          <pc:docMk/>
          <pc:sldMk cId="605533176" sldId="496"/>
        </pc:sldMkLst>
      </pc:sldChg>
      <pc:sldChg chg="del">
        <pc:chgData name="Stephen Y. Chow" userId="c95fa33aa4208ac5" providerId="LiveId" clId="{06D1B77C-137F-4C51-A5B7-A411A8ACCE6A}" dt="2023-09-24T04:08:07.870" v="1088" actId="2696"/>
        <pc:sldMkLst>
          <pc:docMk/>
          <pc:sldMk cId="333354163" sldId="497"/>
        </pc:sldMkLst>
      </pc:sldChg>
      <pc:sldChg chg="del">
        <pc:chgData name="Stephen Y. Chow" userId="c95fa33aa4208ac5" providerId="LiveId" clId="{06D1B77C-137F-4C51-A5B7-A411A8ACCE6A}" dt="2023-09-24T04:08:07.870" v="1088" actId="2696"/>
        <pc:sldMkLst>
          <pc:docMk/>
          <pc:sldMk cId="958679097" sldId="498"/>
        </pc:sldMkLst>
      </pc:sldChg>
      <pc:sldChg chg="del">
        <pc:chgData name="Stephen Y. Chow" userId="c95fa33aa4208ac5" providerId="LiveId" clId="{06D1B77C-137F-4C51-A5B7-A411A8ACCE6A}" dt="2023-09-24T04:08:07.870" v="1088" actId="2696"/>
        <pc:sldMkLst>
          <pc:docMk/>
          <pc:sldMk cId="283514471" sldId="499"/>
        </pc:sldMkLst>
      </pc:sldChg>
      <pc:sldChg chg="del">
        <pc:chgData name="Stephen Y. Chow" userId="c95fa33aa4208ac5" providerId="LiveId" clId="{06D1B77C-137F-4C51-A5B7-A411A8ACCE6A}" dt="2023-09-24T04:08:07.870" v="1088" actId="2696"/>
        <pc:sldMkLst>
          <pc:docMk/>
          <pc:sldMk cId="1964258261" sldId="500"/>
        </pc:sldMkLst>
      </pc:sldChg>
      <pc:sldChg chg="del">
        <pc:chgData name="Stephen Y. Chow" userId="c95fa33aa4208ac5" providerId="LiveId" clId="{06D1B77C-137F-4C51-A5B7-A411A8ACCE6A}" dt="2023-09-24T04:08:07.870" v="1088" actId="2696"/>
        <pc:sldMkLst>
          <pc:docMk/>
          <pc:sldMk cId="2123639069" sldId="501"/>
        </pc:sldMkLst>
      </pc:sldChg>
      <pc:sldChg chg="del">
        <pc:chgData name="Stephen Y. Chow" userId="c95fa33aa4208ac5" providerId="LiveId" clId="{06D1B77C-137F-4C51-A5B7-A411A8ACCE6A}" dt="2023-09-24T04:08:07.870" v="1088" actId="2696"/>
        <pc:sldMkLst>
          <pc:docMk/>
          <pc:sldMk cId="2690363704" sldId="502"/>
        </pc:sldMkLst>
      </pc:sldChg>
      <pc:sldChg chg="del">
        <pc:chgData name="Stephen Y. Chow" userId="c95fa33aa4208ac5" providerId="LiveId" clId="{06D1B77C-137F-4C51-A5B7-A411A8ACCE6A}" dt="2023-09-24T04:08:07.870" v="1088" actId="2696"/>
        <pc:sldMkLst>
          <pc:docMk/>
          <pc:sldMk cId="1776372748" sldId="503"/>
        </pc:sldMkLst>
      </pc:sldChg>
      <pc:sldChg chg="del">
        <pc:chgData name="Stephen Y. Chow" userId="c95fa33aa4208ac5" providerId="LiveId" clId="{06D1B77C-137F-4C51-A5B7-A411A8ACCE6A}" dt="2023-09-24T04:08:07.870" v="1088" actId="2696"/>
        <pc:sldMkLst>
          <pc:docMk/>
          <pc:sldMk cId="679672683" sldId="504"/>
        </pc:sldMkLst>
      </pc:sldChg>
      <pc:sldChg chg="del">
        <pc:chgData name="Stephen Y. Chow" userId="c95fa33aa4208ac5" providerId="LiveId" clId="{06D1B77C-137F-4C51-A5B7-A411A8ACCE6A}" dt="2023-09-24T04:08:07.870" v="1088" actId="2696"/>
        <pc:sldMkLst>
          <pc:docMk/>
          <pc:sldMk cId="1521002114" sldId="505"/>
        </pc:sldMkLst>
      </pc:sldChg>
      <pc:sldChg chg="del">
        <pc:chgData name="Stephen Y. Chow" userId="c95fa33aa4208ac5" providerId="LiveId" clId="{06D1B77C-137F-4C51-A5B7-A411A8ACCE6A}" dt="2023-09-24T04:08:07.870" v="1088" actId="2696"/>
        <pc:sldMkLst>
          <pc:docMk/>
          <pc:sldMk cId="4183457323" sldId="506"/>
        </pc:sldMkLst>
      </pc:sldChg>
      <pc:sldChg chg="del">
        <pc:chgData name="Stephen Y. Chow" userId="c95fa33aa4208ac5" providerId="LiveId" clId="{06D1B77C-137F-4C51-A5B7-A411A8ACCE6A}" dt="2023-09-24T04:08:07.870" v="1088" actId="2696"/>
        <pc:sldMkLst>
          <pc:docMk/>
          <pc:sldMk cId="603635337" sldId="507"/>
        </pc:sldMkLst>
      </pc:sldChg>
      <pc:sldChg chg="del">
        <pc:chgData name="Stephen Y. Chow" userId="c95fa33aa4208ac5" providerId="LiveId" clId="{06D1B77C-137F-4C51-A5B7-A411A8ACCE6A}" dt="2023-09-24T04:08:07.870" v="1088" actId="2696"/>
        <pc:sldMkLst>
          <pc:docMk/>
          <pc:sldMk cId="1833802035" sldId="508"/>
        </pc:sldMkLst>
      </pc:sldChg>
      <pc:sldChg chg="del">
        <pc:chgData name="Stephen Y. Chow" userId="c95fa33aa4208ac5" providerId="LiveId" clId="{06D1B77C-137F-4C51-A5B7-A411A8ACCE6A}" dt="2023-09-24T04:08:07.870" v="1088" actId="2696"/>
        <pc:sldMkLst>
          <pc:docMk/>
          <pc:sldMk cId="905774929" sldId="509"/>
        </pc:sldMkLst>
      </pc:sldChg>
      <pc:sldChg chg="del">
        <pc:chgData name="Stephen Y. Chow" userId="c95fa33aa4208ac5" providerId="LiveId" clId="{06D1B77C-137F-4C51-A5B7-A411A8ACCE6A}" dt="2023-09-24T04:08:07.870" v="1088" actId="2696"/>
        <pc:sldMkLst>
          <pc:docMk/>
          <pc:sldMk cId="1865274115" sldId="510"/>
        </pc:sldMkLst>
      </pc:sldChg>
      <pc:sldChg chg="del">
        <pc:chgData name="Stephen Y. Chow" userId="c95fa33aa4208ac5" providerId="LiveId" clId="{06D1B77C-137F-4C51-A5B7-A411A8ACCE6A}" dt="2023-09-24T04:08:07.870" v="1088" actId="2696"/>
        <pc:sldMkLst>
          <pc:docMk/>
          <pc:sldMk cId="700434885" sldId="511"/>
        </pc:sldMkLst>
      </pc:sldChg>
      <pc:sldChg chg="del">
        <pc:chgData name="Stephen Y. Chow" userId="c95fa33aa4208ac5" providerId="LiveId" clId="{06D1B77C-137F-4C51-A5B7-A411A8ACCE6A}" dt="2023-09-24T04:08:07.870" v="1088" actId="2696"/>
        <pc:sldMkLst>
          <pc:docMk/>
          <pc:sldMk cId="2036865596" sldId="512"/>
        </pc:sldMkLst>
      </pc:sldChg>
      <pc:sldChg chg="del">
        <pc:chgData name="Stephen Y. Chow" userId="c95fa33aa4208ac5" providerId="LiveId" clId="{06D1B77C-137F-4C51-A5B7-A411A8ACCE6A}" dt="2023-09-24T04:08:07.870" v="1088" actId="2696"/>
        <pc:sldMkLst>
          <pc:docMk/>
          <pc:sldMk cId="2902913560" sldId="513"/>
        </pc:sldMkLst>
      </pc:sldChg>
      <pc:sldChg chg="del">
        <pc:chgData name="Stephen Y. Chow" userId="c95fa33aa4208ac5" providerId="LiveId" clId="{06D1B77C-137F-4C51-A5B7-A411A8ACCE6A}" dt="2023-09-24T04:08:07.870" v="1088" actId="2696"/>
        <pc:sldMkLst>
          <pc:docMk/>
          <pc:sldMk cId="1562542125" sldId="514"/>
        </pc:sldMkLst>
      </pc:sldChg>
      <pc:sldChg chg="del">
        <pc:chgData name="Stephen Y. Chow" userId="c95fa33aa4208ac5" providerId="LiveId" clId="{06D1B77C-137F-4C51-A5B7-A411A8ACCE6A}" dt="2023-09-24T04:08:07.870" v="1088" actId="2696"/>
        <pc:sldMkLst>
          <pc:docMk/>
          <pc:sldMk cId="1934741741" sldId="515"/>
        </pc:sldMkLst>
      </pc:sldChg>
      <pc:sldChg chg="del">
        <pc:chgData name="Stephen Y. Chow" userId="c95fa33aa4208ac5" providerId="LiveId" clId="{06D1B77C-137F-4C51-A5B7-A411A8ACCE6A}" dt="2023-09-24T04:08:07.870" v="1088" actId="2696"/>
        <pc:sldMkLst>
          <pc:docMk/>
          <pc:sldMk cId="2977193559" sldId="516"/>
        </pc:sldMkLst>
      </pc:sldChg>
      <pc:sldChg chg="modSp add mod">
        <pc:chgData name="Stephen Y. Chow" userId="c95fa33aa4208ac5" providerId="LiveId" clId="{06D1B77C-137F-4C51-A5B7-A411A8ACCE6A}" dt="2023-10-04T02:21:00.564" v="8327" actId="20577"/>
        <pc:sldMkLst>
          <pc:docMk/>
          <pc:sldMk cId="2379462464" sldId="517"/>
        </pc:sldMkLst>
        <pc:spChg chg="mod">
          <ac:chgData name="Stephen Y. Chow" userId="c95fa33aa4208ac5" providerId="LiveId" clId="{06D1B77C-137F-4C51-A5B7-A411A8ACCE6A}" dt="2023-10-04T02:21:00.564" v="8327" actId="20577"/>
          <ac:spMkLst>
            <pc:docMk/>
            <pc:sldMk cId="2379462464" sldId="517"/>
            <ac:spMk id="2" creationId="{00000000-0000-0000-0000-000000000000}"/>
          </ac:spMkLst>
        </pc:spChg>
        <pc:spChg chg="mod">
          <ac:chgData name="Stephen Y. Chow" userId="c95fa33aa4208ac5" providerId="LiveId" clId="{06D1B77C-137F-4C51-A5B7-A411A8ACCE6A}" dt="2023-09-24T04:02:29.377" v="770" actId="20577"/>
          <ac:spMkLst>
            <pc:docMk/>
            <pc:sldMk cId="2379462464" sldId="517"/>
            <ac:spMk id="7" creationId="{00000000-0000-0000-0000-000000000000}"/>
          </ac:spMkLst>
        </pc:spChg>
        <pc:spChg chg="mod">
          <ac:chgData name="Stephen Y. Chow" userId="c95fa33aa4208ac5" providerId="LiveId" clId="{06D1B77C-137F-4C51-A5B7-A411A8ACCE6A}" dt="2023-10-03T02:27:05.669" v="4297" actId="20577"/>
          <ac:spMkLst>
            <pc:docMk/>
            <pc:sldMk cId="2379462464" sldId="517"/>
            <ac:spMk id="9" creationId="{E0F0D372-F7E0-495F-B902-BC74D08A6F97}"/>
          </ac:spMkLst>
        </pc:spChg>
      </pc:sldChg>
      <pc:sldChg chg="modSp add mod">
        <pc:chgData name="Stephen Y. Chow" userId="c95fa33aa4208ac5" providerId="LiveId" clId="{06D1B77C-137F-4C51-A5B7-A411A8ACCE6A}" dt="2023-10-03T01:30:50.633" v="3498" actId="20577"/>
        <pc:sldMkLst>
          <pc:docMk/>
          <pc:sldMk cId="2754533106" sldId="518"/>
        </pc:sldMkLst>
        <pc:spChg chg="mod">
          <ac:chgData name="Stephen Y. Chow" userId="c95fa33aa4208ac5" providerId="LiveId" clId="{06D1B77C-137F-4C51-A5B7-A411A8ACCE6A}" dt="2023-09-29T06:20:53.059" v="1824" actId="20577"/>
          <ac:spMkLst>
            <pc:docMk/>
            <pc:sldMk cId="2754533106" sldId="518"/>
            <ac:spMk id="2" creationId="{00000000-0000-0000-0000-000000000000}"/>
          </ac:spMkLst>
        </pc:spChg>
        <pc:spChg chg="mod">
          <ac:chgData name="Stephen Y. Chow" userId="c95fa33aa4208ac5" providerId="LiveId" clId="{06D1B77C-137F-4C51-A5B7-A411A8ACCE6A}" dt="2023-10-03T01:30:50.633" v="3498" actId="20577"/>
          <ac:spMkLst>
            <pc:docMk/>
            <pc:sldMk cId="2754533106" sldId="518"/>
            <ac:spMk id="9" creationId="{E0F0D372-F7E0-495F-B902-BC74D08A6F97}"/>
          </ac:spMkLst>
        </pc:spChg>
      </pc:sldChg>
      <pc:sldChg chg="modSp add mod">
        <pc:chgData name="Stephen Y. Chow" userId="c95fa33aa4208ac5" providerId="LiveId" clId="{06D1B77C-137F-4C51-A5B7-A411A8ACCE6A}" dt="2023-10-03T01:04:59.238" v="2976" actId="20577"/>
        <pc:sldMkLst>
          <pc:docMk/>
          <pc:sldMk cId="453369633" sldId="519"/>
        </pc:sldMkLst>
        <pc:spChg chg="mod">
          <ac:chgData name="Stephen Y. Chow" userId="c95fa33aa4208ac5" providerId="LiveId" clId="{06D1B77C-137F-4C51-A5B7-A411A8ACCE6A}" dt="2023-09-29T06:24:02.579" v="1921" actId="20577"/>
          <ac:spMkLst>
            <pc:docMk/>
            <pc:sldMk cId="453369633" sldId="519"/>
            <ac:spMk id="2" creationId="{00000000-0000-0000-0000-000000000000}"/>
          </ac:spMkLst>
        </pc:spChg>
        <pc:spChg chg="mod">
          <ac:chgData name="Stephen Y. Chow" userId="c95fa33aa4208ac5" providerId="LiveId" clId="{06D1B77C-137F-4C51-A5B7-A411A8ACCE6A}" dt="2023-10-03T01:04:59.238" v="2976" actId="20577"/>
          <ac:spMkLst>
            <pc:docMk/>
            <pc:sldMk cId="453369633" sldId="519"/>
            <ac:spMk id="9" creationId="{E0F0D372-F7E0-495F-B902-BC74D08A6F97}"/>
          </ac:spMkLst>
        </pc:spChg>
      </pc:sldChg>
      <pc:sldChg chg="addSp delSp modSp add mod ord">
        <pc:chgData name="Stephen Y. Chow" userId="c95fa33aa4208ac5" providerId="LiveId" clId="{06D1B77C-137F-4C51-A5B7-A411A8ACCE6A}" dt="2023-10-03T01:19:07.260" v="3159" actId="1076"/>
        <pc:sldMkLst>
          <pc:docMk/>
          <pc:sldMk cId="2063120895" sldId="520"/>
        </pc:sldMkLst>
        <pc:spChg chg="mod">
          <ac:chgData name="Stephen Y. Chow" userId="c95fa33aa4208ac5" providerId="LiveId" clId="{06D1B77C-137F-4C51-A5B7-A411A8ACCE6A}" dt="2023-09-29T06:16:14.126" v="1800" actId="14100"/>
          <ac:spMkLst>
            <pc:docMk/>
            <pc:sldMk cId="2063120895" sldId="520"/>
            <ac:spMk id="2" creationId="{00000000-0000-0000-0000-000000000000}"/>
          </ac:spMkLst>
        </pc:spChg>
        <pc:spChg chg="add mod">
          <ac:chgData name="Stephen Y. Chow" userId="c95fa33aa4208ac5" providerId="LiveId" clId="{06D1B77C-137F-4C51-A5B7-A411A8ACCE6A}" dt="2023-10-03T01:19:07.260" v="3159" actId="1076"/>
          <ac:spMkLst>
            <pc:docMk/>
            <pc:sldMk cId="2063120895" sldId="520"/>
            <ac:spMk id="5" creationId="{B5FD150A-DF09-4647-FA06-12A188AD288A}"/>
          </ac:spMkLst>
        </pc:spChg>
        <pc:spChg chg="del">
          <ac:chgData name="Stephen Y. Chow" userId="c95fa33aa4208ac5" providerId="LiveId" clId="{06D1B77C-137F-4C51-A5B7-A411A8ACCE6A}" dt="2023-09-29T06:10:33.690" v="1612"/>
          <ac:spMkLst>
            <pc:docMk/>
            <pc:sldMk cId="2063120895" sldId="520"/>
            <ac:spMk id="9" creationId="{E0F0D372-F7E0-495F-B902-BC74D08A6F97}"/>
          </ac:spMkLst>
        </pc:spChg>
      </pc:sldChg>
      <pc:sldChg chg="modSp add del mod">
        <pc:chgData name="Stephen Y. Chow" userId="c95fa33aa4208ac5" providerId="LiveId" clId="{06D1B77C-137F-4C51-A5B7-A411A8ACCE6A}" dt="2023-09-26T06:56:18.460" v="1148" actId="2696"/>
        <pc:sldMkLst>
          <pc:docMk/>
          <pc:sldMk cId="1821233280" sldId="521"/>
        </pc:sldMkLst>
        <pc:spChg chg="mod">
          <ac:chgData name="Stephen Y. Chow" userId="c95fa33aa4208ac5" providerId="LiveId" clId="{06D1B77C-137F-4C51-A5B7-A411A8ACCE6A}" dt="2023-09-24T04:06:38.112" v="1045" actId="20577"/>
          <ac:spMkLst>
            <pc:docMk/>
            <pc:sldMk cId="1821233280" sldId="521"/>
            <ac:spMk id="2" creationId="{00000000-0000-0000-0000-000000000000}"/>
          </ac:spMkLst>
        </pc:spChg>
      </pc:sldChg>
      <pc:sldChg chg="modSp add mod ord">
        <pc:chgData name="Stephen Y. Chow" userId="c95fa33aa4208ac5" providerId="LiveId" clId="{06D1B77C-137F-4C51-A5B7-A411A8ACCE6A}" dt="2023-10-03T03:58:03.022" v="4794" actId="20577"/>
        <pc:sldMkLst>
          <pc:docMk/>
          <pc:sldMk cId="3702217263" sldId="522"/>
        </pc:sldMkLst>
        <pc:spChg chg="mod">
          <ac:chgData name="Stephen Y. Chow" userId="c95fa33aa4208ac5" providerId="LiveId" clId="{06D1B77C-137F-4C51-A5B7-A411A8ACCE6A}" dt="2023-10-03T03:58:03.022" v="4794" actId="20577"/>
          <ac:spMkLst>
            <pc:docMk/>
            <pc:sldMk cId="3702217263" sldId="522"/>
            <ac:spMk id="3" creationId="{00000000-0000-0000-0000-000000000000}"/>
          </ac:spMkLst>
        </pc:spChg>
      </pc:sldChg>
      <pc:sldChg chg="modSp add mod">
        <pc:chgData name="Stephen Y. Chow" userId="c95fa33aa4208ac5" providerId="LiveId" clId="{06D1B77C-137F-4C51-A5B7-A411A8ACCE6A}" dt="2023-10-04T02:33:35.366" v="8345" actId="20577"/>
        <pc:sldMkLst>
          <pc:docMk/>
          <pc:sldMk cId="2252658703" sldId="523"/>
        </pc:sldMkLst>
        <pc:spChg chg="mod">
          <ac:chgData name="Stephen Y. Chow" userId="c95fa33aa4208ac5" providerId="LiveId" clId="{06D1B77C-137F-4C51-A5B7-A411A8ACCE6A}" dt="2023-10-04T02:33:35.366" v="8345" actId="20577"/>
          <ac:spMkLst>
            <pc:docMk/>
            <pc:sldMk cId="2252658703" sldId="523"/>
            <ac:spMk id="3" creationId="{00000000-0000-0000-0000-000000000000}"/>
          </ac:spMkLst>
        </pc:spChg>
      </pc:sldChg>
      <pc:sldChg chg="modSp add mod">
        <pc:chgData name="Stephen Y. Chow" userId="c95fa33aa4208ac5" providerId="LiveId" clId="{06D1B77C-137F-4C51-A5B7-A411A8ACCE6A}" dt="2023-10-03T01:55:51.383" v="3761" actId="20577"/>
        <pc:sldMkLst>
          <pc:docMk/>
          <pc:sldMk cId="3452919202" sldId="524"/>
        </pc:sldMkLst>
        <pc:spChg chg="mod">
          <ac:chgData name="Stephen Y. Chow" userId="c95fa33aa4208ac5" providerId="LiveId" clId="{06D1B77C-137F-4C51-A5B7-A411A8ACCE6A}" dt="2023-10-03T01:49:04.289" v="3718" actId="20577"/>
          <ac:spMkLst>
            <pc:docMk/>
            <pc:sldMk cId="3452919202" sldId="524"/>
            <ac:spMk id="2" creationId="{00000000-0000-0000-0000-000000000000}"/>
          </ac:spMkLst>
        </pc:spChg>
        <pc:spChg chg="mod">
          <ac:chgData name="Stephen Y. Chow" userId="c95fa33aa4208ac5" providerId="LiveId" clId="{06D1B77C-137F-4C51-A5B7-A411A8ACCE6A}" dt="2023-10-03T01:55:51.383" v="3761" actId="20577"/>
          <ac:spMkLst>
            <pc:docMk/>
            <pc:sldMk cId="3452919202" sldId="524"/>
            <ac:spMk id="9" creationId="{E0F0D372-F7E0-495F-B902-BC74D08A6F97}"/>
          </ac:spMkLst>
        </pc:spChg>
      </pc:sldChg>
      <pc:sldChg chg="modSp add del mod">
        <pc:chgData name="Stephen Y. Chow" userId="c95fa33aa4208ac5" providerId="LiveId" clId="{06D1B77C-137F-4C51-A5B7-A411A8ACCE6A}" dt="2023-10-03T02:41:22.901" v="4306" actId="2696"/>
        <pc:sldMkLst>
          <pc:docMk/>
          <pc:sldMk cId="1249133686" sldId="525"/>
        </pc:sldMkLst>
        <pc:spChg chg="mod">
          <ac:chgData name="Stephen Y. Chow" userId="c95fa33aa4208ac5" providerId="LiveId" clId="{06D1B77C-137F-4C51-A5B7-A411A8ACCE6A}" dt="2023-09-29T06:34:29.251" v="1999" actId="20577"/>
          <ac:spMkLst>
            <pc:docMk/>
            <pc:sldMk cId="1249133686" sldId="525"/>
            <ac:spMk id="2" creationId="{00000000-0000-0000-0000-000000000000}"/>
          </ac:spMkLst>
        </pc:spChg>
        <pc:spChg chg="mod">
          <ac:chgData name="Stephen Y. Chow" userId="c95fa33aa4208ac5" providerId="LiveId" clId="{06D1B77C-137F-4C51-A5B7-A411A8ACCE6A}" dt="2023-10-02T06:20:23.141" v="2081" actId="255"/>
          <ac:spMkLst>
            <pc:docMk/>
            <pc:sldMk cId="1249133686" sldId="525"/>
            <ac:spMk id="9" creationId="{E0F0D372-F7E0-495F-B902-BC74D08A6F97}"/>
          </ac:spMkLst>
        </pc:spChg>
      </pc:sldChg>
      <pc:sldChg chg="addSp delSp modSp add del mod">
        <pc:chgData name="Stephen Y. Chow" userId="c95fa33aa4208ac5" providerId="LiveId" clId="{06D1B77C-137F-4C51-A5B7-A411A8ACCE6A}" dt="2023-10-02T06:23:49.826" v="2121" actId="2696"/>
        <pc:sldMkLst>
          <pc:docMk/>
          <pc:sldMk cId="829810746" sldId="526"/>
        </pc:sldMkLst>
        <pc:spChg chg="mod">
          <ac:chgData name="Stephen Y. Chow" userId="c95fa33aa4208ac5" providerId="LiveId" clId="{06D1B77C-137F-4C51-A5B7-A411A8ACCE6A}" dt="2023-09-29T06:34:42.106" v="2003" actId="20577"/>
          <ac:spMkLst>
            <pc:docMk/>
            <pc:sldMk cId="829810746" sldId="526"/>
            <ac:spMk id="2" creationId="{00000000-0000-0000-0000-000000000000}"/>
          </ac:spMkLst>
        </pc:spChg>
        <pc:spChg chg="add mod">
          <ac:chgData name="Stephen Y. Chow" userId="c95fa33aa4208ac5" providerId="LiveId" clId="{06D1B77C-137F-4C51-A5B7-A411A8ACCE6A}" dt="2023-09-29T06:35:06.290" v="2005" actId="2711"/>
          <ac:spMkLst>
            <pc:docMk/>
            <pc:sldMk cId="829810746" sldId="526"/>
            <ac:spMk id="5" creationId="{C0E69472-C818-6CF5-E7E3-ED71AC4BAD55}"/>
          </ac:spMkLst>
        </pc:spChg>
        <pc:spChg chg="del">
          <ac:chgData name="Stephen Y. Chow" userId="c95fa33aa4208ac5" providerId="LiveId" clId="{06D1B77C-137F-4C51-A5B7-A411A8ACCE6A}" dt="2023-09-29T06:34:45.162" v="2004"/>
          <ac:spMkLst>
            <pc:docMk/>
            <pc:sldMk cId="829810746" sldId="526"/>
            <ac:spMk id="9" creationId="{E0F0D372-F7E0-495F-B902-BC74D08A6F97}"/>
          </ac:spMkLst>
        </pc:spChg>
      </pc:sldChg>
      <pc:sldChg chg="modSp add del mod">
        <pc:chgData name="Stephen Y. Chow" userId="c95fa33aa4208ac5" providerId="LiveId" clId="{06D1B77C-137F-4C51-A5B7-A411A8ACCE6A}" dt="2023-10-03T01:56:13.776" v="3762" actId="2696"/>
        <pc:sldMkLst>
          <pc:docMk/>
          <pc:sldMk cId="3199823873" sldId="527"/>
        </pc:sldMkLst>
        <pc:spChg chg="mod">
          <ac:chgData name="Stephen Y. Chow" userId="c95fa33aa4208ac5" providerId="LiveId" clId="{06D1B77C-137F-4C51-A5B7-A411A8ACCE6A}" dt="2023-10-02T06:21:17.383" v="2114" actId="20577"/>
          <ac:spMkLst>
            <pc:docMk/>
            <pc:sldMk cId="3199823873" sldId="527"/>
            <ac:spMk id="2" creationId="{00000000-0000-0000-0000-000000000000}"/>
          </ac:spMkLst>
        </pc:spChg>
        <pc:spChg chg="mod">
          <ac:chgData name="Stephen Y. Chow" userId="c95fa33aa4208ac5" providerId="LiveId" clId="{06D1B77C-137F-4C51-A5B7-A411A8ACCE6A}" dt="2023-10-02T06:25:15.320" v="2125" actId="255"/>
          <ac:spMkLst>
            <pc:docMk/>
            <pc:sldMk cId="3199823873" sldId="527"/>
            <ac:spMk id="9" creationId="{E0F0D372-F7E0-495F-B902-BC74D08A6F97}"/>
          </ac:spMkLst>
        </pc:spChg>
      </pc:sldChg>
      <pc:sldChg chg="modSp add mod">
        <pc:chgData name="Stephen Y. Chow" userId="c95fa33aa4208ac5" providerId="LiveId" clId="{06D1B77C-137F-4C51-A5B7-A411A8ACCE6A}" dt="2023-10-03T01:23:17.112" v="3160" actId="115"/>
        <pc:sldMkLst>
          <pc:docMk/>
          <pc:sldMk cId="527936825" sldId="528"/>
        </pc:sldMkLst>
        <pc:spChg chg="mod">
          <ac:chgData name="Stephen Y. Chow" userId="c95fa33aa4208ac5" providerId="LiveId" clId="{06D1B77C-137F-4C51-A5B7-A411A8ACCE6A}" dt="2023-10-03T01:03:21.614" v="2924" actId="20577"/>
          <ac:spMkLst>
            <pc:docMk/>
            <pc:sldMk cId="527936825" sldId="528"/>
            <ac:spMk id="2" creationId="{00000000-0000-0000-0000-000000000000}"/>
          </ac:spMkLst>
        </pc:spChg>
        <pc:spChg chg="mod">
          <ac:chgData name="Stephen Y. Chow" userId="c95fa33aa4208ac5" providerId="LiveId" clId="{06D1B77C-137F-4C51-A5B7-A411A8ACCE6A}" dt="2023-10-03T01:23:17.112" v="3160" actId="115"/>
          <ac:spMkLst>
            <pc:docMk/>
            <pc:sldMk cId="527936825" sldId="528"/>
            <ac:spMk id="9" creationId="{E0F0D372-F7E0-495F-B902-BC74D08A6F97}"/>
          </ac:spMkLst>
        </pc:spChg>
      </pc:sldChg>
      <pc:sldChg chg="add del">
        <pc:chgData name="Stephen Y. Chow" userId="c95fa33aa4208ac5" providerId="LiveId" clId="{06D1B77C-137F-4C51-A5B7-A411A8ACCE6A}" dt="2023-10-02T06:26:15.498" v="2127" actId="2696"/>
        <pc:sldMkLst>
          <pc:docMk/>
          <pc:sldMk cId="1848939865" sldId="528"/>
        </pc:sldMkLst>
      </pc:sldChg>
      <pc:sldChg chg="modSp add del mod">
        <pc:chgData name="Stephen Y. Chow" userId="c95fa33aa4208ac5" providerId="LiveId" clId="{06D1B77C-137F-4C51-A5B7-A411A8ACCE6A}" dt="2023-10-03T03:55:54.386" v="4771" actId="2696"/>
        <pc:sldMkLst>
          <pc:docMk/>
          <pc:sldMk cId="2130040497" sldId="529"/>
        </pc:sldMkLst>
        <pc:spChg chg="mod">
          <ac:chgData name="Stephen Y. Chow" userId="c95fa33aa4208ac5" providerId="LiveId" clId="{06D1B77C-137F-4C51-A5B7-A411A8ACCE6A}" dt="2023-10-03T01:57:07.648" v="3769" actId="20577"/>
          <ac:spMkLst>
            <pc:docMk/>
            <pc:sldMk cId="2130040497" sldId="529"/>
            <ac:spMk id="2" creationId="{00000000-0000-0000-0000-000000000000}"/>
          </ac:spMkLst>
        </pc:spChg>
        <pc:spChg chg="mod">
          <ac:chgData name="Stephen Y. Chow" userId="c95fa33aa4208ac5" providerId="LiveId" clId="{06D1B77C-137F-4C51-A5B7-A411A8ACCE6A}" dt="2023-10-03T02:43:25.058" v="4321" actId="20577"/>
          <ac:spMkLst>
            <pc:docMk/>
            <pc:sldMk cId="2130040497" sldId="529"/>
            <ac:spMk id="9" creationId="{E0F0D372-F7E0-495F-B902-BC74D08A6F97}"/>
          </ac:spMkLst>
        </pc:spChg>
      </pc:sldChg>
      <pc:sldChg chg="modSp add mod">
        <pc:chgData name="Stephen Y. Chow" userId="c95fa33aa4208ac5" providerId="LiveId" clId="{06D1B77C-137F-4C51-A5B7-A411A8ACCE6A}" dt="2023-10-03T03:45:07.721" v="4770" actId="255"/>
        <pc:sldMkLst>
          <pc:docMk/>
          <pc:sldMk cId="1375041559" sldId="530"/>
        </pc:sldMkLst>
        <pc:spChg chg="mod">
          <ac:chgData name="Stephen Y. Chow" userId="c95fa33aa4208ac5" providerId="LiveId" clId="{06D1B77C-137F-4C51-A5B7-A411A8ACCE6A}" dt="2023-10-03T03:45:07.721" v="4770" actId="255"/>
          <ac:spMkLst>
            <pc:docMk/>
            <pc:sldMk cId="1375041559" sldId="530"/>
            <ac:spMk id="9" creationId="{E0F0D372-F7E0-495F-B902-BC74D08A6F97}"/>
          </ac:spMkLst>
        </pc:spChg>
      </pc:sldChg>
      <pc:sldChg chg="modSp add mod ord">
        <pc:chgData name="Stephen Y. Chow" userId="c95fa33aa4208ac5" providerId="LiveId" clId="{06D1B77C-137F-4C51-A5B7-A411A8ACCE6A}" dt="2023-10-04T17:48:38.773" v="11219" actId="20577"/>
        <pc:sldMkLst>
          <pc:docMk/>
          <pc:sldMk cId="1306164054" sldId="531"/>
        </pc:sldMkLst>
        <pc:spChg chg="mod">
          <ac:chgData name="Stephen Y. Chow" userId="c95fa33aa4208ac5" providerId="LiveId" clId="{06D1B77C-137F-4C51-A5B7-A411A8ACCE6A}" dt="2023-10-04T02:38:01.253" v="8378" actId="20577"/>
          <ac:spMkLst>
            <pc:docMk/>
            <pc:sldMk cId="1306164054" sldId="531"/>
            <ac:spMk id="2" creationId="{00000000-0000-0000-0000-000000000000}"/>
          </ac:spMkLst>
        </pc:spChg>
        <pc:spChg chg="mod">
          <ac:chgData name="Stephen Y. Chow" userId="c95fa33aa4208ac5" providerId="LiveId" clId="{06D1B77C-137F-4C51-A5B7-A411A8ACCE6A}" dt="2023-10-04T17:48:38.773" v="11219" actId="20577"/>
          <ac:spMkLst>
            <pc:docMk/>
            <pc:sldMk cId="1306164054" sldId="531"/>
            <ac:spMk id="9" creationId="{E0F0D372-F7E0-495F-B902-BC74D08A6F97}"/>
          </ac:spMkLst>
        </pc:spChg>
      </pc:sldChg>
      <pc:sldChg chg="modSp add mod">
        <pc:chgData name="Stephen Y. Chow" userId="c95fa33aa4208ac5" providerId="LiveId" clId="{06D1B77C-137F-4C51-A5B7-A411A8ACCE6A}" dt="2023-10-03T01:46:39.197" v="3672" actId="20577"/>
        <pc:sldMkLst>
          <pc:docMk/>
          <pc:sldMk cId="805398695" sldId="532"/>
        </pc:sldMkLst>
        <pc:spChg chg="mod">
          <ac:chgData name="Stephen Y. Chow" userId="c95fa33aa4208ac5" providerId="LiveId" clId="{06D1B77C-137F-4C51-A5B7-A411A8ACCE6A}" dt="2023-10-03T01:41:04.366" v="3538" actId="20577"/>
          <ac:spMkLst>
            <pc:docMk/>
            <pc:sldMk cId="805398695" sldId="532"/>
            <ac:spMk id="2" creationId="{00000000-0000-0000-0000-000000000000}"/>
          </ac:spMkLst>
        </pc:spChg>
        <pc:spChg chg="mod">
          <ac:chgData name="Stephen Y. Chow" userId="c95fa33aa4208ac5" providerId="LiveId" clId="{06D1B77C-137F-4C51-A5B7-A411A8ACCE6A}" dt="2023-10-03T01:46:39.197" v="3672" actId="20577"/>
          <ac:spMkLst>
            <pc:docMk/>
            <pc:sldMk cId="805398695" sldId="532"/>
            <ac:spMk id="9" creationId="{E0F0D372-F7E0-495F-B902-BC74D08A6F97}"/>
          </ac:spMkLst>
        </pc:spChg>
      </pc:sldChg>
      <pc:sldChg chg="modSp add mod ord">
        <pc:chgData name="Stephen Y. Chow" userId="c95fa33aa4208ac5" providerId="LiveId" clId="{06D1B77C-137F-4C51-A5B7-A411A8ACCE6A}" dt="2023-10-03T05:33:32.139" v="6356" actId="20577"/>
        <pc:sldMkLst>
          <pc:docMk/>
          <pc:sldMk cId="3836884672" sldId="533"/>
        </pc:sldMkLst>
        <pc:spChg chg="mod">
          <ac:chgData name="Stephen Y. Chow" userId="c95fa33aa4208ac5" providerId="LiveId" clId="{06D1B77C-137F-4C51-A5B7-A411A8ACCE6A}" dt="2023-10-03T03:59:13.036" v="4798"/>
          <ac:spMkLst>
            <pc:docMk/>
            <pc:sldMk cId="3836884672" sldId="533"/>
            <ac:spMk id="2" creationId="{00000000-0000-0000-0000-000000000000}"/>
          </ac:spMkLst>
        </pc:spChg>
        <pc:spChg chg="mod">
          <ac:chgData name="Stephen Y. Chow" userId="c95fa33aa4208ac5" providerId="LiveId" clId="{06D1B77C-137F-4C51-A5B7-A411A8ACCE6A}" dt="2023-10-03T05:33:32.139" v="6356" actId="20577"/>
          <ac:spMkLst>
            <pc:docMk/>
            <pc:sldMk cId="3836884672" sldId="533"/>
            <ac:spMk id="9" creationId="{E0F0D372-F7E0-495F-B902-BC74D08A6F97}"/>
          </ac:spMkLst>
        </pc:spChg>
      </pc:sldChg>
      <pc:sldChg chg="modSp add mod">
        <pc:chgData name="Stephen Y. Chow" userId="c95fa33aa4208ac5" providerId="LiveId" clId="{06D1B77C-137F-4C51-A5B7-A411A8ACCE6A}" dt="2023-10-03T05:12:53.964" v="6157" actId="20577"/>
        <pc:sldMkLst>
          <pc:docMk/>
          <pc:sldMk cId="3675850021" sldId="534"/>
        </pc:sldMkLst>
        <pc:spChg chg="mod">
          <ac:chgData name="Stephen Y. Chow" userId="c95fa33aa4208ac5" providerId="LiveId" clId="{06D1B77C-137F-4C51-A5B7-A411A8ACCE6A}" dt="2023-10-03T04:31:09.985" v="5591" actId="20577"/>
          <ac:spMkLst>
            <pc:docMk/>
            <pc:sldMk cId="3675850021" sldId="534"/>
            <ac:spMk id="2" creationId="{00000000-0000-0000-0000-000000000000}"/>
          </ac:spMkLst>
        </pc:spChg>
        <pc:spChg chg="mod">
          <ac:chgData name="Stephen Y. Chow" userId="c95fa33aa4208ac5" providerId="LiveId" clId="{06D1B77C-137F-4C51-A5B7-A411A8ACCE6A}" dt="2023-10-03T05:12:53.964" v="6157" actId="20577"/>
          <ac:spMkLst>
            <pc:docMk/>
            <pc:sldMk cId="3675850021" sldId="534"/>
            <ac:spMk id="9" creationId="{E0F0D372-F7E0-495F-B902-BC74D08A6F97}"/>
          </ac:spMkLst>
        </pc:spChg>
      </pc:sldChg>
      <pc:sldChg chg="modSp add mod">
        <pc:chgData name="Stephen Y. Chow" userId="c95fa33aa4208ac5" providerId="LiveId" clId="{06D1B77C-137F-4C51-A5B7-A411A8ACCE6A}" dt="2023-10-03T05:31:02.387" v="6342" actId="207"/>
        <pc:sldMkLst>
          <pc:docMk/>
          <pc:sldMk cId="3392454441" sldId="535"/>
        </pc:sldMkLst>
        <pc:spChg chg="mod">
          <ac:chgData name="Stephen Y. Chow" userId="c95fa33aa4208ac5" providerId="LiveId" clId="{06D1B77C-137F-4C51-A5B7-A411A8ACCE6A}" dt="2023-10-03T05:13:09.618" v="6160" actId="20577"/>
          <ac:spMkLst>
            <pc:docMk/>
            <pc:sldMk cId="3392454441" sldId="535"/>
            <ac:spMk id="2" creationId="{00000000-0000-0000-0000-000000000000}"/>
          </ac:spMkLst>
        </pc:spChg>
        <pc:spChg chg="mod">
          <ac:chgData name="Stephen Y. Chow" userId="c95fa33aa4208ac5" providerId="LiveId" clId="{06D1B77C-137F-4C51-A5B7-A411A8ACCE6A}" dt="2023-10-03T05:31:02.387" v="6342" actId="207"/>
          <ac:spMkLst>
            <pc:docMk/>
            <pc:sldMk cId="3392454441" sldId="535"/>
            <ac:spMk id="9" creationId="{E0F0D372-F7E0-495F-B902-BC74D08A6F97}"/>
          </ac:spMkLst>
        </pc:spChg>
      </pc:sldChg>
      <pc:sldChg chg="modSp add mod">
        <pc:chgData name="Stephen Y. Chow" userId="c95fa33aa4208ac5" providerId="LiveId" clId="{06D1B77C-137F-4C51-A5B7-A411A8ACCE6A}" dt="2023-10-03T05:56:41.323" v="7405" actId="5793"/>
        <pc:sldMkLst>
          <pc:docMk/>
          <pc:sldMk cId="1093544159" sldId="536"/>
        </pc:sldMkLst>
        <pc:spChg chg="mod">
          <ac:chgData name="Stephen Y. Chow" userId="c95fa33aa4208ac5" providerId="LiveId" clId="{06D1B77C-137F-4C51-A5B7-A411A8ACCE6A}" dt="2023-10-03T05:23:58.753" v="6261" actId="20577"/>
          <ac:spMkLst>
            <pc:docMk/>
            <pc:sldMk cId="1093544159" sldId="536"/>
            <ac:spMk id="2" creationId="{00000000-0000-0000-0000-000000000000}"/>
          </ac:spMkLst>
        </pc:spChg>
        <pc:spChg chg="mod">
          <ac:chgData name="Stephen Y. Chow" userId="c95fa33aa4208ac5" providerId="LiveId" clId="{06D1B77C-137F-4C51-A5B7-A411A8ACCE6A}" dt="2023-10-03T05:56:41.323" v="7405" actId="5793"/>
          <ac:spMkLst>
            <pc:docMk/>
            <pc:sldMk cId="1093544159" sldId="536"/>
            <ac:spMk id="9" creationId="{E0F0D372-F7E0-495F-B902-BC74D08A6F97}"/>
          </ac:spMkLst>
        </pc:spChg>
      </pc:sldChg>
      <pc:sldChg chg="modSp add mod ord">
        <pc:chgData name="Stephen Y. Chow" userId="c95fa33aa4208ac5" providerId="LiveId" clId="{06D1B77C-137F-4C51-A5B7-A411A8ACCE6A}" dt="2023-10-03T06:49:33.350" v="8268" actId="20577"/>
        <pc:sldMkLst>
          <pc:docMk/>
          <pc:sldMk cId="3421588873" sldId="537"/>
        </pc:sldMkLst>
        <pc:spChg chg="mod">
          <ac:chgData name="Stephen Y. Chow" userId="c95fa33aa4208ac5" providerId="LiveId" clId="{06D1B77C-137F-4C51-A5B7-A411A8ACCE6A}" dt="2023-10-03T06:48:52.537" v="8267" actId="20577"/>
          <ac:spMkLst>
            <pc:docMk/>
            <pc:sldMk cId="3421588873" sldId="537"/>
            <ac:spMk id="2" creationId="{00000000-0000-0000-0000-000000000000}"/>
          </ac:spMkLst>
        </pc:spChg>
        <pc:spChg chg="mod">
          <ac:chgData name="Stephen Y. Chow" userId="c95fa33aa4208ac5" providerId="LiveId" clId="{06D1B77C-137F-4C51-A5B7-A411A8ACCE6A}" dt="2023-10-03T06:49:33.350" v="8268" actId="20577"/>
          <ac:spMkLst>
            <pc:docMk/>
            <pc:sldMk cId="3421588873" sldId="537"/>
            <ac:spMk id="9" creationId="{E0F0D372-F7E0-495F-B902-BC74D08A6F97}"/>
          </ac:spMkLst>
        </pc:spChg>
      </pc:sldChg>
      <pc:sldChg chg="modSp add mod ord">
        <pc:chgData name="Stephen Y. Chow" userId="c95fa33aa4208ac5" providerId="LiveId" clId="{06D1B77C-137F-4C51-A5B7-A411A8ACCE6A}" dt="2023-10-03T06:48:45.335" v="8262" actId="20577"/>
        <pc:sldMkLst>
          <pc:docMk/>
          <pc:sldMk cId="3847893115" sldId="538"/>
        </pc:sldMkLst>
        <pc:spChg chg="mod">
          <ac:chgData name="Stephen Y. Chow" userId="c95fa33aa4208ac5" providerId="LiveId" clId="{06D1B77C-137F-4C51-A5B7-A411A8ACCE6A}" dt="2023-10-03T06:48:45.335" v="8262" actId="20577"/>
          <ac:spMkLst>
            <pc:docMk/>
            <pc:sldMk cId="3847893115" sldId="538"/>
            <ac:spMk id="2" creationId="{00000000-0000-0000-0000-000000000000}"/>
          </ac:spMkLst>
        </pc:spChg>
        <pc:spChg chg="mod">
          <ac:chgData name="Stephen Y. Chow" userId="c95fa33aa4208ac5" providerId="LiveId" clId="{06D1B77C-137F-4C51-A5B7-A411A8ACCE6A}" dt="2023-10-03T06:24:52.171" v="7676" actId="20577"/>
          <ac:spMkLst>
            <pc:docMk/>
            <pc:sldMk cId="3847893115" sldId="538"/>
            <ac:spMk id="9" creationId="{E0F0D372-F7E0-495F-B902-BC74D08A6F97}"/>
          </ac:spMkLst>
        </pc:spChg>
      </pc:sldChg>
      <pc:sldChg chg="add">
        <pc:chgData name="Stephen Y. Chow" userId="c95fa33aa4208ac5" providerId="LiveId" clId="{06D1B77C-137F-4C51-A5B7-A411A8ACCE6A}" dt="2023-10-04T02:21:45.717" v="8328" actId="2890"/>
        <pc:sldMkLst>
          <pc:docMk/>
          <pc:sldMk cId="3704490527" sldId="539"/>
        </pc:sldMkLst>
      </pc:sldChg>
      <pc:sldChg chg="modSp add mod ord">
        <pc:chgData name="Stephen Y. Chow" userId="c95fa33aa4208ac5" providerId="LiveId" clId="{06D1B77C-137F-4C51-A5B7-A411A8ACCE6A}" dt="2023-10-04T05:27:32.397" v="9865" actId="20577"/>
        <pc:sldMkLst>
          <pc:docMk/>
          <pc:sldMk cId="2600832971" sldId="540"/>
        </pc:sldMkLst>
        <pc:spChg chg="mod">
          <ac:chgData name="Stephen Y. Chow" userId="c95fa33aa4208ac5" providerId="LiveId" clId="{06D1B77C-137F-4C51-A5B7-A411A8ACCE6A}" dt="2023-10-04T05:27:32.397" v="9865" actId="20577"/>
          <ac:spMkLst>
            <pc:docMk/>
            <pc:sldMk cId="2600832971" sldId="540"/>
            <ac:spMk id="3" creationId="{00000000-0000-0000-0000-000000000000}"/>
          </ac:spMkLst>
        </pc:spChg>
      </pc:sldChg>
      <pc:sldChg chg="modSp add mod">
        <pc:chgData name="Stephen Y. Chow" userId="c95fa33aa4208ac5" providerId="LiveId" clId="{06D1B77C-137F-4C51-A5B7-A411A8ACCE6A}" dt="2023-10-04T05:26:50.826" v="9841" actId="20577"/>
        <pc:sldMkLst>
          <pc:docMk/>
          <pc:sldMk cId="1363104443" sldId="541"/>
        </pc:sldMkLst>
        <pc:spChg chg="mod">
          <ac:chgData name="Stephen Y. Chow" userId="c95fa33aa4208ac5" providerId="LiveId" clId="{06D1B77C-137F-4C51-A5B7-A411A8ACCE6A}" dt="2023-10-04T05:22:10.900" v="9768" actId="255"/>
          <ac:spMkLst>
            <pc:docMk/>
            <pc:sldMk cId="1363104443" sldId="541"/>
            <ac:spMk id="2" creationId="{00000000-0000-0000-0000-000000000000}"/>
          </ac:spMkLst>
        </pc:spChg>
        <pc:spChg chg="mod">
          <ac:chgData name="Stephen Y. Chow" userId="c95fa33aa4208ac5" providerId="LiveId" clId="{06D1B77C-137F-4C51-A5B7-A411A8ACCE6A}" dt="2023-10-04T05:26:50.826" v="9841" actId="20577"/>
          <ac:spMkLst>
            <pc:docMk/>
            <pc:sldMk cId="1363104443" sldId="541"/>
            <ac:spMk id="9" creationId="{E0F0D372-F7E0-495F-B902-BC74D08A6F97}"/>
          </ac:spMkLst>
        </pc:spChg>
      </pc:sldChg>
      <pc:sldChg chg="modSp add mod ord">
        <pc:chgData name="Stephen Y. Chow" userId="c95fa33aa4208ac5" providerId="LiveId" clId="{06D1B77C-137F-4C51-A5B7-A411A8ACCE6A}" dt="2023-10-04T17:51:50.453" v="11249" actId="20577"/>
        <pc:sldMkLst>
          <pc:docMk/>
          <pc:sldMk cId="232938598" sldId="542"/>
        </pc:sldMkLst>
        <pc:spChg chg="mod">
          <ac:chgData name="Stephen Y. Chow" userId="c95fa33aa4208ac5" providerId="LiveId" clId="{06D1B77C-137F-4C51-A5B7-A411A8ACCE6A}" dt="2023-10-04T05:31:12.907" v="9887" actId="20577"/>
          <ac:spMkLst>
            <pc:docMk/>
            <pc:sldMk cId="232938598" sldId="542"/>
            <ac:spMk id="2" creationId="{00000000-0000-0000-0000-000000000000}"/>
          </ac:spMkLst>
        </pc:spChg>
        <pc:spChg chg="mod">
          <ac:chgData name="Stephen Y. Chow" userId="c95fa33aa4208ac5" providerId="LiveId" clId="{06D1B77C-137F-4C51-A5B7-A411A8ACCE6A}" dt="2023-10-04T17:51:50.453" v="11249" actId="20577"/>
          <ac:spMkLst>
            <pc:docMk/>
            <pc:sldMk cId="232938598" sldId="542"/>
            <ac:spMk id="9" creationId="{E0F0D372-F7E0-495F-B902-BC74D08A6F9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CCC7472-16B2-4C96-A068-991E425C965B}" type="datetimeFigureOut">
              <a:rPr lang="en-US" smtClean="0"/>
              <a:t>9/18/2025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DBAA5D-0D10-41B7-8FFF-2A6957BD47A3}" type="slidenum">
              <a:rPr lang="en-US" smtClean="0"/>
              <a:t>‹#›</a:t>
            </a:fld>
            <a:endParaRPr lang="en-US"/>
          </a:p>
        </p:txBody>
      </p:sp>
    </p:spTree>
    <p:extLst>
      <p:ext uri="{BB962C8B-B14F-4D97-AF65-F5344CB8AC3E}">
        <p14:creationId xmlns:p14="http://schemas.microsoft.com/office/powerpoint/2010/main" val="3352948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a:t>
            </a:fld>
            <a:endParaRPr lang="en-US"/>
          </a:p>
        </p:txBody>
      </p:sp>
    </p:spTree>
    <p:extLst>
      <p:ext uri="{BB962C8B-B14F-4D97-AF65-F5344CB8AC3E}">
        <p14:creationId xmlns:p14="http://schemas.microsoft.com/office/powerpoint/2010/main" val="23129563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13</a:t>
            </a:fld>
            <a:endParaRPr lang="en-US"/>
          </a:p>
        </p:txBody>
      </p:sp>
    </p:spTree>
    <p:extLst>
      <p:ext uri="{BB962C8B-B14F-4D97-AF65-F5344CB8AC3E}">
        <p14:creationId xmlns:p14="http://schemas.microsoft.com/office/powerpoint/2010/main" val="2104737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14</a:t>
            </a:fld>
            <a:endParaRPr lang="en-US"/>
          </a:p>
        </p:txBody>
      </p:sp>
    </p:spTree>
    <p:extLst>
      <p:ext uri="{BB962C8B-B14F-4D97-AF65-F5344CB8AC3E}">
        <p14:creationId xmlns:p14="http://schemas.microsoft.com/office/powerpoint/2010/main" val="2304893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15</a:t>
            </a:fld>
            <a:endParaRPr lang="en-US"/>
          </a:p>
        </p:txBody>
      </p:sp>
    </p:spTree>
    <p:extLst>
      <p:ext uri="{BB962C8B-B14F-4D97-AF65-F5344CB8AC3E}">
        <p14:creationId xmlns:p14="http://schemas.microsoft.com/office/powerpoint/2010/main" val="38500134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16</a:t>
            </a:fld>
            <a:endParaRPr lang="en-US"/>
          </a:p>
        </p:txBody>
      </p:sp>
    </p:spTree>
    <p:extLst>
      <p:ext uri="{BB962C8B-B14F-4D97-AF65-F5344CB8AC3E}">
        <p14:creationId xmlns:p14="http://schemas.microsoft.com/office/powerpoint/2010/main" val="39304985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17</a:t>
            </a:fld>
            <a:endParaRPr lang="en-US"/>
          </a:p>
        </p:txBody>
      </p:sp>
    </p:spTree>
    <p:extLst>
      <p:ext uri="{BB962C8B-B14F-4D97-AF65-F5344CB8AC3E}">
        <p14:creationId xmlns:p14="http://schemas.microsoft.com/office/powerpoint/2010/main" val="19357893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18</a:t>
            </a:fld>
            <a:endParaRPr lang="en-US"/>
          </a:p>
        </p:txBody>
      </p:sp>
    </p:spTree>
    <p:extLst>
      <p:ext uri="{BB962C8B-B14F-4D97-AF65-F5344CB8AC3E}">
        <p14:creationId xmlns:p14="http://schemas.microsoft.com/office/powerpoint/2010/main" val="13446574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19</a:t>
            </a:fld>
            <a:endParaRPr lang="en-US"/>
          </a:p>
        </p:txBody>
      </p:sp>
    </p:spTree>
    <p:extLst>
      <p:ext uri="{BB962C8B-B14F-4D97-AF65-F5344CB8AC3E}">
        <p14:creationId xmlns:p14="http://schemas.microsoft.com/office/powerpoint/2010/main" val="301650485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20</a:t>
            </a:fld>
            <a:endParaRPr lang="en-US"/>
          </a:p>
        </p:txBody>
      </p:sp>
    </p:spTree>
    <p:extLst>
      <p:ext uri="{BB962C8B-B14F-4D97-AF65-F5344CB8AC3E}">
        <p14:creationId xmlns:p14="http://schemas.microsoft.com/office/powerpoint/2010/main" val="26638920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21</a:t>
            </a:fld>
            <a:endParaRPr lang="en-US"/>
          </a:p>
        </p:txBody>
      </p:sp>
    </p:spTree>
    <p:extLst>
      <p:ext uri="{BB962C8B-B14F-4D97-AF65-F5344CB8AC3E}">
        <p14:creationId xmlns:p14="http://schemas.microsoft.com/office/powerpoint/2010/main" val="25673042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22</a:t>
            </a:fld>
            <a:endParaRPr lang="en-US"/>
          </a:p>
        </p:txBody>
      </p:sp>
    </p:spTree>
    <p:extLst>
      <p:ext uri="{BB962C8B-B14F-4D97-AF65-F5344CB8AC3E}">
        <p14:creationId xmlns:p14="http://schemas.microsoft.com/office/powerpoint/2010/main" val="2116716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a:t>
            </a:fld>
            <a:endParaRPr lang="en-US"/>
          </a:p>
        </p:txBody>
      </p:sp>
    </p:spTree>
    <p:extLst>
      <p:ext uri="{BB962C8B-B14F-4D97-AF65-F5344CB8AC3E}">
        <p14:creationId xmlns:p14="http://schemas.microsoft.com/office/powerpoint/2010/main" val="15868706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23</a:t>
            </a:fld>
            <a:endParaRPr lang="en-US"/>
          </a:p>
        </p:txBody>
      </p:sp>
    </p:spTree>
    <p:extLst>
      <p:ext uri="{BB962C8B-B14F-4D97-AF65-F5344CB8AC3E}">
        <p14:creationId xmlns:p14="http://schemas.microsoft.com/office/powerpoint/2010/main" val="18211044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24</a:t>
            </a:fld>
            <a:endParaRPr lang="en-US"/>
          </a:p>
        </p:txBody>
      </p:sp>
    </p:spTree>
    <p:extLst>
      <p:ext uri="{BB962C8B-B14F-4D97-AF65-F5344CB8AC3E}">
        <p14:creationId xmlns:p14="http://schemas.microsoft.com/office/powerpoint/2010/main" val="30990427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25</a:t>
            </a:fld>
            <a:endParaRPr lang="en-US"/>
          </a:p>
        </p:txBody>
      </p:sp>
    </p:spTree>
    <p:extLst>
      <p:ext uri="{BB962C8B-B14F-4D97-AF65-F5344CB8AC3E}">
        <p14:creationId xmlns:p14="http://schemas.microsoft.com/office/powerpoint/2010/main" val="22453679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26</a:t>
            </a:fld>
            <a:endParaRPr lang="en-US"/>
          </a:p>
        </p:txBody>
      </p:sp>
    </p:spTree>
    <p:extLst>
      <p:ext uri="{BB962C8B-B14F-4D97-AF65-F5344CB8AC3E}">
        <p14:creationId xmlns:p14="http://schemas.microsoft.com/office/powerpoint/2010/main" val="4546675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27</a:t>
            </a:fld>
            <a:endParaRPr lang="en-US"/>
          </a:p>
        </p:txBody>
      </p:sp>
    </p:spTree>
    <p:extLst>
      <p:ext uri="{BB962C8B-B14F-4D97-AF65-F5344CB8AC3E}">
        <p14:creationId xmlns:p14="http://schemas.microsoft.com/office/powerpoint/2010/main" val="73249463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28</a:t>
            </a:fld>
            <a:endParaRPr lang="en-US"/>
          </a:p>
        </p:txBody>
      </p:sp>
    </p:spTree>
    <p:extLst>
      <p:ext uri="{BB962C8B-B14F-4D97-AF65-F5344CB8AC3E}">
        <p14:creationId xmlns:p14="http://schemas.microsoft.com/office/powerpoint/2010/main" val="12927097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29</a:t>
            </a:fld>
            <a:endParaRPr lang="en-US"/>
          </a:p>
        </p:txBody>
      </p:sp>
    </p:spTree>
    <p:extLst>
      <p:ext uri="{BB962C8B-B14F-4D97-AF65-F5344CB8AC3E}">
        <p14:creationId xmlns:p14="http://schemas.microsoft.com/office/powerpoint/2010/main" val="31266366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30</a:t>
            </a:fld>
            <a:endParaRPr lang="en-US"/>
          </a:p>
        </p:txBody>
      </p:sp>
    </p:spTree>
    <p:extLst>
      <p:ext uri="{BB962C8B-B14F-4D97-AF65-F5344CB8AC3E}">
        <p14:creationId xmlns:p14="http://schemas.microsoft.com/office/powerpoint/2010/main" val="41571388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31</a:t>
            </a:fld>
            <a:endParaRPr lang="en-US"/>
          </a:p>
        </p:txBody>
      </p:sp>
    </p:spTree>
    <p:extLst>
      <p:ext uri="{BB962C8B-B14F-4D97-AF65-F5344CB8AC3E}">
        <p14:creationId xmlns:p14="http://schemas.microsoft.com/office/powerpoint/2010/main" val="29257323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33</a:t>
            </a:fld>
            <a:endParaRPr lang="en-US"/>
          </a:p>
        </p:txBody>
      </p:sp>
    </p:spTree>
    <p:extLst>
      <p:ext uri="{BB962C8B-B14F-4D97-AF65-F5344CB8AC3E}">
        <p14:creationId xmlns:p14="http://schemas.microsoft.com/office/powerpoint/2010/main" val="34295113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840D9-4D68-6B4F-D145-C385A5A6BF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E2ABC1-999A-F017-D2C8-CA94F95D801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57A027-7E0D-5528-F931-636CE60A9FD2}"/>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223C7A99-4982-2EAD-E84B-F451D2D5665F}"/>
              </a:ext>
            </a:extLst>
          </p:cNvPr>
          <p:cNvSpPr>
            <a:spLocks noGrp="1"/>
          </p:cNvSpPr>
          <p:nvPr>
            <p:ph type="sldNum" sz="quarter" idx="5"/>
          </p:nvPr>
        </p:nvSpPr>
        <p:spPr/>
        <p:txBody>
          <a:bodyPr/>
          <a:lstStyle/>
          <a:p>
            <a:fld id="{40DBAA5D-0D10-41B7-8FFF-2A6957BD47A3}" type="slidenum">
              <a:rPr lang="en-US" smtClean="0"/>
              <a:t>5</a:t>
            </a:fld>
            <a:endParaRPr lang="en-US"/>
          </a:p>
        </p:txBody>
      </p:sp>
    </p:spTree>
    <p:extLst>
      <p:ext uri="{BB962C8B-B14F-4D97-AF65-F5344CB8AC3E}">
        <p14:creationId xmlns:p14="http://schemas.microsoft.com/office/powerpoint/2010/main" val="8427447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34</a:t>
            </a:fld>
            <a:endParaRPr lang="en-US"/>
          </a:p>
        </p:txBody>
      </p:sp>
    </p:spTree>
    <p:extLst>
      <p:ext uri="{BB962C8B-B14F-4D97-AF65-F5344CB8AC3E}">
        <p14:creationId xmlns:p14="http://schemas.microsoft.com/office/powerpoint/2010/main" val="34295113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35</a:t>
            </a:fld>
            <a:endParaRPr lang="en-US"/>
          </a:p>
        </p:txBody>
      </p:sp>
    </p:spTree>
    <p:extLst>
      <p:ext uri="{BB962C8B-B14F-4D97-AF65-F5344CB8AC3E}">
        <p14:creationId xmlns:p14="http://schemas.microsoft.com/office/powerpoint/2010/main" val="26360848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36</a:t>
            </a:fld>
            <a:endParaRPr lang="en-US"/>
          </a:p>
        </p:txBody>
      </p:sp>
    </p:spTree>
    <p:extLst>
      <p:ext uri="{BB962C8B-B14F-4D97-AF65-F5344CB8AC3E}">
        <p14:creationId xmlns:p14="http://schemas.microsoft.com/office/powerpoint/2010/main" val="26081672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37</a:t>
            </a:fld>
            <a:endParaRPr lang="en-US"/>
          </a:p>
        </p:txBody>
      </p:sp>
    </p:spTree>
    <p:extLst>
      <p:ext uri="{BB962C8B-B14F-4D97-AF65-F5344CB8AC3E}">
        <p14:creationId xmlns:p14="http://schemas.microsoft.com/office/powerpoint/2010/main" val="26905632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39</a:t>
            </a:fld>
            <a:endParaRPr lang="en-US"/>
          </a:p>
        </p:txBody>
      </p:sp>
    </p:spTree>
    <p:extLst>
      <p:ext uri="{BB962C8B-B14F-4D97-AF65-F5344CB8AC3E}">
        <p14:creationId xmlns:p14="http://schemas.microsoft.com/office/powerpoint/2010/main" val="38527665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40</a:t>
            </a:fld>
            <a:endParaRPr lang="en-US"/>
          </a:p>
        </p:txBody>
      </p:sp>
    </p:spTree>
    <p:extLst>
      <p:ext uri="{BB962C8B-B14F-4D97-AF65-F5344CB8AC3E}">
        <p14:creationId xmlns:p14="http://schemas.microsoft.com/office/powerpoint/2010/main" val="30543332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41</a:t>
            </a:fld>
            <a:endParaRPr lang="en-US"/>
          </a:p>
        </p:txBody>
      </p:sp>
    </p:spTree>
    <p:extLst>
      <p:ext uri="{BB962C8B-B14F-4D97-AF65-F5344CB8AC3E}">
        <p14:creationId xmlns:p14="http://schemas.microsoft.com/office/powerpoint/2010/main" val="427098977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881939-75B8-D78F-2A67-A2A7B6DB71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39FC9-3EAC-8B38-0B1B-F2A957CCA5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0F94FD-F32E-E9E7-B9C2-38B5D62839EC}"/>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9E948A47-CE35-62DC-74D4-83098DE00AB6}"/>
              </a:ext>
            </a:extLst>
          </p:cNvPr>
          <p:cNvSpPr>
            <a:spLocks noGrp="1"/>
          </p:cNvSpPr>
          <p:nvPr>
            <p:ph type="sldNum" sz="quarter" idx="5"/>
          </p:nvPr>
        </p:nvSpPr>
        <p:spPr/>
        <p:txBody>
          <a:bodyPr/>
          <a:lstStyle/>
          <a:p>
            <a:fld id="{40DBAA5D-0D10-41B7-8FFF-2A6957BD47A3}" type="slidenum">
              <a:rPr lang="en-US" smtClean="0"/>
              <a:t>42</a:t>
            </a:fld>
            <a:endParaRPr lang="en-US"/>
          </a:p>
        </p:txBody>
      </p:sp>
    </p:spTree>
    <p:extLst>
      <p:ext uri="{BB962C8B-B14F-4D97-AF65-F5344CB8AC3E}">
        <p14:creationId xmlns:p14="http://schemas.microsoft.com/office/powerpoint/2010/main" val="21145205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43</a:t>
            </a:fld>
            <a:endParaRPr lang="en-US"/>
          </a:p>
        </p:txBody>
      </p:sp>
    </p:spTree>
    <p:extLst>
      <p:ext uri="{BB962C8B-B14F-4D97-AF65-F5344CB8AC3E}">
        <p14:creationId xmlns:p14="http://schemas.microsoft.com/office/powerpoint/2010/main" val="687536310"/>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74253-8AD1-3284-066F-BFC01DDB0D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E094EB3-3FCF-8446-F6E7-A42DD4C160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15025D-1944-7B53-D0DA-7588B27F06D0}"/>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924D3932-F70C-BE13-DA05-B0415E67C5EE}"/>
              </a:ext>
            </a:extLst>
          </p:cNvPr>
          <p:cNvSpPr>
            <a:spLocks noGrp="1"/>
          </p:cNvSpPr>
          <p:nvPr>
            <p:ph type="sldNum" sz="quarter" idx="5"/>
          </p:nvPr>
        </p:nvSpPr>
        <p:spPr/>
        <p:txBody>
          <a:bodyPr/>
          <a:lstStyle/>
          <a:p>
            <a:fld id="{40DBAA5D-0D10-41B7-8FFF-2A6957BD47A3}" type="slidenum">
              <a:rPr lang="en-US" smtClean="0"/>
              <a:t>44</a:t>
            </a:fld>
            <a:endParaRPr lang="en-US"/>
          </a:p>
        </p:txBody>
      </p:sp>
    </p:spTree>
    <p:extLst>
      <p:ext uri="{BB962C8B-B14F-4D97-AF65-F5344CB8AC3E}">
        <p14:creationId xmlns:p14="http://schemas.microsoft.com/office/powerpoint/2010/main" val="2783229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7</a:t>
            </a:fld>
            <a:endParaRPr lang="en-US"/>
          </a:p>
        </p:txBody>
      </p:sp>
    </p:spTree>
    <p:extLst>
      <p:ext uri="{BB962C8B-B14F-4D97-AF65-F5344CB8AC3E}">
        <p14:creationId xmlns:p14="http://schemas.microsoft.com/office/powerpoint/2010/main" val="352252324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45</a:t>
            </a:fld>
            <a:endParaRPr lang="en-US"/>
          </a:p>
        </p:txBody>
      </p:sp>
    </p:spTree>
    <p:extLst>
      <p:ext uri="{BB962C8B-B14F-4D97-AF65-F5344CB8AC3E}">
        <p14:creationId xmlns:p14="http://schemas.microsoft.com/office/powerpoint/2010/main" val="15981171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46</a:t>
            </a:fld>
            <a:endParaRPr lang="en-US"/>
          </a:p>
        </p:txBody>
      </p:sp>
    </p:spTree>
    <p:extLst>
      <p:ext uri="{BB962C8B-B14F-4D97-AF65-F5344CB8AC3E}">
        <p14:creationId xmlns:p14="http://schemas.microsoft.com/office/powerpoint/2010/main" val="18943338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DDA71-BF66-64DD-AD3C-C22F7A5BEA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E598AC-E957-9804-121F-1227EB24D9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5A5281-C383-6E38-725E-48A3F1BD4954}"/>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6D7EF585-F992-27BD-5E11-BDA0753E6B80}"/>
              </a:ext>
            </a:extLst>
          </p:cNvPr>
          <p:cNvSpPr>
            <a:spLocks noGrp="1"/>
          </p:cNvSpPr>
          <p:nvPr>
            <p:ph type="sldNum" sz="quarter" idx="5"/>
          </p:nvPr>
        </p:nvSpPr>
        <p:spPr/>
        <p:txBody>
          <a:bodyPr/>
          <a:lstStyle/>
          <a:p>
            <a:fld id="{40DBAA5D-0D10-41B7-8FFF-2A6957BD47A3}" type="slidenum">
              <a:rPr lang="en-US" smtClean="0"/>
              <a:t>47</a:t>
            </a:fld>
            <a:endParaRPr lang="en-US"/>
          </a:p>
        </p:txBody>
      </p:sp>
    </p:spTree>
    <p:extLst>
      <p:ext uri="{BB962C8B-B14F-4D97-AF65-F5344CB8AC3E}">
        <p14:creationId xmlns:p14="http://schemas.microsoft.com/office/powerpoint/2010/main" val="67791578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49</a:t>
            </a:fld>
            <a:endParaRPr lang="en-US"/>
          </a:p>
        </p:txBody>
      </p:sp>
    </p:spTree>
    <p:extLst>
      <p:ext uri="{BB962C8B-B14F-4D97-AF65-F5344CB8AC3E}">
        <p14:creationId xmlns:p14="http://schemas.microsoft.com/office/powerpoint/2010/main" val="368084150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50</a:t>
            </a:fld>
            <a:endParaRPr lang="en-US"/>
          </a:p>
        </p:txBody>
      </p:sp>
    </p:spTree>
    <p:extLst>
      <p:ext uri="{BB962C8B-B14F-4D97-AF65-F5344CB8AC3E}">
        <p14:creationId xmlns:p14="http://schemas.microsoft.com/office/powerpoint/2010/main" val="146416648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51</a:t>
            </a:fld>
            <a:endParaRPr lang="en-US"/>
          </a:p>
        </p:txBody>
      </p:sp>
    </p:spTree>
    <p:extLst>
      <p:ext uri="{BB962C8B-B14F-4D97-AF65-F5344CB8AC3E}">
        <p14:creationId xmlns:p14="http://schemas.microsoft.com/office/powerpoint/2010/main" val="21116589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52</a:t>
            </a:fld>
            <a:endParaRPr lang="en-US"/>
          </a:p>
        </p:txBody>
      </p:sp>
    </p:spTree>
    <p:extLst>
      <p:ext uri="{BB962C8B-B14F-4D97-AF65-F5344CB8AC3E}">
        <p14:creationId xmlns:p14="http://schemas.microsoft.com/office/powerpoint/2010/main" val="1870878511"/>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53</a:t>
            </a:fld>
            <a:endParaRPr lang="en-US"/>
          </a:p>
        </p:txBody>
      </p:sp>
    </p:spTree>
    <p:extLst>
      <p:ext uri="{BB962C8B-B14F-4D97-AF65-F5344CB8AC3E}">
        <p14:creationId xmlns:p14="http://schemas.microsoft.com/office/powerpoint/2010/main" val="85262457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6C8666-1D28-3B69-59A4-A355AB50EC4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04657E-4684-5365-B2F1-CB9AB7F31F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2BC8394-D9DE-A3EB-7945-60727F293F23}"/>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F22999E4-4F62-C348-EB9E-5565799347E9}"/>
              </a:ext>
            </a:extLst>
          </p:cNvPr>
          <p:cNvSpPr>
            <a:spLocks noGrp="1"/>
          </p:cNvSpPr>
          <p:nvPr>
            <p:ph type="sldNum" sz="quarter" idx="5"/>
          </p:nvPr>
        </p:nvSpPr>
        <p:spPr/>
        <p:txBody>
          <a:bodyPr/>
          <a:lstStyle/>
          <a:p>
            <a:fld id="{40DBAA5D-0D10-41B7-8FFF-2A6957BD47A3}" type="slidenum">
              <a:rPr lang="en-US" smtClean="0"/>
              <a:t>54</a:t>
            </a:fld>
            <a:endParaRPr lang="en-US"/>
          </a:p>
        </p:txBody>
      </p:sp>
    </p:spTree>
    <p:extLst>
      <p:ext uri="{BB962C8B-B14F-4D97-AF65-F5344CB8AC3E}">
        <p14:creationId xmlns:p14="http://schemas.microsoft.com/office/powerpoint/2010/main" val="3450839039"/>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56</a:t>
            </a:fld>
            <a:endParaRPr lang="en-US"/>
          </a:p>
        </p:txBody>
      </p:sp>
    </p:spTree>
    <p:extLst>
      <p:ext uri="{BB962C8B-B14F-4D97-AF65-F5344CB8AC3E}">
        <p14:creationId xmlns:p14="http://schemas.microsoft.com/office/powerpoint/2010/main" val="1853195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8</a:t>
            </a:fld>
            <a:endParaRPr lang="en-US"/>
          </a:p>
        </p:txBody>
      </p:sp>
    </p:spTree>
    <p:extLst>
      <p:ext uri="{BB962C8B-B14F-4D97-AF65-F5344CB8AC3E}">
        <p14:creationId xmlns:p14="http://schemas.microsoft.com/office/powerpoint/2010/main" val="416389081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57</a:t>
            </a:fld>
            <a:endParaRPr lang="en-US"/>
          </a:p>
        </p:txBody>
      </p:sp>
    </p:spTree>
    <p:extLst>
      <p:ext uri="{BB962C8B-B14F-4D97-AF65-F5344CB8AC3E}">
        <p14:creationId xmlns:p14="http://schemas.microsoft.com/office/powerpoint/2010/main" val="287023537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58</a:t>
            </a:fld>
            <a:endParaRPr lang="en-US"/>
          </a:p>
        </p:txBody>
      </p:sp>
    </p:spTree>
    <p:extLst>
      <p:ext uri="{BB962C8B-B14F-4D97-AF65-F5344CB8AC3E}">
        <p14:creationId xmlns:p14="http://schemas.microsoft.com/office/powerpoint/2010/main" val="204156045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59</a:t>
            </a:fld>
            <a:endParaRPr lang="en-US"/>
          </a:p>
        </p:txBody>
      </p:sp>
    </p:spTree>
    <p:extLst>
      <p:ext uri="{BB962C8B-B14F-4D97-AF65-F5344CB8AC3E}">
        <p14:creationId xmlns:p14="http://schemas.microsoft.com/office/powerpoint/2010/main" val="187318483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60</a:t>
            </a:fld>
            <a:endParaRPr lang="en-US"/>
          </a:p>
        </p:txBody>
      </p:sp>
    </p:spTree>
    <p:extLst>
      <p:ext uri="{BB962C8B-B14F-4D97-AF65-F5344CB8AC3E}">
        <p14:creationId xmlns:p14="http://schemas.microsoft.com/office/powerpoint/2010/main" val="278996018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61</a:t>
            </a:fld>
            <a:endParaRPr lang="en-US"/>
          </a:p>
        </p:txBody>
      </p:sp>
    </p:spTree>
    <p:extLst>
      <p:ext uri="{BB962C8B-B14F-4D97-AF65-F5344CB8AC3E}">
        <p14:creationId xmlns:p14="http://schemas.microsoft.com/office/powerpoint/2010/main" val="337895680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63</a:t>
            </a:fld>
            <a:endParaRPr lang="en-US"/>
          </a:p>
        </p:txBody>
      </p:sp>
    </p:spTree>
    <p:extLst>
      <p:ext uri="{BB962C8B-B14F-4D97-AF65-F5344CB8AC3E}">
        <p14:creationId xmlns:p14="http://schemas.microsoft.com/office/powerpoint/2010/main" val="3870590677"/>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64</a:t>
            </a:fld>
            <a:endParaRPr lang="en-US"/>
          </a:p>
        </p:txBody>
      </p:sp>
    </p:spTree>
    <p:extLst>
      <p:ext uri="{BB962C8B-B14F-4D97-AF65-F5344CB8AC3E}">
        <p14:creationId xmlns:p14="http://schemas.microsoft.com/office/powerpoint/2010/main" val="343546172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65</a:t>
            </a:fld>
            <a:endParaRPr lang="en-US"/>
          </a:p>
        </p:txBody>
      </p:sp>
    </p:spTree>
    <p:extLst>
      <p:ext uri="{BB962C8B-B14F-4D97-AF65-F5344CB8AC3E}">
        <p14:creationId xmlns:p14="http://schemas.microsoft.com/office/powerpoint/2010/main" val="3788210581"/>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67</a:t>
            </a:fld>
            <a:endParaRPr lang="en-US"/>
          </a:p>
        </p:txBody>
      </p:sp>
    </p:spTree>
    <p:extLst>
      <p:ext uri="{BB962C8B-B14F-4D97-AF65-F5344CB8AC3E}">
        <p14:creationId xmlns:p14="http://schemas.microsoft.com/office/powerpoint/2010/main" val="881647970"/>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68</a:t>
            </a:fld>
            <a:endParaRPr lang="en-US"/>
          </a:p>
        </p:txBody>
      </p:sp>
    </p:spTree>
    <p:extLst>
      <p:ext uri="{BB962C8B-B14F-4D97-AF65-F5344CB8AC3E}">
        <p14:creationId xmlns:p14="http://schemas.microsoft.com/office/powerpoint/2010/main" val="1300803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9</a:t>
            </a:fld>
            <a:endParaRPr lang="en-US"/>
          </a:p>
        </p:txBody>
      </p:sp>
    </p:spTree>
    <p:extLst>
      <p:ext uri="{BB962C8B-B14F-4D97-AF65-F5344CB8AC3E}">
        <p14:creationId xmlns:p14="http://schemas.microsoft.com/office/powerpoint/2010/main" val="2537696852"/>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D92BE-A892-F757-FC91-28F506B8CB4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D12368-B3C5-2A0B-26CF-EAB3B6757F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8A37EA-8C56-B002-DBF2-C16AAC6240C6}"/>
              </a:ext>
            </a:extLst>
          </p:cNvPr>
          <p:cNvSpPr>
            <a:spLocks noGrp="1"/>
          </p:cNvSpPr>
          <p:nvPr>
            <p:ph type="body" idx="1"/>
          </p:nvPr>
        </p:nvSpPr>
        <p:spPr/>
        <p:txBody>
          <a:bodyPr/>
          <a:lstStyle/>
          <a:p>
            <a:endParaRPr lang="en-US" dirty="0"/>
          </a:p>
          <a:p>
            <a:endParaRPr lang="en-US" dirty="0"/>
          </a:p>
        </p:txBody>
      </p:sp>
      <p:sp>
        <p:nvSpPr>
          <p:cNvPr id="4" name="Slide Number Placeholder 3">
            <a:extLst>
              <a:ext uri="{FF2B5EF4-FFF2-40B4-BE49-F238E27FC236}">
                <a16:creationId xmlns:a16="http://schemas.microsoft.com/office/drawing/2014/main" id="{09ED1366-9C5D-85B8-8F3B-1F68BC02F8C5}"/>
              </a:ext>
            </a:extLst>
          </p:cNvPr>
          <p:cNvSpPr>
            <a:spLocks noGrp="1"/>
          </p:cNvSpPr>
          <p:nvPr>
            <p:ph type="sldNum" sz="quarter" idx="5"/>
          </p:nvPr>
        </p:nvSpPr>
        <p:spPr/>
        <p:txBody>
          <a:bodyPr/>
          <a:lstStyle/>
          <a:p>
            <a:fld id="{40DBAA5D-0D10-41B7-8FFF-2A6957BD47A3}" type="slidenum">
              <a:rPr lang="en-US" smtClean="0"/>
              <a:t>69</a:t>
            </a:fld>
            <a:endParaRPr lang="en-US"/>
          </a:p>
        </p:txBody>
      </p:sp>
    </p:spTree>
    <p:extLst>
      <p:ext uri="{BB962C8B-B14F-4D97-AF65-F5344CB8AC3E}">
        <p14:creationId xmlns:p14="http://schemas.microsoft.com/office/powerpoint/2010/main" val="3073775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10</a:t>
            </a:fld>
            <a:endParaRPr lang="en-US"/>
          </a:p>
        </p:txBody>
      </p:sp>
    </p:spTree>
    <p:extLst>
      <p:ext uri="{BB962C8B-B14F-4D97-AF65-F5344CB8AC3E}">
        <p14:creationId xmlns:p14="http://schemas.microsoft.com/office/powerpoint/2010/main" val="391945722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11</a:t>
            </a:fld>
            <a:endParaRPr lang="en-US"/>
          </a:p>
        </p:txBody>
      </p:sp>
    </p:spTree>
    <p:extLst>
      <p:ext uri="{BB962C8B-B14F-4D97-AF65-F5344CB8AC3E}">
        <p14:creationId xmlns:p14="http://schemas.microsoft.com/office/powerpoint/2010/main" val="1891266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40DBAA5D-0D10-41B7-8FFF-2A6957BD47A3}" type="slidenum">
              <a:rPr lang="en-US" smtClean="0"/>
              <a:t>12</a:t>
            </a:fld>
            <a:endParaRPr lang="en-US"/>
          </a:p>
        </p:txBody>
      </p:sp>
    </p:spTree>
    <p:extLst>
      <p:ext uri="{BB962C8B-B14F-4D97-AF65-F5344CB8AC3E}">
        <p14:creationId xmlns:p14="http://schemas.microsoft.com/office/powerpoint/2010/main" val="3972592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42809376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1263107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2070221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22029C-C7E8-476B-9249-9A41252C37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44FDB0A-76EB-4DDB-A3A2-8BE6F58D47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C318162-C949-4AB0-8BB4-7A66481246CC}"/>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5" name="Footer Placeholder 4">
            <a:extLst>
              <a:ext uri="{FF2B5EF4-FFF2-40B4-BE49-F238E27FC236}">
                <a16:creationId xmlns:a16="http://schemas.microsoft.com/office/drawing/2014/main" id="{E5151088-C87A-4D61-984A-37819483F0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DA684C-6EC3-45A0-858A-8737E1E26189}"/>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12017878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D607BD-DAA7-4BCB-A76A-9FEE258ECF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8B0CE2E-9E23-493E-BBC0-0E83206A44B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2472D4-4379-474B-8789-99AA94E892DC}"/>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5" name="Footer Placeholder 4">
            <a:extLst>
              <a:ext uri="{FF2B5EF4-FFF2-40B4-BE49-F238E27FC236}">
                <a16:creationId xmlns:a16="http://schemas.microsoft.com/office/drawing/2014/main" id="{D35B4EC3-F309-4C71-A9CE-D3B4A3FCB18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6EBDEF-5D71-49CE-84AF-9156CA2732D2}"/>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12019156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12E1DD-9843-4EC7-812C-534C2CB7D4C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C61FCAF-BAE8-4002-9A20-6010F6A934D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8FE9626-D823-4169-ACD2-2AFB71634E54}"/>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5" name="Footer Placeholder 4">
            <a:extLst>
              <a:ext uri="{FF2B5EF4-FFF2-40B4-BE49-F238E27FC236}">
                <a16:creationId xmlns:a16="http://schemas.microsoft.com/office/drawing/2014/main" id="{21C26ED2-9F68-4E27-930D-A865F73284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716118-E941-4A86-8581-9D9C8987EA12}"/>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41951816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4FD1E-E323-4BAB-B99C-E43E753C05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F2E6D5-486C-4FD8-A8F9-D84226DBB64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C83B26-D351-4D36-A394-79574E21649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BCB28A8-884D-4285-9D7C-DA11F75ED567}"/>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6" name="Footer Placeholder 5">
            <a:extLst>
              <a:ext uri="{FF2B5EF4-FFF2-40B4-BE49-F238E27FC236}">
                <a16:creationId xmlns:a16="http://schemas.microsoft.com/office/drawing/2014/main" id="{8B699308-BDE2-446C-B72B-155DC2253C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FB83B2A-714D-4EB1-B68F-E1494A4B2542}"/>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164718101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2975F-9702-437D-B0C6-8A41E67396D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BC98F07-15DC-4B18-B7C4-0102CED4BB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D5602A4-1990-4BDC-8C49-CF2D696F14C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C9FB209-9650-4689-9E2B-E8647C44186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8018991-DA9A-437C-9882-07151A8A4BC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779EED-2AFE-4C5C-8169-3E0E4FEE72A3}"/>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8" name="Footer Placeholder 7">
            <a:extLst>
              <a:ext uri="{FF2B5EF4-FFF2-40B4-BE49-F238E27FC236}">
                <a16:creationId xmlns:a16="http://schemas.microsoft.com/office/drawing/2014/main" id="{90E55F2F-3454-49C3-A3EB-FC9B6ECAA0A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6FE6BC5-EFF3-43C0-A2B3-2B92CC1E66A6}"/>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16911052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CED1B-3229-4BB8-9107-75D6DC144A6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F64C64F-07C6-4763-B753-93D7B46A7ACA}"/>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4" name="Footer Placeholder 3">
            <a:extLst>
              <a:ext uri="{FF2B5EF4-FFF2-40B4-BE49-F238E27FC236}">
                <a16:creationId xmlns:a16="http://schemas.microsoft.com/office/drawing/2014/main" id="{BABBF8EF-B4B1-4C14-A75B-7FE8DB1B21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2DB3074-9BEB-4FB0-BC06-2B3CBFE56C8E}"/>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3328365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745874-0074-45F4-8FE9-66A288897F76}"/>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3" name="Footer Placeholder 2">
            <a:extLst>
              <a:ext uri="{FF2B5EF4-FFF2-40B4-BE49-F238E27FC236}">
                <a16:creationId xmlns:a16="http://schemas.microsoft.com/office/drawing/2014/main" id="{245C41AF-2579-4015-B489-3785AF5C1D3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D6FC3AC-908E-4779-B52C-DDCEAEB2E75E}"/>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9212130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70A3E-45CE-4806-9308-27A4A923B4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37650A6-841D-46B9-AE8A-1987CA66245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289C316-9D20-46B9-8E4E-E72E861D4BA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36EBB3-F48B-4330-A7F9-FB2FC4E25CE8}"/>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6" name="Footer Placeholder 5">
            <a:extLst>
              <a:ext uri="{FF2B5EF4-FFF2-40B4-BE49-F238E27FC236}">
                <a16:creationId xmlns:a16="http://schemas.microsoft.com/office/drawing/2014/main" id="{96F8FB5C-7076-4F82-9C08-B87BC8B48A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E7AC27-0D76-4AC0-86E6-B997852E57E3}"/>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1922218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endParaRPr lang="en-US" dirty="0"/>
          </a:p>
        </p:txBody>
      </p:sp>
      <p:sp>
        <p:nvSpPr>
          <p:cNvPr id="6" name="Slide Number Placeholder 5"/>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42812145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8B75A-EB32-4F8F-B4A2-017059805B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EBD603A-8144-476F-AC9B-B601C95B1C4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9766606-FA26-4E43-8138-11C994CF7E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9886EBA-9C72-4032-8D3D-072E94279B9F}"/>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6" name="Footer Placeholder 5">
            <a:extLst>
              <a:ext uri="{FF2B5EF4-FFF2-40B4-BE49-F238E27FC236}">
                <a16:creationId xmlns:a16="http://schemas.microsoft.com/office/drawing/2014/main" id="{50EE6E2E-AD6E-40DC-BB6A-7B697CC3A57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4AC8DE-6939-49DB-A69F-081F9A933C56}"/>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32240083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606FD-4508-422F-8ABA-141D29D89C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E8516D4-45B0-4F88-A440-81EA18E649E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7F8D1-94B8-4B5F-A72A-052B3A08BCCE}"/>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5" name="Footer Placeholder 4">
            <a:extLst>
              <a:ext uri="{FF2B5EF4-FFF2-40B4-BE49-F238E27FC236}">
                <a16:creationId xmlns:a16="http://schemas.microsoft.com/office/drawing/2014/main" id="{2C16ECC4-8378-457C-8A89-98C9A79280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235D40-0A20-43C3-84DE-964D9BF493B5}"/>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62276934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F6662A-C8B5-416A-A5CA-706873C4073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9BF6A7-2C87-4FA5-87DA-95DB413D756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0EDB69-ADD0-49DE-B3B0-680A4697D07E}"/>
              </a:ext>
            </a:extLst>
          </p:cNvPr>
          <p:cNvSpPr>
            <a:spLocks noGrp="1"/>
          </p:cNvSpPr>
          <p:nvPr>
            <p:ph type="dt" sz="half" idx="10"/>
          </p:nvPr>
        </p:nvSpPr>
        <p:spPr/>
        <p:txBody>
          <a:bodyPr/>
          <a:lstStyle/>
          <a:p>
            <a:fld id="{AAAC5AD6-0BB7-4CB2-B468-23C99883CD0D}" type="datetimeFigureOut">
              <a:rPr lang="en-US" smtClean="0"/>
              <a:t>9/18/2025</a:t>
            </a:fld>
            <a:endParaRPr lang="en-US"/>
          </a:p>
        </p:txBody>
      </p:sp>
      <p:sp>
        <p:nvSpPr>
          <p:cNvPr id="5" name="Footer Placeholder 4">
            <a:extLst>
              <a:ext uri="{FF2B5EF4-FFF2-40B4-BE49-F238E27FC236}">
                <a16:creationId xmlns:a16="http://schemas.microsoft.com/office/drawing/2014/main" id="{A5BDC2C2-75A9-44B7-B148-A96C4E7E8E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CF3F57-63C0-4B73-AD8A-5B13628DB8B2}"/>
              </a:ext>
            </a:extLst>
          </p:cNvPr>
          <p:cNvSpPr>
            <a:spLocks noGrp="1"/>
          </p:cNvSpPr>
          <p:nvPr>
            <p:ph type="sldNum" sz="quarter" idx="12"/>
          </p:nvPr>
        </p:nvSpPr>
        <p:spPr/>
        <p:txBody>
          <a:bodyPr/>
          <a:lstStyle/>
          <a:p>
            <a:fld id="{C1CEB04B-A263-4796-A9EF-79486B9A34A0}" type="slidenum">
              <a:rPr lang="en-US" smtClean="0"/>
              <a:t>‹#›</a:t>
            </a:fld>
            <a:endParaRPr lang="en-US"/>
          </a:p>
        </p:txBody>
      </p:sp>
    </p:spTree>
    <p:extLst>
      <p:ext uri="{BB962C8B-B14F-4D97-AF65-F5344CB8AC3E}">
        <p14:creationId xmlns:p14="http://schemas.microsoft.com/office/powerpoint/2010/main" val="15941629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BB131-11EE-4711-80DA-117C62C63A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968791-7A99-45F5-87FB-3DB60D12570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7C8A0C-9488-47D5-BD73-A495E6EC127D}"/>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5" name="Footer Placeholder 4">
            <a:extLst>
              <a:ext uri="{FF2B5EF4-FFF2-40B4-BE49-F238E27FC236}">
                <a16:creationId xmlns:a16="http://schemas.microsoft.com/office/drawing/2014/main" id="{22829ABD-AF6A-46A9-960C-2C5759395C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1958B6-F994-4F22-B4AF-E97418BDA070}"/>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2424065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3F8A34-6D6B-489B-B314-3B1E9CD4A0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6FBAE7-F8C1-4416-B9F4-ED5552F3663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46981D-2425-4602-B480-E79FD1D9F158}"/>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5" name="Footer Placeholder 4">
            <a:extLst>
              <a:ext uri="{FF2B5EF4-FFF2-40B4-BE49-F238E27FC236}">
                <a16:creationId xmlns:a16="http://schemas.microsoft.com/office/drawing/2014/main" id="{BA110C0E-56C0-44FD-9641-B8536269A0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235464-1A78-4D61-80FC-E4646CF7D5E0}"/>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264728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D4158-5675-447B-89A6-5B312DF2C5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1A6024-3063-4316-85C3-84A66A3FAFB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1B70D65-4489-43D3-B48F-9D6E016D8F04}"/>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5" name="Footer Placeholder 4">
            <a:extLst>
              <a:ext uri="{FF2B5EF4-FFF2-40B4-BE49-F238E27FC236}">
                <a16:creationId xmlns:a16="http://schemas.microsoft.com/office/drawing/2014/main" id="{00B6B5FF-63F8-41D3-932B-90AAABF1265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2696E5-816C-475E-8906-42D0B905E7E8}"/>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28217788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E8484C-9DC6-450E-A647-BBF85F5CDB9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B6ACF0-F1C3-422F-9AAF-65206F6DD22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330F21-D68F-4B04-ADBC-56CE8F87D80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C57DE2-2807-47BF-B961-D7F701D1F64D}"/>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6" name="Footer Placeholder 5">
            <a:extLst>
              <a:ext uri="{FF2B5EF4-FFF2-40B4-BE49-F238E27FC236}">
                <a16:creationId xmlns:a16="http://schemas.microsoft.com/office/drawing/2014/main" id="{2471F675-96CC-4529-8448-3B540D5D1D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2935F27-7AA4-440E-8093-38DD99F68EE2}"/>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38615382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92D88-7375-4EEB-8B61-947976B73FA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D61C43-0645-452B-B93B-4F5963895B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F0E872-6377-43B1-AEDC-642BD64E120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9F30160-1165-4B46-959F-65FCCDED99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CA1D50-1196-413D-A3C9-22C0DBE7BC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E710CE2-9199-4A51-8CB7-B345CEF5C3EB}"/>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8" name="Footer Placeholder 7">
            <a:extLst>
              <a:ext uri="{FF2B5EF4-FFF2-40B4-BE49-F238E27FC236}">
                <a16:creationId xmlns:a16="http://schemas.microsoft.com/office/drawing/2014/main" id="{B495BFBD-779B-4893-B590-A871A488DBE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295EF59-3DBE-4706-88C2-57391B89F30E}"/>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327519166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73119-751B-4C91-A155-81B01C43F2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AA08FF8-1594-431B-AAC3-3C157C56C591}"/>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4" name="Footer Placeholder 3">
            <a:extLst>
              <a:ext uri="{FF2B5EF4-FFF2-40B4-BE49-F238E27FC236}">
                <a16:creationId xmlns:a16="http://schemas.microsoft.com/office/drawing/2014/main" id="{227B606E-ED64-421A-A443-9ECDF86E39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BA7C56-D2C9-4883-A832-1C964115B977}"/>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245749130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AD772A-96BB-417B-91A9-E7994852A637}"/>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3" name="Footer Placeholder 2">
            <a:extLst>
              <a:ext uri="{FF2B5EF4-FFF2-40B4-BE49-F238E27FC236}">
                <a16:creationId xmlns:a16="http://schemas.microsoft.com/office/drawing/2014/main" id="{363435B4-0C51-4354-A7B8-560D0BBB0A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017599-294C-47D3-9EF3-9E5F78EE2702}"/>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1851573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401275321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DFF0B-799E-4B08-9B8E-72171F632B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C7FA1C2-6D8C-497B-93C8-6D3932A242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E5D2B5C-DD03-4E1E-977A-136AF9E5C9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62C9A82-2649-44AB-9141-A597E8B141A4}"/>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6" name="Footer Placeholder 5">
            <a:extLst>
              <a:ext uri="{FF2B5EF4-FFF2-40B4-BE49-F238E27FC236}">
                <a16:creationId xmlns:a16="http://schemas.microsoft.com/office/drawing/2014/main" id="{53B80A3E-C1BC-4F53-83C2-63C57CF839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4FEEC8-63DE-4E96-A11A-5D1161BFCF2D}"/>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8725133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C9F86-8378-40F5-A877-3E61E6F8D3F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950DD5A-D987-4104-9958-1FF4F9F9492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0CFB55-E178-4187-9A0E-5872AD997D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ED44AC-7DDF-4E4D-B6BD-9111FE69C8C1}"/>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6" name="Footer Placeholder 5">
            <a:extLst>
              <a:ext uri="{FF2B5EF4-FFF2-40B4-BE49-F238E27FC236}">
                <a16:creationId xmlns:a16="http://schemas.microsoft.com/office/drawing/2014/main" id="{A020BCC5-1F13-45E2-8493-CDD1BE0DD3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608E5C8-8113-48B6-9914-8DB100D2158D}"/>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358262958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422B0-542F-4F08-8832-98E0C9EC383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A326DA8-9452-45C5-9734-C2E0B38DB0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5CD85C-D260-456C-9E43-4DF7325F501D}"/>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5" name="Footer Placeholder 4">
            <a:extLst>
              <a:ext uri="{FF2B5EF4-FFF2-40B4-BE49-F238E27FC236}">
                <a16:creationId xmlns:a16="http://schemas.microsoft.com/office/drawing/2014/main" id="{1EA31EF5-9E11-4713-9487-1A06736280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87BFD7-D044-40C6-94AF-5E106853772B}"/>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173547156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F4C91B-1289-4F24-9528-ACA06C9F69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6EF583-4705-4041-8727-CDBC14EC1D5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31E688-9A3F-475B-851E-92C5E831D302}"/>
              </a:ext>
            </a:extLst>
          </p:cNvPr>
          <p:cNvSpPr>
            <a:spLocks noGrp="1"/>
          </p:cNvSpPr>
          <p:nvPr>
            <p:ph type="dt" sz="half" idx="10"/>
          </p:nvPr>
        </p:nvSpPr>
        <p:spPr/>
        <p:txBody>
          <a:bodyPr/>
          <a:lstStyle/>
          <a:p>
            <a:fld id="{A0F75145-2539-4A21-8593-CD9BD7A70A2B}" type="datetimeFigureOut">
              <a:rPr lang="en-US" smtClean="0"/>
              <a:t>9/18/2025</a:t>
            </a:fld>
            <a:endParaRPr lang="en-US"/>
          </a:p>
        </p:txBody>
      </p:sp>
      <p:sp>
        <p:nvSpPr>
          <p:cNvPr id="5" name="Footer Placeholder 4">
            <a:extLst>
              <a:ext uri="{FF2B5EF4-FFF2-40B4-BE49-F238E27FC236}">
                <a16:creationId xmlns:a16="http://schemas.microsoft.com/office/drawing/2014/main" id="{151DCAA4-C22C-495E-8E44-8E36E07912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7CD844-401C-4156-ABE6-2701F474924F}"/>
              </a:ext>
            </a:extLst>
          </p:cNvPr>
          <p:cNvSpPr>
            <a:spLocks noGrp="1"/>
          </p:cNvSpPr>
          <p:nvPr>
            <p:ph type="sldNum" sz="quarter" idx="12"/>
          </p:nvPr>
        </p:nvSpPr>
        <p:spPr/>
        <p:txBody>
          <a:bodyPr/>
          <a:lstStyle/>
          <a:p>
            <a:fld id="{24D00A48-143D-4B6A-8464-713AF8DD7A8F}" type="slidenum">
              <a:rPr lang="en-US" smtClean="0"/>
              <a:t>‹#›</a:t>
            </a:fld>
            <a:endParaRPr lang="en-US"/>
          </a:p>
        </p:txBody>
      </p:sp>
    </p:spTree>
    <p:extLst>
      <p:ext uri="{BB962C8B-B14F-4D97-AF65-F5344CB8AC3E}">
        <p14:creationId xmlns:p14="http://schemas.microsoft.com/office/powerpoint/2010/main" val="315768580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28280348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2260721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4"/>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300677262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825625"/>
            <a:ext cx="515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3/21/2019</a:t>
            </a:r>
          </a:p>
        </p:txBody>
      </p:sp>
      <p:sp>
        <p:nvSpPr>
          <p:cNvPr id="6" name="Footer Placeholder 5"/>
          <p:cNvSpPr>
            <a:spLocks noGrp="1"/>
          </p:cNvSpPr>
          <p:nvPr>
            <p:ph type="ftr" sz="quarter" idx="11"/>
          </p:nvPr>
        </p:nvSpPr>
        <p:spPr/>
        <p:txBody>
          <a:bodyPr/>
          <a:lstStyle/>
          <a:p>
            <a:r>
              <a:rPr lang="en-US"/>
              <a:t>Stephen.Y.Chow@Hsuanyeh.com</a:t>
            </a:r>
          </a:p>
        </p:txBody>
      </p:sp>
      <p:sp>
        <p:nvSpPr>
          <p:cNvPr id="7" name="Slide Number Placeholder 6"/>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20272191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a:t>Click to edit Master title style</a:t>
            </a:r>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3/21/2019</a:t>
            </a:r>
          </a:p>
        </p:txBody>
      </p:sp>
      <p:sp>
        <p:nvSpPr>
          <p:cNvPr id="8" name="Footer Placeholder 7"/>
          <p:cNvSpPr>
            <a:spLocks noGrp="1"/>
          </p:cNvSpPr>
          <p:nvPr>
            <p:ph type="ftr" sz="quarter" idx="11"/>
          </p:nvPr>
        </p:nvSpPr>
        <p:spPr/>
        <p:txBody>
          <a:bodyPr/>
          <a:lstStyle/>
          <a:p>
            <a:r>
              <a:rPr lang="en-US"/>
              <a:t>Stephen.Y.Chow@Hsuanyeh.com</a:t>
            </a:r>
          </a:p>
        </p:txBody>
      </p:sp>
      <p:sp>
        <p:nvSpPr>
          <p:cNvPr id="9" name="Slide Number Placeholder 8"/>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160914399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3/21/2019</a:t>
            </a:r>
          </a:p>
        </p:txBody>
      </p:sp>
      <p:sp>
        <p:nvSpPr>
          <p:cNvPr id="4" name="Footer Placeholder 3"/>
          <p:cNvSpPr>
            <a:spLocks noGrp="1"/>
          </p:cNvSpPr>
          <p:nvPr>
            <p:ph type="ftr" sz="quarter" idx="11"/>
          </p:nvPr>
        </p:nvSpPr>
        <p:spPr/>
        <p:txBody>
          <a:bodyPr/>
          <a:lstStyle/>
          <a:p>
            <a:r>
              <a:rPr lang="en-US"/>
              <a:t>Stephen.Y.Chow@Hsuanyeh.com</a:t>
            </a:r>
          </a:p>
        </p:txBody>
      </p:sp>
      <p:sp>
        <p:nvSpPr>
          <p:cNvPr id="5" name="Slide Number Placeholder 4"/>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3366606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r>
              <a:rPr lang="en-US"/>
              <a:t>3/21/2019</a:t>
            </a:r>
          </a:p>
        </p:txBody>
      </p:sp>
      <p:sp>
        <p:nvSpPr>
          <p:cNvPr id="6" name="Footer Placeholder 5"/>
          <p:cNvSpPr>
            <a:spLocks noGrp="1"/>
          </p:cNvSpPr>
          <p:nvPr>
            <p:ph type="ftr" sz="quarter" idx="11"/>
          </p:nvPr>
        </p:nvSpPr>
        <p:spPr/>
        <p:txBody>
          <a:bodyPr/>
          <a:lstStyle/>
          <a:p>
            <a:r>
              <a:rPr lang="en-US"/>
              <a:t>Stephen.Y.Chow@Hsuanyeh.com</a:t>
            </a:r>
          </a:p>
        </p:txBody>
      </p:sp>
      <p:sp>
        <p:nvSpPr>
          <p:cNvPr id="7" name="Slide Number Placeholder 6"/>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297803663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3/21/2019</a:t>
            </a:r>
          </a:p>
        </p:txBody>
      </p:sp>
      <p:sp>
        <p:nvSpPr>
          <p:cNvPr id="3" name="Footer Placeholder 2"/>
          <p:cNvSpPr>
            <a:spLocks noGrp="1"/>
          </p:cNvSpPr>
          <p:nvPr>
            <p:ph type="ftr" sz="quarter" idx="11"/>
          </p:nvPr>
        </p:nvSpPr>
        <p:spPr/>
        <p:txBody>
          <a:bodyPr/>
          <a:lstStyle/>
          <a:p>
            <a:r>
              <a:rPr lang="en-US"/>
              <a:t>Stephen.Y.Chow@Hsuanyeh.com</a:t>
            </a:r>
          </a:p>
        </p:txBody>
      </p:sp>
      <p:sp>
        <p:nvSpPr>
          <p:cNvPr id="4" name="Slide Number Placeholder 3"/>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33245081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3/21/2019</a:t>
            </a:r>
          </a:p>
        </p:txBody>
      </p:sp>
      <p:sp>
        <p:nvSpPr>
          <p:cNvPr id="6" name="Footer Placeholder 5"/>
          <p:cNvSpPr>
            <a:spLocks noGrp="1"/>
          </p:cNvSpPr>
          <p:nvPr>
            <p:ph type="ftr" sz="quarter" idx="11"/>
          </p:nvPr>
        </p:nvSpPr>
        <p:spPr/>
        <p:txBody>
          <a:bodyPr/>
          <a:lstStyle/>
          <a:p>
            <a:r>
              <a:rPr lang="en-US"/>
              <a:t>Stephen.Y.Chow@Hsuanyeh.com</a:t>
            </a:r>
          </a:p>
        </p:txBody>
      </p:sp>
      <p:sp>
        <p:nvSpPr>
          <p:cNvPr id="7" name="Slide Number Placeholder 6"/>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353751301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3/21/2019</a:t>
            </a:r>
          </a:p>
        </p:txBody>
      </p:sp>
      <p:sp>
        <p:nvSpPr>
          <p:cNvPr id="6" name="Footer Placeholder 5"/>
          <p:cNvSpPr>
            <a:spLocks noGrp="1"/>
          </p:cNvSpPr>
          <p:nvPr>
            <p:ph type="ftr" sz="quarter" idx="11"/>
          </p:nvPr>
        </p:nvSpPr>
        <p:spPr/>
        <p:txBody>
          <a:bodyPr/>
          <a:lstStyle/>
          <a:p>
            <a:r>
              <a:rPr lang="en-US"/>
              <a:t>Stephen.Y.Chow@Hsuanyeh.com</a:t>
            </a:r>
          </a:p>
        </p:txBody>
      </p:sp>
      <p:sp>
        <p:nvSpPr>
          <p:cNvPr id="7" name="Slide Number Placeholder 6"/>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125328091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425897899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6835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3/21/2019</a:t>
            </a:r>
          </a:p>
        </p:txBody>
      </p:sp>
      <p:sp>
        <p:nvSpPr>
          <p:cNvPr id="5" name="Footer Placeholder 4"/>
          <p:cNvSpPr>
            <a:spLocks noGrp="1"/>
          </p:cNvSpPr>
          <p:nvPr>
            <p:ph type="ftr" sz="quarter" idx="11"/>
          </p:nvPr>
        </p:nvSpPr>
        <p:spPr/>
        <p:txBody>
          <a:bodyPr/>
          <a:lstStyle/>
          <a:p>
            <a:r>
              <a:rPr lang="en-US"/>
              <a:t>Stephen.Y.Chow@Hsuanyeh.com</a:t>
            </a:r>
          </a:p>
        </p:txBody>
      </p:sp>
      <p:sp>
        <p:nvSpPr>
          <p:cNvPr id="6" name="Slide Number Placeholder 5"/>
          <p:cNvSpPr>
            <a:spLocks noGrp="1"/>
          </p:cNvSpPr>
          <p:nvPr>
            <p:ph type="sldNum" sz="quarter" idx="12"/>
          </p:nvPr>
        </p:nvSpPr>
        <p:spPr/>
        <p:txBody>
          <a:bodyPr/>
          <a:lstStyle/>
          <a:p>
            <a:fld id="{ABA66104-AACD-4EC3-9F70-4309D129698C}" type="slidenum">
              <a:rPr lang="en-US" smtClean="0"/>
              <a:t>‹#›</a:t>
            </a:fld>
            <a:endParaRPr lang="en-US"/>
          </a:p>
        </p:txBody>
      </p:sp>
    </p:spTree>
    <p:extLst>
      <p:ext uri="{BB962C8B-B14F-4D97-AF65-F5344CB8AC3E}">
        <p14:creationId xmlns:p14="http://schemas.microsoft.com/office/powerpoint/2010/main" val="52301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r>
              <a:rPr lang="en-US"/>
              <a:t>3/21/2019</a:t>
            </a:r>
          </a:p>
        </p:txBody>
      </p:sp>
      <p:sp>
        <p:nvSpPr>
          <p:cNvPr id="8" name="Footer Placeholder 7"/>
          <p:cNvSpPr>
            <a:spLocks noGrp="1"/>
          </p:cNvSpPr>
          <p:nvPr>
            <p:ph type="ftr" sz="quarter" idx="11"/>
          </p:nvPr>
        </p:nvSpPr>
        <p:spPr/>
        <p:txBody>
          <a:bodyPr/>
          <a:lstStyle/>
          <a:p>
            <a:r>
              <a:rPr lang="en-US"/>
              <a:t>Stephen.Y.Chow@Hsuanyeh.com</a:t>
            </a:r>
          </a:p>
        </p:txBody>
      </p:sp>
      <p:sp>
        <p:nvSpPr>
          <p:cNvPr id="9" name="Slide Number Placeholder 8"/>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2588248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r>
              <a:rPr lang="en-US"/>
              <a:t>3/21/2019</a:t>
            </a:r>
          </a:p>
        </p:txBody>
      </p:sp>
      <p:sp>
        <p:nvSpPr>
          <p:cNvPr id="4" name="Footer Placeholder 3"/>
          <p:cNvSpPr>
            <a:spLocks noGrp="1"/>
          </p:cNvSpPr>
          <p:nvPr>
            <p:ph type="ftr" sz="quarter" idx="11"/>
          </p:nvPr>
        </p:nvSpPr>
        <p:spPr/>
        <p:txBody>
          <a:bodyPr/>
          <a:lstStyle/>
          <a:p>
            <a:r>
              <a:rPr lang="en-US"/>
              <a:t>Stephen.Y.Chow@Hsuanyeh.com</a:t>
            </a:r>
          </a:p>
        </p:txBody>
      </p:sp>
      <p:sp>
        <p:nvSpPr>
          <p:cNvPr id="5" name="Slide Number Placeholder 4"/>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391484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3/21/2019</a:t>
            </a:r>
          </a:p>
        </p:txBody>
      </p:sp>
      <p:sp>
        <p:nvSpPr>
          <p:cNvPr id="3" name="Footer Placeholder 2"/>
          <p:cNvSpPr>
            <a:spLocks noGrp="1"/>
          </p:cNvSpPr>
          <p:nvPr>
            <p:ph type="ftr" sz="quarter" idx="11"/>
          </p:nvPr>
        </p:nvSpPr>
        <p:spPr/>
        <p:txBody>
          <a:bodyPr/>
          <a:lstStyle/>
          <a:p>
            <a:r>
              <a:rPr lang="en-US"/>
              <a:t>Stephen.Y.Chow@Hsuanyeh.com</a:t>
            </a:r>
          </a:p>
        </p:txBody>
      </p:sp>
      <p:sp>
        <p:nvSpPr>
          <p:cNvPr id="4" name="Slide Number Placeholder 3"/>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1461305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3/21/2019</a:t>
            </a:r>
          </a:p>
        </p:txBody>
      </p:sp>
      <p:sp>
        <p:nvSpPr>
          <p:cNvPr id="6" name="Footer Placeholder 5"/>
          <p:cNvSpPr>
            <a:spLocks noGrp="1"/>
          </p:cNvSpPr>
          <p:nvPr>
            <p:ph type="ftr" sz="quarter" idx="11"/>
          </p:nvPr>
        </p:nvSpPr>
        <p:spPr/>
        <p:txBody>
          <a:bodyPr/>
          <a:lstStyle/>
          <a:p>
            <a:r>
              <a:rPr lang="en-US"/>
              <a:t>Stephen.Y.Chow@Hsuanyeh.com</a:t>
            </a:r>
          </a:p>
        </p:txBody>
      </p:sp>
      <p:sp>
        <p:nvSpPr>
          <p:cNvPr id="7" name="Slide Number Placeholder 6"/>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1118461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3/21/2019</a:t>
            </a:r>
          </a:p>
        </p:txBody>
      </p:sp>
      <p:sp>
        <p:nvSpPr>
          <p:cNvPr id="6" name="Footer Placeholder 5"/>
          <p:cNvSpPr>
            <a:spLocks noGrp="1"/>
          </p:cNvSpPr>
          <p:nvPr>
            <p:ph type="ftr" sz="quarter" idx="11"/>
          </p:nvPr>
        </p:nvSpPr>
        <p:spPr/>
        <p:txBody>
          <a:bodyPr/>
          <a:lstStyle/>
          <a:p>
            <a:r>
              <a:rPr lang="en-US"/>
              <a:t>Stephen.Y.Chow@Hsuanyeh.com</a:t>
            </a:r>
          </a:p>
        </p:txBody>
      </p:sp>
      <p:sp>
        <p:nvSpPr>
          <p:cNvPr id="7" name="Slide Number Placeholder 6"/>
          <p:cNvSpPr>
            <a:spLocks noGrp="1"/>
          </p:cNvSpPr>
          <p:nvPr>
            <p:ph type="sldNum" sz="quarter" idx="12"/>
          </p:nvPr>
        </p:nvSpPr>
        <p:spPr/>
        <p:txBody>
          <a:bodyPr/>
          <a:lstStyle/>
          <a:p>
            <a:fld id="{4CF622CC-6EC5-4616-BBCB-5D9C49D8C841}" type="slidenum">
              <a:rPr lang="en-US" smtClean="0"/>
              <a:t>‹#›</a:t>
            </a:fld>
            <a:endParaRPr lang="en-US"/>
          </a:p>
        </p:txBody>
      </p:sp>
    </p:spTree>
    <p:extLst>
      <p:ext uri="{BB962C8B-B14F-4D97-AF65-F5344CB8AC3E}">
        <p14:creationId xmlns:p14="http://schemas.microsoft.com/office/powerpoint/2010/main" val="2176212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3/21/2019</a:t>
            </a: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Stephen.Y.Chow@Hsuanyeh.com</a:t>
            </a: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F622CC-6EC5-4616-BBCB-5D9C49D8C841}" type="slidenum">
              <a:rPr lang="en-US" smtClean="0"/>
              <a:t>‹#›</a:t>
            </a:fld>
            <a:endParaRPr lang="en-US"/>
          </a:p>
        </p:txBody>
      </p:sp>
    </p:spTree>
    <p:extLst>
      <p:ext uri="{BB962C8B-B14F-4D97-AF65-F5344CB8AC3E}">
        <p14:creationId xmlns:p14="http://schemas.microsoft.com/office/powerpoint/2010/main" val="27480416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38F7503-B18C-46AF-AC65-0256EFB447E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153082-7B5D-46B8-BB50-C381E40839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6677C0-03F7-4501-B887-122928AADCF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AC5AD6-0BB7-4CB2-B468-23C99883CD0D}" type="datetimeFigureOut">
              <a:rPr lang="en-US" smtClean="0"/>
              <a:t>9/18/2025</a:t>
            </a:fld>
            <a:endParaRPr lang="en-US"/>
          </a:p>
        </p:txBody>
      </p:sp>
      <p:sp>
        <p:nvSpPr>
          <p:cNvPr id="5" name="Footer Placeholder 4">
            <a:extLst>
              <a:ext uri="{FF2B5EF4-FFF2-40B4-BE49-F238E27FC236}">
                <a16:creationId xmlns:a16="http://schemas.microsoft.com/office/drawing/2014/main" id="{10A8CE2D-8F1F-4BAF-B1CC-90C1464A892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11B4DD6-D265-4FF6-85D2-688DA5AC0B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CEB04B-A263-4796-A9EF-79486B9A34A0}" type="slidenum">
              <a:rPr lang="en-US" smtClean="0"/>
              <a:t>‹#›</a:t>
            </a:fld>
            <a:endParaRPr lang="en-US"/>
          </a:p>
        </p:txBody>
      </p:sp>
    </p:spTree>
    <p:extLst>
      <p:ext uri="{BB962C8B-B14F-4D97-AF65-F5344CB8AC3E}">
        <p14:creationId xmlns:p14="http://schemas.microsoft.com/office/powerpoint/2010/main" val="399072383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DD862B-F571-4E65-B984-6BB8FB57D3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5B3B8C0F-C7A0-41DA-A1F6-C8C128FBE8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CFB79A-1F1F-4281-9FA4-D272E75C175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3/8/21</a:t>
            </a:r>
          </a:p>
        </p:txBody>
      </p:sp>
      <p:sp>
        <p:nvSpPr>
          <p:cNvPr id="5" name="Footer Placeholder 4">
            <a:extLst>
              <a:ext uri="{FF2B5EF4-FFF2-40B4-BE49-F238E27FC236}">
                <a16:creationId xmlns:a16="http://schemas.microsoft.com/office/drawing/2014/main" id="{565995EE-6F6C-4FC3-99BE-ABB3BEB7D2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Stephen.Y.Chow@Hsuanyeh.com</a:t>
            </a:r>
          </a:p>
        </p:txBody>
      </p:sp>
      <p:sp>
        <p:nvSpPr>
          <p:cNvPr id="6" name="Slide Number Placeholder 5">
            <a:extLst>
              <a:ext uri="{FF2B5EF4-FFF2-40B4-BE49-F238E27FC236}">
                <a16:creationId xmlns:a16="http://schemas.microsoft.com/office/drawing/2014/main" id="{062011DB-B199-4E12-A65E-0EFF34EA06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D00A48-143D-4B6A-8464-713AF8DD7A8F}" type="slidenum">
              <a:rPr lang="en-US" smtClean="0"/>
              <a:t>‹#›</a:t>
            </a:fld>
            <a:endParaRPr lang="en-US"/>
          </a:p>
        </p:txBody>
      </p:sp>
    </p:spTree>
    <p:extLst>
      <p:ext uri="{BB962C8B-B14F-4D97-AF65-F5344CB8AC3E}">
        <p14:creationId xmlns:p14="http://schemas.microsoft.com/office/powerpoint/2010/main" val="2742051159"/>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Lst>
  <p:txStyles>
    <p:titleStyle>
      <a:lvl1pPr algn="l" defTabSz="914400" rtl="0" eaLnBrk="1" latinLnBrk="0" hangingPunct="1">
        <a:lnSpc>
          <a:spcPct val="90000"/>
        </a:lnSpc>
        <a:spcBef>
          <a:spcPct val="0"/>
        </a:spcBef>
        <a:buNone/>
        <a:defRPr sz="4400" kern="1200">
          <a:solidFill>
            <a:srgbClr val="FF000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3/21/2019</a:t>
            </a: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Stephen.Y.Chow@Hsuanyeh.com</a:t>
            </a: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A66104-AACD-4EC3-9F70-4309D129698C}" type="slidenum">
              <a:rPr lang="en-US" smtClean="0"/>
              <a:t>‹#›</a:t>
            </a:fld>
            <a:endParaRPr lang="en-US"/>
          </a:p>
        </p:txBody>
      </p:sp>
    </p:spTree>
    <p:extLst>
      <p:ext uri="{BB962C8B-B14F-4D97-AF65-F5344CB8AC3E}">
        <p14:creationId xmlns:p14="http://schemas.microsoft.com/office/powerpoint/2010/main" val="222634517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thesedonaconference.org/sites/default/files/announcements/Artificial-Intelligence-and-the-Practice-of-Law-Xavier-Rodriguez.pdf"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americanbar.org/content/dam/aba/administrative/professional_responsibility/ethics-opinions/aba-formal-opinion-512.pdf"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hyperlink" Target="https://www.calbar.ca.gov/Portals/0/documents/ethics/Generative-AI-Practical-Guidance.pdf"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floridabar.org/etopinions/opinion-24-1/" TargetMode="Externa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1.xml.rels><?xml version="1.0" encoding="UTF-8" standalone="yes"?>
<Relationships xmlns="http://schemas.openxmlformats.org/package/2006/relationships"><Relationship Id="rId3" Type="http://schemas.openxmlformats.org/officeDocument/2006/relationships/hyperlink" Target="https://www.texasbar.com/AM/Template.cfm?Section=Meeting_Agendas_and_Minutes&amp;Template=/CM/ContentDisplay.cfm&amp;ContentID=62597#:~:text=The%20taskforce%20will%20invesgate%20how,Directors%20consistent%20with%20this%20goal"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http://www.legalethicstexas.com/resources/opinions/opinion-705/" TargetMode="Externa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3.xml.rels><?xml version="1.0" encoding="UTF-8" standalone="yes"?>
<Relationships xmlns="http://schemas.openxmlformats.org/package/2006/relationships"><Relationship Id="rId3" Type="http://schemas.openxmlformats.org/officeDocument/2006/relationships/hyperlink" Target="https://www.njcourts.gov/notices/notice-legal-practice-preliminary-guidelines-use-of-artificial-intelligence-new-jersey" TargetMode="Externa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4.xml.rels><?xml version="1.0" encoding="UTF-8" standalone="yes"?>
<Relationships xmlns="http://schemas.openxmlformats.org/package/2006/relationships"><Relationship Id="rId3" Type="http://schemas.openxmlformats.org/officeDocument/2006/relationships/hyperlink" Target="https://www.njcourts.gov/notices/notice-legal-practice-preliminary-guidelines-use-of-artificial-intelligence-new-jersey" TargetMode="External"/><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pabar.org/Members/catalogs/Ethics%20Opinions/Formal/Joint%20Formal%20Opinion%202024-200.pdf" TargetMode="Externa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www.ncbar.gov/for-lawyers/ethics/adopted-opinions/2024-formal-ethics-opinion-1" TargetMode="Externa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www.nhbar.org/using-artificial-intelligence-in-practice/" TargetMode="External"/><Relationship Id="rId2" Type="http://schemas.openxmlformats.org/officeDocument/2006/relationships/notesSlide" Target="../notesSlides/notesSlide42.xml"/><Relationship Id="rId1" Type="http://schemas.openxmlformats.org/officeDocument/2006/relationships/slideLayout" Target="../slideLayouts/slideLayout2.xml"/><Relationship Id="rId5" Type="http://schemas.openxmlformats.org/officeDocument/2006/relationships/hyperlink" Target="mailto:Stephen@StephenYChow.com" TargetMode="External"/><Relationship Id="rId4" Type="http://schemas.openxmlformats.org/officeDocument/2006/relationships/hyperlink" Target="https://www.vermontjudiciary.org/VJCAICAppendixGDisciplinaryRulesSubcommitteeReport" TargetMode="External"/></Relationships>
</file>

<file path=ppt/slides/_rels/slide48.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s://www.txnd.uscourts.gov/judge/judge-brantley-starr" TargetMode="External"/><Relationship Id="rId2" Type="http://schemas.openxmlformats.org/officeDocument/2006/relationships/notesSlide" Target="../notesSlides/notesSlide51.xml"/><Relationship Id="rId1" Type="http://schemas.openxmlformats.org/officeDocument/2006/relationships/slideLayout" Target="../slideLayouts/slideLayout2.xml"/><Relationship Id="rId5" Type="http://schemas.openxmlformats.org/officeDocument/2006/relationships/hyperlink" Target="mailto:Stephen@StephenYChow.com" TargetMode="External"/><Relationship Id="rId4" Type="http://schemas.openxmlformats.org/officeDocument/2006/relationships/hyperlink" Target="https://www.txnd.uscourts.gov/sites/default/files/documents/CertReStarrJSR.doc" TargetMode="External"/></Relationships>
</file>

<file path=ppt/slides/_rels/slide59.xml.rels><?xml version="1.0" encoding="UTF-8" standalone="yes"?>
<Relationships xmlns="http://schemas.openxmlformats.org/package/2006/relationships"><Relationship Id="rId3" Type="http://schemas.openxmlformats.org/officeDocument/2006/relationships/hyperlink" Target="https://www.ca5.uscourts.gov/docs/default-source/default-document-library/public-comment-local-rule-32-3-and-form-6" TargetMode="External"/><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s://www.supremecourt.gov/publicinfo/year-end/2023year-endreport.pdf" TargetMode="External"/><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s://www.ncwd.uscourts.gov/sites/default/files/general-orders/AI%20Standing%20Order.pdf" TargetMode="External"/><Relationship Id="rId2" Type="http://schemas.openxmlformats.org/officeDocument/2006/relationships/notesSlide" Target="../notesSlides/notesSlide54.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62.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hyperlink" Target="mailto:Stephen@StephenYChow.com" TargetMode="Externa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hyperlink" Target="https://www.mass.gov/doc/ago-ai-advisory-41624/download" TargetMode="External"/><Relationship Id="rId2" Type="http://schemas.openxmlformats.org/officeDocument/2006/relationships/notesSlide" Target="../notesSlides/notesSlide59.xml"/><Relationship Id="rId1" Type="http://schemas.openxmlformats.org/officeDocument/2006/relationships/slideLayout" Target="../slideLayouts/slideLayout2.xml"/><Relationship Id="rId4" Type="http://schemas.openxmlformats.org/officeDocument/2006/relationships/hyperlink" Target="mailto:Stephen@StephenYChow.com" TargetMode="External"/></Relationships>
</file>

<file path=ppt/slides/_rels/slide69.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Stephen@StephenYChow.co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9900" y="1770713"/>
            <a:ext cx="6172200" cy="2962141"/>
          </a:xfrm>
        </p:spPr>
        <p:txBody>
          <a:bodyPr>
            <a:normAutofit/>
          </a:bodyPr>
          <a:lstStyle/>
          <a:p>
            <a:pPr marL="0" indent="0" algn="ctr">
              <a:lnSpc>
                <a:spcPct val="100000"/>
              </a:lnSpc>
              <a:spcAft>
                <a:spcPts val="1800"/>
              </a:spcAft>
              <a:buNone/>
            </a:pPr>
            <a:r>
              <a:rPr lang="en-US" sz="3600" dirty="0">
                <a:solidFill>
                  <a:srgbClr val="FF0000"/>
                </a:solidFill>
              </a:rPr>
              <a:t>MCLE</a:t>
            </a:r>
            <a:endParaRPr lang="en-US" dirty="0"/>
          </a:p>
          <a:p>
            <a:pPr marL="0" indent="0" algn="ctr">
              <a:lnSpc>
                <a:spcPct val="100000"/>
              </a:lnSpc>
              <a:spcBef>
                <a:spcPts val="600"/>
              </a:spcBef>
              <a:buNone/>
            </a:pPr>
            <a:r>
              <a:rPr lang="en-US" sz="3200" b="1" dirty="0"/>
              <a:t>“Artificial Intelligence”</a:t>
            </a:r>
          </a:p>
          <a:p>
            <a:pPr marL="0" indent="0" algn="ctr">
              <a:lnSpc>
                <a:spcPct val="100000"/>
              </a:lnSpc>
              <a:spcBef>
                <a:spcPts val="600"/>
              </a:spcBef>
              <a:buNone/>
            </a:pPr>
            <a:r>
              <a:rPr lang="en-US" sz="3200" b="1" dirty="0"/>
              <a:t>Ethics for Attorneys</a:t>
            </a:r>
          </a:p>
          <a:p>
            <a:pPr marL="0" indent="0" algn="ctr">
              <a:spcBef>
                <a:spcPts val="1800"/>
              </a:spcBef>
              <a:buNone/>
            </a:pPr>
            <a:r>
              <a:rPr lang="en-US" b="1" dirty="0">
                <a:solidFill>
                  <a:srgbClr val="0070C0"/>
                </a:solidFill>
              </a:rPr>
              <a:t>What Can AI Ethically Do for You?</a:t>
            </a:r>
          </a:p>
        </p:txBody>
      </p:sp>
      <p:sp>
        <p:nvSpPr>
          <p:cNvPr id="2" name="Slide Number Placeholder 1"/>
          <p:cNvSpPr>
            <a:spLocks noGrp="1"/>
          </p:cNvSpPr>
          <p:nvPr>
            <p:ph type="sldNum" sz="quarter" idx="12"/>
          </p:nvPr>
        </p:nvSpPr>
        <p:spPr/>
        <p:txBody>
          <a:bodyPr/>
          <a:lstStyle/>
          <a:p>
            <a:fld id="{4CF622CC-6EC5-4616-BBCB-5D9C49D8C841}" type="slidenum">
              <a:rPr lang="en-US" smtClean="0"/>
              <a:t>1</a:t>
            </a:fld>
            <a:endParaRPr lang="en-US" dirty="0"/>
          </a:p>
        </p:txBody>
      </p:sp>
      <p:sp>
        <p:nvSpPr>
          <p:cNvPr id="6" name="TextBox 5">
            <a:extLst>
              <a:ext uri="{FF2B5EF4-FFF2-40B4-BE49-F238E27FC236}">
                <a16:creationId xmlns:a16="http://schemas.microsoft.com/office/drawing/2014/main" id="{FEDABAAE-6A94-429F-9A30-CD7A4D31A5E3}"/>
              </a:ext>
            </a:extLst>
          </p:cNvPr>
          <p:cNvSpPr txBox="1"/>
          <p:nvPr/>
        </p:nvSpPr>
        <p:spPr>
          <a:xfrm>
            <a:off x="8896861" y="4732854"/>
            <a:ext cx="2456939" cy="954107"/>
          </a:xfrm>
          <a:prstGeom prst="rect">
            <a:avLst/>
          </a:prstGeom>
          <a:noFill/>
        </p:spPr>
        <p:txBody>
          <a:bodyPr wrap="square" rtlCol="0">
            <a:spAutoFit/>
          </a:bodyPr>
          <a:lstStyle/>
          <a:p>
            <a:r>
              <a:rPr lang="en-US" sz="2000" dirty="0"/>
              <a:t>Stephen Y. Chow</a:t>
            </a:r>
          </a:p>
          <a:p>
            <a:r>
              <a:rPr lang="en-US" dirty="0"/>
              <a:t>Stephen Y. Chow, </a:t>
            </a:r>
            <a:r>
              <a:rPr lang="en-US" cap="small" dirty="0"/>
              <a:t>pc</a:t>
            </a:r>
          </a:p>
          <a:p>
            <a:r>
              <a:rPr lang="en-US" dirty="0">
                <a:solidFill>
                  <a:schemeClr val="bg2">
                    <a:lumMod val="50000"/>
                  </a:schemeClr>
                </a:solidFill>
              </a:rPr>
              <a:t>Boston, Massachusetts</a:t>
            </a:r>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297330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1.3 - Diligence</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10</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a:bodyPr>
          <a:lstStyle/>
          <a:p>
            <a:pPr marL="12700" marR="5080" lvl="0" indent="0" algn="l" defTabSz="914400" rtl="0" eaLnBrk="1" fontAlgn="auto" latinLnBrk="0" hangingPunct="1">
              <a:lnSpc>
                <a:spcPct val="105000"/>
              </a:lnSpc>
              <a:spcBef>
                <a:spcPts val="0"/>
              </a:spcBef>
              <a:spcAft>
                <a:spcPts val="600"/>
              </a:spcAft>
              <a:buClrTx/>
              <a:buSzTx/>
              <a:buFontTx/>
              <a:buNone/>
              <a:tabLst/>
              <a:defRPr/>
            </a:pPr>
            <a:r>
              <a:rPr kumimoji="0" lang="en-US" sz="2800" b="1" i="0" u="none" strike="noStrike" kern="1200" cap="none" spc="0" normalizeH="0" baseline="0" noProof="0" dirty="0">
                <a:ln>
                  <a:noFill/>
                </a:ln>
                <a:effectLst/>
                <a:uLnTx/>
                <a:uFillTx/>
                <a:ea typeface="+mn-ea"/>
                <a:cs typeface="Trebuchet MS"/>
              </a:rPr>
              <a:t>A </a:t>
            </a:r>
            <a:r>
              <a:rPr kumimoji="0" lang="en-US" sz="2800" b="1" i="0" u="none" strike="noStrike" kern="1200" cap="none" spc="-5" normalizeH="0" baseline="0" noProof="0" dirty="0">
                <a:ln>
                  <a:noFill/>
                </a:ln>
                <a:effectLst/>
                <a:uLnTx/>
                <a:uFillTx/>
                <a:ea typeface="+mn-ea"/>
                <a:cs typeface="Trebuchet MS"/>
              </a:rPr>
              <a:t>lawyer shall </a:t>
            </a:r>
            <a:r>
              <a:rPr kumimoji="0" lang="en-US" sz="2800" b="1" i="0" u="none" strike="noStrike" kern="1200" cap="none" spc="0" normalizeH="0" baseline="0" noProof="0" dirty="0">
                <a:ln>
                  <a:noFill/>
                </a:ln>
                <a:effectLst/>
                <a:uLnTx/>
                <a:uFillTx/>
                <a:ea typeface="+mn-ea"/>
                <a:cs typeface="Trebuchet MS"/>
              </a:rPr>
              <a:t>act with </a:t>
            </a:r>
            <a:r>
              <a:rPr kumimoji="0" lang="en-US" sz="2800" b="1" i="0" u="none" strike="noStrike" kern="1200" cap="none" spc="-5" normalizeH="0" baseline="0" noProof="0" dirty="0">
                <a:ln>
                  <a:noFill/>
                </a:ln>
                <a:effectLst/>
                <a:uLnTx/>
                <a:uFillTx/>
                <a:ea typeface="+mn-ea"/>
                <a:cs typeface="Trebuchet MS"/>
              </a:rPr>
              <a:t>reasonable</a:t>
            </a:r>
            <a:r>
              <a:rPr kumimoji="0" lang="en-US" sz="2800" b="1" i="0" u="none" strike="noStrike" kern="1200" cap="none" spc="-204" normalizeH="0" baseline="0" noProof="0" dirty="0">
                <a:ln>
                  <a:noFill/>
                </a:ln>
                <a:effectLst/>
                <a:uLnTx/>
                <a:uFillTx/>
                <a:ea typeface="+mn-ea"/>
                <a:cs typeface="Trebuchet MS"/>
              </a:rPr>
              <a:t> </a:t>
            </a:r>
            <a:r>
              <a:rPr kumimoji="0" lang="en-US" sz="2800" b="1" i="0" u="none" strike="noStrike" kern="1200" cap="none" spc="-5" normalizeH="0" baseline="0" noProof="0" dirty="0">
                <a:ln>
                  <a:noFill/>
                </a:ln>
                <a:effectLst/>
                <a:uLnTx/>
                <a:uFillTx/>
                <a:ea typeface="+mn-ea"/>
                <a:cs typeface="Trebuchet MS"/>
              </a:rPr>
              <a:t>diligence  and promptness </a:t>
            </a:r>
            <a:r>
              <a:rPr kumimoji="0" lang="en-US" sz="2800" b="1" i="0" u="none" strike="noStrike" kern="1200" cap="none" spc="0" normalizeH="0" baseline="0" noProof="0" dirty="0">
                <a:ln>
                  <a:noFill/>
                </a:ln>
                <a:effectLst/>
                <a:uLnTx/>
                <a:uFillTx/>
                <a:ea typeface="+mn-ea"/>
                <a:cs typeface="Trebuchet MS"/>
              </a:rPr>
              <a:t>in </a:t>
            </a:r>
            <a:r>
              <a:rPr kumimoji="0" lang="en-US" sz="2800" b="1" i="0" u="none" strike="noStrike" kern="1200" cap="none" spc="-5" normalizeH="0" baseline="0" noProof="0" dirty="0">
                <a:ln>
                  <a:noFill/>
                </a:ln>
                <a:effectLst/>
                <a:uLnTx/>
                <a:uFillTx/>
                <a:ea typeface="+mn-ea"/>
                <a:cs typeface="Trebuchet MS"/>
              </a:rPr>
              <a:t>representing </a:t>
            </a:r>
            <a:r>
              <a:rPr kumimoji="0" lang="en-US" sz="2800" b="1" i="0" u="none" strike="noStrike" kern="1200" cap="none" spc="0" normalizeH="0" baseline="0" noProof="0" dirty="0">
                <a:ln>
                  <a:noFill/>
                </a:ln>
                <a:effectLst/>
                <a:uLnTx/>
                <a:uFillTx/>
                <a:ea typeface="+mn-ea"/>
                <a:cs typeface="Trebuchet MS"/>
              </a:rPr>
              <a:t>a</a:t>
            </a:r>
            <a:r>
              <a:rPr kumimoji="0" lang="en-US" sz="2800" b="1" i="0" u="none" strike="noStrike" kern="1200" cap="none" spc="45" normalizeH="0" baseline="0" noProof="0" dirty="0">
                <a:ln>
                  <a:noFill/>
                </a:ln>
                <a:effectLst/>
                <a:uLnTx/>
                <a:uFillTx/>
                <a:ea typeface="+mn-ea"/>
                <a:cs typeface="Trebuchet MS"/>
              </a:rPr>
              <a:t> </a:t>
            </a:r>
            <a:r>
              <a:rPr kumimoji="0" lang="en-US" sz="2800" b="1" i="0" u="none" strike="noStrike" kern="1200" cap="none" spc="-5" normalizeH="0" baseline="0" noProof="0" dirty="0">
                <a:ln>
                  <a:noFill/>
                </a:ln>
                <a:effectLst/>
                <a:uLnTx/>
                <a:uFillTx/>
                <a:ea typeface="+mn-ea"/>
                <a:cs typeface="Trebuchet MS"/>
              </a:rPr>
              <a:t>client.</a:t>
            </a:r>
          </a:p>
          <a:p>
            <a:pPr marL="12700" marR="5080" lvl="0" indent="0" algn="l" defTabSz="914400" rtl="0" eaLnBrk="1" fontAlgn="auto" latinLnBrk="0" hangingPunct="1">
              <a:lnSpc>
                <a:spcPct val="105000"/>
              </a:lnSpc>
              <a:spcBef>
                <a:spcPts val="0"/>
              </a:spcBef>
              <a:spcAft>
                <a:spcPts val="600"/>
              </a:spcAft>
              <a:buClrTx/>
              <a:buSzTx/>
              <a:buFontTx/>
              <a:buNone/>
              <a:tabLst/>
              <a:defRPr/>
            </a:pPr>
            <a:r>
              <a:rPr lang="en-US" b="1" spc="-5" dirty="0">
                <a:cs typeface="Trebuchet MS"/>
              </a:rPr>
              <a:t>Comment </a:t>
            </a:r>
            <a:r>
              <a:rPr lang="en-US" b="0" i="0" dirty="0">
                <a:solidFill>
                  <a:srgbClr val="000000"/>
                </a:solidFill>
                <a:effectLst/>
                <a:latin typeface="Publico"/>
              </a:rPr>
              <a:t>[1] A lawyer should pursue a matter on behalf of a client despite opposition, obstruction or personal inconvenience to the lawyer, and take whatever lawful and ethical measures are required to vindicate a client's cause or endeavor. A lawyer must also act with commitment and dedication to the interests of the client and with zeal in advocacy upon the client's behalf.</a:t>
            </a:r>
          </a:p>
          <a:p>
            <a:pPr marL="12700" marR="5080" lvl="0" indent="0" algn="l" defTabSz="914400" rtl="0" eaLnBrk="1" fontAlgn="auto" latinLnBrk="0" hangingPunct="1">
              <a:lnSpc>
                <a:spcPct val="105000"/>
              </a:lnSpc>
              <a:spcBef>
                <a:spcPts val="0"/>
              </a:spcBef>
              <a:spcAft>
                <a:spcPts val="600"/>
              </a:spcAft>
              <a:buClrTx/>
              <a:buSzTx/>
              <a:buFontTx/>
              <a:buNone/>
              <a:tabLst/>
              <a:defRPr/>
            </a:pPr>
            <a:r>
              <a:rPr kumimoji="0" lang="en-US" sz="2800" u="none" strike="noStrike" kern="1200" cap="none" spc="0" normalizeH="0" baseline="0" noProof="0" dirty="0">
                <a:ln>
                  <a:noFill/>
                </a:ln>
                <a:solidFill>
                  <a:srgbClr val="0070C0"/>
                </a:solidFill>
                <a:uLnTx/>
                <a:uFillTx/>
                <a:ea typeface="+mn-ea"/>
                <a:cs typeface="Trebuchet MS"/>
              </a:rPr>
              <a:t>Although the comments include zealous representation versus procrastination, the issue may arise as to over-reliance on AI.</a:t>
            </a:r>
            <a:endParaRPr kumimoji="0" lang="en-US" sz="2800" b="0" i="0" u="none" strike="noStrike" kern="1200" cap="none" spc="0" normalizeH="0" baseline="0" noProof="0" dirty="0">
              <a:ln>
                <a:noFill/>
              </a:ln>
              <a:solidFill>
                <a:srgbClr val="0070C0"/>
              </a:solidFill>
              <a:effectLst/>
              <a:uLnTx/>
              <a:uFillTx/>
              <a:ea typeface="+mn-ea"/>
              <a:cs typeface="Trebuchet MS"/>
            </a:endParaRPr>
          </a:p>
          <a:p>
            <a:pPr marL="12700" marR="5080" lvl="0" indent="0" algn="l" defTabSz="914400" rtl="0" eaLnBrk="1" fontAlgn="auto" latinLnBrk="0" hangingPunct="1">
              <a:lnSpc>
                <a:spcPct val="105000"/>
              </a:lnSpc>
              <a:spcBef>
                <a:spcPts val="0"/>
              </a:spcBef>
              <a:spcAft>
                <a:spcPts val="0"/>
              </a:spcAft>
              <a:buClr>
                <a:srgbClr val="FFFF00"/>
              </a:buClr>
              <a:buSzTx/>
              <a:buNone/>
              <a:tabLst>
                <a:tab pos="695960" algn="l"/>
              </a:tabLst>
              <a:defRPr/>
            </a:pPr>
            <a:endParaRPr kumimoji="0" lang="en-US" sz="2800" b="0" i="0" u="none" strike="noStrike" kern="1200" cap="none" spc="0" normalizeH="0" baseline="0" noProof="0" dirty="0">
              <a:ln>
                <a:noFill/>
              </a:ln>
              <a:effectLst/>
              <a:uLnTx/>
              <a:uFillTx/>
              <a:latin typeface="Trebuchet MS"/>
              <a:ea typeface="+mn-ea"/>
              <a:cs typeface="Trebuchet MS"/>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4040665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52462"/>
          </a:xfrm>
        </p:spPr>
        <p:txBody>
          <a:bodyPr>
            <a:normAutofit/>
          </a:bodyPr>
          <a:lstStyle/>
          <a:p>
            <a:r>
              <a:rPr lang="en-US" sz="3200" b="1" kern="1200" dirty="0">
                <a:solidFill>
                  <a:srgbClr val="FF0000"/>
                </a:solidFill>
                <a:effectLst/>
                <a:latin typeface="+mj-lt"/>
                <a:ea typeface="+mj-ea"/>
                <a:cs typeface="+mj-cs"/>
              </a:rPr>
              <a:t>Rule 1.4(a) - </a:t>
            </a:r>
            <a:r>
              <a:rPr lang="en-US" sz="3200" b="1" u="sng" kern="1200" dirty="0">
                <a:solidFill>
                  <a:srgbClr val="FF0000"/>
                </a:solidFill>
                <a:effectLst/>
                <a:latin typeface="+mj-lt"/>
                <a:ea typeface="+mj-ea"/>
                <a:cs typeface="+mj-cs"/>
              </a:rPr>
              <a:t>Communication </a:t>
            </a:r>
            <a:r>
              <a:rPr lang="en-US" sz="3200" b="1" kern="1200" dirty="0">
                <a:solidFill>
                  <a:srgbClr val="FF0000"/>
                </a:solidFill>
                <a:effectLst/>
                <a:latin typeface="+mj-lt"/>
                <a:ea typeface="+mj-ea"/>
                <a:cs typeface="+mj-cs"/>
              </a:rPr>
              <a:t>[with Client]</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11</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
        <p:nvSpPr>
          <p:cNvPr id="5" name="Rectangle 1">
            <a:extLst>
              <a:ext uri="{FF2B5EF4-FFF2-40B4-BE49-F238E27FC236}">
                <a16:creationId xmlns:a16="http://schemas.microsoft.com/office/drawing/2014/main" id="{B5FD150A-DF09-4647-FA06-12A188AD288A}"/>
              </a:ext>
            </a:extLst>
          </p:cNvPr>
          <p:cNvSpPr>
            <a:spLocks noGrp="1" noChangeArrowheads="1"/>
          </p:cNvSpPr>
          <p:nvPr>
            <p:ph idx="1"/>
          </p:nvPr>
        </p:nvSpPr>
        <p:spPr bwMode="auto">
          <a:xfrm>
            <a:off x="1108918" y="1546299"/>
            <a:ext cx="9974164"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2400" b="1" i="0" u="none" strike="noStrike" cap="none" normalizeH="0" baseline="0" dirty="0">
                <a:ln>
                  <a:noFill/>
                </a:ln>
                <a:solidFill>
                  <a:srgbClr val="263238"/>
                </a:solidFill>
                <a:effectLst/>
                <a:latin typeface="+mn-lt"/>
              </a:rPr>
              <a:t>(a)  A lawyer shall:</a:t>
            </a:r>
            <a:endParaRPr kumimoji="0" lang="en-US" altLang="en-US" sz="2400" b="0" i="0" u="none" strike="noStrike" cap="none" normalizeH="0" baseline="0" dirty="0">
              <a:ln>
                <a:noFill/>
              </a:ln>
              <a:solidFill>
                <a:schemeClr val="tx1"/>
              </a:solidFill>
              <a:effectLst/>
              <a:latin typeface="+mn-lt"/>
            </a:endParaRPr>
          </a:p>
          <a:p>
            <a:pPr marL="457200" lvl="2" indent="0">
              <a:lnSpc>
                <a:spcPct val="100000"/>
              </a:lnSpc>
              <a:spcAft>
                <a:spcPts val="600"/>
              </a:spcAft>
              <a:buNone/>
            </a:pPr>
            <a:r>
              <a:rPr kumimoji="0" lang="en-US" altLang="en-US" sz="2400" b="1" i="0" u="none" strike="noStrike" cap="none" normalizeH="0" baseline="0" dirty="0">
                <a:ln>
                  <a:noFill/>
                </a:ln>
                <a:solidFill>
                  <a:srgbClr val="263238"/>
                </a:solidFill>
                <a:effectLst/>
                <a:latin typeface="+mn-lt"/>
              </a:rPr>
              <a:t>(1) Promptly inform the client of any decision or circumstance with respect to which the client’s informed consent[] is required by these Rules;</a:t>
            </a:r>
          </a:p>
          <a:p>
            <a:pPr marL="457200" lvl="2" indent="0">
              <a:lnSpc>
                <a:spcPct val="100000"/>
              </a:lnSpc>
              <a:spcAft>
                <a:spcPts val="600"/>
              </a:spcAft>
              <a:buNone/>
            </a:pPr>
            <a:r>
              <a:rPr kumimoji="0" lang="en-US" altLang="en-US" sz="2400" b="1" i="0" u="none" strike="noStrike" cap="none" normalizeH="0" baseline="0" dirty="0">
                <a:ln>
                  <a:noFill/>
                </a:ln>
                <a:solidFill>
                  <a:srgbClr val="263238"/>
                </a:solidFill>
                <a:effectLst/>
                <a:latin typeface="+mn-lt"/>
              </a:rPr>
              <a:t>(2)  reasonably consult with the client about the means by which the client's objectives are to be accomplished; . . .</a:t>
            </a:r>
          </a:p>
          <a:p>
            <a:pPr marL="457200" lvl="2" indent="0">
              <a:lnSpc>
                <a:spcPct val="100000"/>
              </a:lnSpc>
              <a:spcAft>
                <a:spcPts val="600"/>
              </a:spcAft>
              <a:buNone/>
            </a:pPr>
            <a:r>
              <a:rPr lang="en-US" altLang="en-US" sz="2400" b="1" dirty="0">
                <a:solidFill>
                  <a:srgbClr val="263238"/>
                </a:solidFill>
                <a:latin typeface="+mn-lt"/>
              </a:rPr>
              <a:t>(5) Consult with the client about any relevant limitation on the lawyer’s conduct when the lawyer knows that the client expects assistance not permitted by the Rules [] or other law</a:t>
            </a:r>
          </a:p>
          <a:p>
            <a:pPr marL="0" lvl="1" indent="0">
              <a:lnSpc>
                <a:spcPct val="100000"/>
              </a:lnSpc>
              <a:spcAft>
                <a:spcPts val="600"/>
              </a:spcAft>
              <a:buNone/>
            </a:pPr>
            <a:r>
              <a:rPr kumimoji="0" lang="en-US" altLang="en-US" i="0" u="none" strike="noStrike" cap="none" normalizeH="0" baseline="0" dirty="0">
                <a:ln>
                  <a:noFill/>
                </a:ln>
                <a:solidFill>
                  <a:srgbClr val="0070C0"/>
                </a:solidFill>
                <a:effectLst/>
                <a:latin typeface="+mn-lt"/>
              </a:rPr>
              <a:t>Particularly para. (a)(2) may apply to an attorney’s use of AI. See ABA Op. 512.</a:t>
            </a:r>
          </a:p>
        </p:txBody>
      </p:sp>
    </p:spTree>
    <p:extLst>
      <p:ext uri="{BB962C8B-B14F-4D97-AF65-F5344CB8AC3E}">
        <p14:creationId xmlns:p14="http://schemas.microsoft.com/office/powerpoint/2010/main" val="2063120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52462"/>
          </a:xfrm>
        </p:spPr>
        <p:txBody>
          <a:bodyPr>
            <a:normAutofit/>
          </a:bodyPr>
          <a:lstStyle/>
          <a:p>
            <a:r>
              <a:rPr lang="en-US" sz="3200" b="1" kern="1200" dirty="0">
                <a:solidFill>
                  <a:srgbClr val="FF0000"/>
                </a:solidFill>
                <a:effectLst/>
                <a:latin typeface="+mj-lt"/>
                <a:ea typeface="+mj-ea"/>
                <a:cs typeface="+mj-cs"/>
              </a:rPr>
              <a:t>Rule 1.4(b) - </a:t>
            </a:r>
            <a:r>
              <a:rPr lang="en-US" sz="3200" b="1" u="sng" kern="1200" dirty="0">
                <a:solidFill>
                  <a:srgbClr val="FF0000"/>
                </a:solidFill>
                <a:effectLst/>
                <a:latin typeface="+mj-lt"/>
                <a:ea typeface="+mj-ea"/>
                <a:cs typeface="+mj-cs"/>
              </a:rPr>
              <a:t>Communication</a:t>
            </a:r>
            <a:r>
              <a:rPr lang="en-US" sz="3200" b="1" kern="1200" dirty="0">
                <a:solidFill>
                  <a:srgbClr val="FF0000"/>
                </a:solidFill>
                <a:effectLst/>
                <a:latin typeface="+mj-lt"/>
                <a:ea typeface="+mj-ea"/>
                <a:cs typeface="+mj-cs"/>
              </a:rPr>
              <a:t> [with Client] (2)</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12</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
        <p:nvSpPr>
          <p:cNvPr id="5" name="Rectangle 1">
            <a:extLst>
              <a:ext uri="{FF2B5EF4-FFF2-40B4-BE49-F238E27FC236}">
                <a16:creationId xmlns:a16="http://schemas.microsoft.com/office/drawing/2014/main" id="{B5FD150A-DF09-4647-FA06-12A188AD288A}"/>
              </a:ext>
            </a:extLst>
          </p:cNvPr>
          <p:cNvSpPr>
            <a:spLocks noGrp="1" noChangeArrowheads="1"/>
          </p:cNvSpPr>
          <p:nvPr>
            <p:ph idx="1"/>
          </p:nvPr>
        </p:nvSpPr>
        <p:spPr bwMode="auto">
          <a:xfrm>
            <a:off x="1108918" y="1601204"/>
            <a:ext cx="9974164" cy="4755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ts val="600"/>
              </a:spcAft>
              <a:buClrTx/>
              <a:buSzTx/>
              <a:buFontTx/>
              <a:buNone/>
              <a:tabLst/>
            </a:pPr>
            <a:r>
              <a:rPr kumimoji="0" lang="en-US" altLang="en-US" sz="2400" b="1" i="0" u="none" strike="noStrike" cap="none" normalizeH="0" baseline="0" dirty="0">
                <a:ln>
                  <a:noFill/>
                </a:ln>
                <a:solidFill>
                  <a:srgbClr val="373739"/>
                </a:solidFill>
                <a:effectLst/>
                <a:latin typeface="+mn-lt"/>
              </a:rPr>
              <a:t>(b)  A lawyer shall explain a matter to the extent reasonably necessary to permit the client to make informed decisions regarding the representation</a:t>
            </a:r>
            <a:r>
              <a:rPr kumimoji="0" lang="en-US" altLang="en-US" sz="2400" b="0" i="0" u="none" strike="noStrike" cap="none" normalizeH="0" baseline="0" dirty="0">
                <a:ln>
                  <a:noFill/>
                </a:ln>
                <a:solidFill>
                  <a:srgbClr val="212121"/>
                </a:solidFill>
                <a:effectLst/>
                <a:latin typeface="+mn-lt"/>
              </a:rPr>
              <a:t>.</a:t>
            </a:r>
            <a:r>
              <a:rPr kumimoji="0" lang="en-US" altLang="en-US" sz="2400" b="0" i="0" u="none" strike="noStrike" cap="none" normalizeH="0" baseline="0" dirty="0">
                <a:ln>
                  <a:noFill/>
                </a:ln>
                <a:solidFill>
                  <a:schemeClr val="tx1"/>
                </a:solidFill>
                <a:effectLst/>
                <a:latin typeface="+mn-lt"/>
              </a:rPr>
              <a:t> </a:t>
            </a:r>
          </a:p>
          <a:p>
            <a:pPr marL="0" marR="0" lvl="0" indent="0" algn="l" defTabSz="914400" rtl="0" eaLnBrk="0" fontAlgn="base" latinLnBrk="0" hangingPunct="0">
              <a:lnSpc>
                <a:spcPct val="100000"/>
              </a:lnSpc>
              <a:spcBef>
                <a:spcPct val="0"/>
              </a:spcBef>
              <a:spcAft>
                <a:spcPts val="600"/>
              </a:spcAft>
              <a:buClrTx/>
              <a:buSzTx/>
              <a:buFontTx/>
              <a:buNone/>
              <a:tabLst/>
            </a:pPr>
            <a:r>
              <a:rPr lang="en-US" altLang="en-US" sz="2400" dirty="0">
                <a:latin typeface="+mn-lt"/>
              </a:rPr>
              <a:t>Comment [5]: </a:t>
            </a:r>
            <a:r>
              <a:rPr lang="en-US" sz="2400" b="0" i="0" dirty="0">
                <a:solidFill>
                  <a:srgbClr val="000000"/>
                </a:solidFill>
                <a:effectLst/>
                <a:latin typeface="+mn-lt"/>
              </a:rPr>
              <a:t>The client should have sufficient information to participate intelligently in decisions concerning the objectives of the representation and </a:t>
            </a:r>
            <a:r>
              <a:rPr lang="en-US" sz="2400" b="0" i="0" u="sng" dirty="0">
                <a:solidFill>
                  <a:srgbClr val="000000"/>
                </a:solidFill>
                <a:effectLst/>
                <a:latin typeface="+mn-lt"/>
              </a:rPr>
              <a:t>the means by which they are to be pursued</a:t>
            </a:r>
            <a:r>
              <a:rPr lang="en-US" sz="2400" b="0" i="0" dirty="0">
                <a:solidFill>
                  <a:srgbClr val="000000"/>
                </a:solidFill>
                <a:effectLst/>
                <a:latin typeface="+mn-lt"/>
              </a:rPr>
              <a:t>, … In litigation a lawyer should explain the general strategy and prospects of success and ordinarily should consult the client on tactics that are likely to result in significant expense . . .</a:t>
            </a:r>
            <a:endParaRPr kumimoji="0" lang="en-US" altLang="en-US" sz="2400" b="0" i="0" u="none" strike="noStrike" cap="none" normalizeH="0" baseline="0" dirty="0">
              <a:ln>
                <a:noFill/>
              </a:ln>
              <a:solidFill>
                <a:schemeClr val="tx1"/>
              </a:solidFill>
              <a:effectLst/>
              <a:latin typeface="+mn-lt"/>
            </a:endParaRPr>
          </a:p>
          <a:p>
            <a:pPr marL="0" indent="0">
              <a:lnSpc>
                <a:spcPct val="100000"/>
              </a:lnSpc>
              <a:spcAft>
                <a:spcPts val="600"/>
              </a:spcAft>
              <a:buNone/>
            </a:pPr>
            <a:r>
              <a:rPr kumimoji="0" lang="en-US" altLang="en-US" sz="2400" b="0" i="0" u="none" strike="noStrike" cap="none" normalizeH="0" baseline="0" dirty="0">
                <a:ln>
                  <a:noFill/>
                </a:ln>
                <a:solidFill>
                  <a:srgbClr val="0070C0"/>
                </a:solidFill>
                <a:effectLst/>
                <a:latin typeface="+mn-lt"/>
              </a:rPr>
              <a:t>See ABA Op. 512.  NH is more specific on (b):</a:t>
            </a:r>
          </a:p>
          <a:p>
            <a:pPr marL="0" indent="0">
              <a:lnSpc>
                <a:spcPct val="100000"/>
              </a:lnSpc>
              <a:spcAft>
                <a:spcPts val="600"/>
              </a:spcAft>
              <a:buNone/>
            </a:pPr>
            <a:r>
              <a:rPr lang="en-US" sz="2400" b="0" i="0" dirty="0">
                <a:solidFill>
                  <a:srgbClr val="333333"/>
                </a:solidFill>
                <a:effectLst/>
                <a:latin typeface="+mn-lt"/>
              </a:rPr>
              <a:t>A lawyer shall explain the legal and </a:t>
            </a:r>
            <a:r>
              <a:rPr lang="en-US" sz="2400" b="0" i="0" u="sng" dirty="0">
                <a:solidFill>
                  <a:srgbClr val="333333"/>
                </a:solidFill>
                <a:effectLst/>
                <a:latin typeface="+mn-lt"/>
              </a:rPr>
              <a:t>practical aspects </a:t>
            </a:r>
            <a:r>
              <a:rPr lang="en-US" sz="2400" b="0" i="0" dirty="0">
                <a:solidFill>
                  <a:srgbClr val="333333"/>
                </a:solidFill>
                <a:effectLst/>
                <a:latin typeface="+mn-lt"/>
              </a:rPr>
              <a:t>of a matter and </a:t>
            </a:r>
            <a:r>
              <a:rPr lang="en-US" sz="2400" b="0" i="0" u="sng" dirty="0">
                <a:solidFill>
                  <a:srgbClr val="333333"/>
                </a:solidFill>
                <a:effectLst/>
                <a:latin typeface="+mn-lt"/>
              </a:rPr>
              <a:t>alternative courses of action </a:t>
            </a:r>
            <a:r>
              <a:rPr lang="en-US" sz="2400" b="0" i="0" dirty="0">
                <a:solidFill>
                  <a:srgbClr val="333333"/>
                </a:solidFill>
                <a:effectLst/>
                <a:latin typeface="+mn-lt"/>
              </a:rPr>
              <a:t>to the extent that such explanation is reasonably necessary to permit the client to make informed decisions regarding the representation</a:t>
            </a:r>
            <a:r>
              <a:rPr lang="en-US" sz="2400" dirty="0">
                <a:solidFill>
                  <a:srgbClr val="333333"/>
                </a:solidFill>
                <a:latin typeface="+mn-lt"/>
              </a:rPr>
              <a:t>.</a:t>
            </a:r>
            <a:endParaRPr kumimoji="0" lang="en-US" altLang="en-US" sz="2400" b="0" i="0" u="none" strike="noStrike" cap="none" normalizeH="0" baseline="0" dirty="0">
              <a:ln>
                <a:noFill/>
              </a:ln>
              <a:effectLst/>
              <a:latin typeface="+mn-lt"/>
            </a:endParaRPr>
          </a:p>
        </p:txBody>
      </p:sp>
    </p:spTree>
    <p:extLst>
      <p:ext uri="{BB962C8B-B14F-4D97-AF65-F5344CB8AC3E}">
        <p14:creationId xmlns:p14="http://schemas.microsoft.com/office/powerpoint/2010/main" val="4909278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52462"/>
          </a:xfrm>
        </p:spPr>
        <p:txBody>
          <a:bodyPr>
            <a:normAutofit/>
          </a:bodyPr>
          <a:lstStyle/>
          <a:p>
            <a:r>
              <a:rPr lang="en-US" sz="3200" b="1" kern="1200" dirty="0">
                <a:solidFill>
                  <a:srgbClr val="FF0000"/>
                </a:solidFill>
                <a:effectLst/>
                <a:latin typeface="+mj-lt"/>
                <a:ea typeface="+mj-ea"/>
                <a:cs typeface="+mj-cs"/>
              </a:rPr>
              <a:t>Rule 1.4 - </a:t>
            </a:r>
            <a:r>
              <a:rPr lang="en-US" sz="3200" b="1" u="sng" kern="1200" dirty="0">
                <a:solidFill>
                  <a:srgbClr val="FF0000"/>
                </a:solidFill>
                <a:effectLst/>
                <a:latin typeface="+mj-lt"/>
                <a:ea typeface="+mj-ea"/>
                <a:cs typeface="+mj-cs"/>
              </a:rPr>
              <a:t>Communication</a:t>
            </a:r>
            <a:r>
              <a:rPr lang="en-US" sz="3200" b="1" kern="1200" dirty="0">
                <a:solidFill>
                  <a:srgbClr val="FF0000"/>
                </a:solidFill>
                <a:effectLst/>
                <a:latin typeface="+mj-lt"/>
                <a:ea typeface="+mj-ea"/>
                <a:cs typeface="+mj-cs"/>
              </a:rPr>
              <a:t> [with Client] (3)</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13</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
        <p:nvSpPr>
          <p:cNvPr id="5" name="Rectangle 1">
            <a:extLst>
              <a:ext uri="{FF2B5EF4-FFF2-40B4-BE49-F238E27FC236}">
                <a16:creationId xmlns:a16="http://schemas.microsoft.com/office/drawing/2014/main" id="{B5FD150A-DF09-4647-FA06-12A188AD288A}"/>
              </a:ext>
            </a:extLst>
          </p:cNvPr>
          <p:cNvSpPr>
            <a:spLocks noGrp="1" noChangeArrowheads="1"/>
          </p:cNvSpPr>
          <p:nvPr>
            <p:ph idx="1"/>
          </p:nvPr>
        </p:nvSpPr>
        <p:spPr bwMode="auto">
          <a:xfrm>
            <a:off x="1108918" y="1717589"/>
            <a:ext cx="9974164" cy="4170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dirty="0">
                <a:ln>
                  <a:noFill/>
                </a:ln>
                <a:solidFill>
                  <a:srgbClr val="263238"/>
                </a:solidFill>
                <a:effectLst/>
                <a:latin typeface="+mn-lt"/>
              </a:rPr>
              <a:t>ABA Formal Opinion No. 512:</a:t>
            </a:r>
          </a:p>
          <a:p>
            <a:pPr marL="0" marR="0" lvl="0" indent="0" algn="l" defTabSz="914400" rtl="0" eaLnBrk="0" fontAlgn="base" latinLnBrk="0" hangingPunct="0">
              <a:lnSpc>
                <a:spcPct val="100000"/>
              </a:lnSpc>
              <a:spcBef>
                <a:spcPts val="600"/>
              </a:spcBef>
              <a:spcAft>
                <a:spcPct val="0"/>
              </a:spcAft>
              <a:buClrTx/>
              <a:buSzTx/>
              <a:buFontTx/>
              <a:buNone/>
              <a:tabLst/>
            </a:pPr>
            <a:r>
              <a:rPr kumimoji="0" lang="en-US" altLang="en-US" sz="2400" i="0" u="none" strike="noStrike" cap="none" normalizeH="0" baseline="0" dirty="0">
                <a:ln>
                  <a:noFill/>
                </a:ln>
                <a:solidFill>
                  <a:srgbClr val="263238"/>
                </a:solidFill>
                <a:effectLst/>
                <a:latin typeface="+mn-lt"/>
              </a:rPr>
              <a:t>“The facts of each case will determine whether Model Rule 1.4 requires lawyers to </a:t>
            </a:r>
            <a:r>
              <a:rPr kumimoji="0" lang="en-US" altLang="en-US" sz="2400" b="1" i="0" u="none" strike="noStrike" cap="none" normalizeH="0" baseline="0" dirty="0">
                <a:ln>
                  <a:noFill/>
                </a:ln>
                <a:solidFill>
                  <a:srgbClr val="263238"/>
                </a:solidFill>
                <a:effectLst/>
                <a:latin typeface="+mn-lt"/>
              </a:rPr>
              <a:t>disclose their GAI practices </a:t>
            </a:r>
            <a:r>
              <a:rPr kumimoji="0" lang="en-US" altLang="en-US" sz="2400" i="0" u="none" strike="noStrike" cap="none" normalizeH="0" baseline="0" dirty="0">
                <a:ln>
                  <a:noFill/>
                </a:ln>
                <a:solidFill>
                  <a:srgbClr val="263238"/>
                </a:solidFill>
                <a:effectLst/>
                <a:latin typeface="+mn-lt"/>
              </a:rPr>
              <a:t>to clients or </a:t>
            </a:r>
            <a:r>
              <a:rPr lang="en-US" altLang="en-US" sz="2400" dirty="0">
                <a:solidFill>
                  <a:srgbClr val="263238"/>
                </a:solidFill>
                <a:latin typeface="+mn-lt"/>
              </a:rPr>
              <a:t>obtain their informed consent to use a particular GAI tool.  Depending on the circumstances, client disclosure may be unnecessary.”  BUT, </a:t>
            </a:r>
            <a:r>
              <a:rPr lang="en-US" altLang="en-US" sz="2400" i="1" dirty="0">
                <a:solidFill>
                  <a:srgbClr val="263238"/>
                </a:solidFill>
                <a:latin typeface="+mn-lt"/>
              </a:rPr>
              <a:t>e.g., </a:t>
            </a:r>
            <a:r>
              <a:rPr lang="en-US" altLang="en-US" sz="2400" dirty="0">
                <a:solidFill>
                  <a:srgbClr val="263238"/>
                </a:solidFill>
                <a:latin typeface="+mn-lt"/>
              </a:rPr>
              <a:t>necessary</a:t>
            </a:r>
            <a:endParaRPr kumimoji="0" lang="en-US" altLang="en-US" sz="2400" u="none" strike="noStrike" cap="none" normalizeH="0" baseline="0" dirty="0">
              <a:ln>
                <a:noFill/>
              </a:ln>
              <a:solidFill>
                <a:srgbClr val="263238"/>
              </a:solidFill>
              <a:effectLst/>
              <a:latin typeface="+mn-lt"/>
            </a:endParaRPr>
          </a:p>
          <a:p>
            <a:pPr marL="457200" marR="0" lvl="0" indent="-457200" algn="l" defTabSz="914400" rtl="0" eaLnBrk="0" fontAlgn="base" latinLnBrk="0" hangingPunct="0">
              <a:lnSpc>
                <a:spcPct val="100000"/>
              </a:lnSpc>
              <a:spcBef>
                <a:spcPts val="600"/>
              </a:spcBef>
              <a:spcAft>
                <a:spcPct val="0"/>
              </a:spcAft>
              <a:buClrTx/>
              <a:buSzTx/>
              <a:buFontTx/>
              <a:buAutoNum type="arabicPeriod"/>
              <a:tabLst/>
            </a:pPr>
            <a:r>
              <a:rPr lang="en-US" altLang="en-US" sz="2400" dirty="0">
                <a:solidFill>
                  <a:srgbClr val="263238"/>
                </a:solidFill>
                <a:latin typeface="+mn-lt"/>
              </a:rPr>
              <a:t>In response to client inquiry</a:t>
            </a:r>
          </a:p>
          <a:p>
            <a:pPr marL="457200" marR="0" lvl="0" indent="-457200" algn="l" defTabSz="914400" rtl="0" eaLnBrk="0" fontAlgn="base" latinLnBrk="0" hangingPunct="0">
              <a:lnSpc>
                <a:spcPct val="100000"/>
              </a:lnSpc>
              <a:spcBef>
                <a:spcPts val="600"/>
              </a:spcBef>
              <a:spcAft>
                <a:spcPct val="0"/>
              </a:spcAft>
              <a:buClrTx/>
              <a:buSzTx/>
              <a:buFontTx/>
              <a:buAutoNum type="arabicPeriod"/>
              <a:tabLst/>
            </a:pPr>
            <a:r>
              <a:rPr kumimoji="0" lang="en-US" altLang="en-US" sz="2400" i="0" u="none" strike="noStrike" cap="none" normalizeH="0" baseline="0" dirty="0">
                <a:ln>
                  <a:noFill/>
                </a:ln>
                <a:solidFill>
                  <a:srgbClr val="263238"/>
                </a:solidFill>
                <a:effectLst/>
                <a:latin typeface="+mn-lt"/>
              </a:rPr>
              <a:t>Inputting information concerning representation into a GAI tool</a:t>
            </a:r>
          </a:p>
          <a:p>
            <a:pPr marL="457200" marR="0" lvl="0" indent="-457200" algn="l" defTabSz="914400" rtl="0" eaLnBrk="0" fontAlgn="base" latinLnBrk="0" hangingPunct="0">
              <a:lnSpc>
                <a:spcPct val="100000"/>
              </a:lnSpc>
              <a:spcBef>
                <a:spcPts val="600"/>
              </a:spcBef>
              <a:spcAft>
                <a:spcPct val="0"/>
              </a:spcAft>
              <a:buClrTx/>
              <a:buSzTx/>
              <a:buFontTx/>
              <a:buAutoNum type="arabicPeriod"/>
              <a:tabLst/>
            </a:pPr>
            <a:r>
              <a:rPr lang="en-US" altLang="en-US" sz="2400" dirty="0">
                <a:solidFill>
                  <a:srgbClr val="263238"/>
                </a:solidFill>
                <a:latin typeface="+mn-lt"/>
              </a:rPr>
              <a:t>Where relevant to basis of lawyer’s fee</a:t>
            </a:r>
          </a:p>
          <a:p>
            <a:pPr marL="457200" marR="0" lvl="0" indent="-457200" algn="l" defTabSz="914400" rtl="0" eaLnBrk="0" fontAlgn="base" latinLnBrk="0" hangingPunct="0">
              <a:lnSpc>
                <a:spcPct val="100000"/>
              </a:lnSpc>
              <a:spcBef>
                <a:spcPts val="600"/>
              </a:spcBef>
              <a:spcAft>
                <a:spcPct val="0"/>
              </a:spcAft>
              <a:buClrTx/>
              <a:buSzTx/>
              <a:buFontTx/>
              <a:buAutoNum type="arabicPeriod"/>
              <a:tabLst/>
            </a:pPr>
            <a:r>
              <a:rPr kumimoji="0" lang="en-US" altLang="en-US" sz="2400" i="0" u="none" strike="noStrike" cap="none" normalizeH="0" baseline="0" dirty="0">
                <a:ln>
                  <a:noFill/>
                </a:ln>
                <a:solidFill>
                  <a:srgbClr val="263238"/>
                </a:solidFill>
                <a:effectLst/>
                <a:latin typeface="+mn-lt"/>
              </a:rPr>
              <a:t>When the output of a GAI tool will influence a significant decision in the representation</a:t>
            </a:r>
            <a:endParaRPr kumimoji="0" lang="en-US" altLang="en-US" sz="2400" i="0" u="none" strike="noStrike" cap="none" normalizeH="0" baseline="0" dirty="0">
              <a:ln>
                <a:noFill/>
              </a:ln>
              <a:solidFill>
                <a:srgbClr val="0070C0"/>
              </a:solidFill>
              <a:effectLst/>
              <a:latin typeface="+mn-lt"/>
            </a:endParaRPr>
          </a:p>
        </p:txBody>
      </p:sp>
    </p:spTree>
    <p:extLst>
      <p:ext uri="{BB962C8B-B14F-4D97-AF65-F5344CB8AC3E}">
        <p14:creationId xmlns:p14="http://schemas.microsoft.com/office/powerpoint/2010/main" val="368642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52462"/>
          </a:xfrm>
        </p:spPr>
        <p:txBody>
          <a:bodyPr>
            <a:normAutofit/>
          </a:bodyPr>
          <a:lstStyle/>
          <a:p>
            <a:r>
              <a:rPr lang="en-US" sz="3200" b="1" kern="1200" dirty="0">
                <a:solidFill>
                  <a:srgbClr val="FF0000"/>
                </a:solidFill>
                <a:effectLst/>
                <a:latin typeface="+mj-lt"/>
                <a:ea typeface="+mj-ea"/>
                <a:cs typeface="+mj-cs"/>
              </a:rPr>
              <a:t>Rule 1.5 – [Reasonable] </a:t>
            </a:r>
            <a:r>
              <a:rPr lang="en-US" sz="3200" b="1" u="sng" kern="1200" dirty="0">
                <a:solidFill>
                  <a:srgbClr val="FF0000"/>
                </a:solidFill>
                <a:effectLst/>
                <a:latin typeface="+mj-lt"/>
                <a:ea typeface="+mj-ea"/>
                <a:cs typeface="+mj-cs"/>
              </a:rPr>
              <a:t>Fees</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14</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
        <p:nvSpPr>
          <p:cNvPr id="5" name="Rectangle 1">
            <a:extLst>
              <a:ext uri="{FF2B5EF4-FFF2-40B4-BE49-F238E27FC236}">
                <a16:creationId xmlns:a16="http://schemas.microsoft.com/office/drawing/2014/main" id="{B5FD150A-DF09-4647-FA06-12A188AD288A}"/>
              </a:ext>
            </a:extLst>
          </p:cNvPr>
          <p:cNvSpPr>
            <a:spLocks noGrp="1" noChangeArrowheads="1"/>
          </p:cNvSpPr>
          <p:nvPr>
            <p:ph idx="1"/>
          </p:nvPr>
        </p:nvSpPr>
        <p:spPr bwMode="auto">
          <a:xfrm>
            <a:off x="1108918" y="1482299"/>
            <a:ext cx="10244882" cy="46935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342900" marR="0" lvl="0" indent="-342900" algn="l" defTabSz="914400" rtl="0" eaLnBrk="0" fontAlgn="base" latinLnBrk="0" hangingPunct="0">
              <a:lnSpc>
                <a:spcPct val="100000"/>
              </a:lnSpc>
              <a:spcBef>
                <a:spcPct val="0"/>
              </a:spcBef>
              <a:spcAft>
                <a:spcPts val="600"/>
              </a:spcAft>
              <a:buClrTx/>
              <a:buSzTx/>
              <a:buFontTx/>
              <a:buAutoNum type="alphaLcParenBoth"/>
              <a:tabLst/>
            </a:pPr>
            <a:r>
              <a:rPr lang="en-US" sz="2400" b="1" i="0" dirty="0">
                <a:solidFill>
                  <a:srgbClr val="000000"/>
                </a:solidFill>
                <a:effectLst/>
                <a:latin typeface="+mn-lt"/>
              </a:rPr>
              <a:t>A lawyer shall not make an agreement for, charge, or collect an unreasonable fee or an unreasonable amount for expenses. The factors to be considered in determining the reasonableness of a fee include the following: </a:t>
            </a:r>
          </a:p>
          <a:p>
            <a:pPr marL="800100" lvl="1" indent="-342900">
              <a:lnSpc>
                <a:spcPct val="100000"/>
              </a:lnSpc>
              <a:spcAft>
                <a:spcPts val="1200"/>
              </a:spcAft>
              <a:buAutoNum type="arabicParenBoth"/>
            </a:pPr>
            <a:r>
              <a:rPr lang="en-US" b="0" i="0" dirty="0">
                <a:solidFill>
                  <a:srgbClr val="000000"/>
                </a:solidFill>
                <a:effectLst/>
                <a:latin typeface="+mn-lt"/>
              </a:rPr>
              <a:t>the time and labor required, the novelty and difficulty of the questions involved, and the skill requisite to perform the legal service properly;</a:t>
            </a:r>
          </a:p>
          <a:p>
            <a:pPr marL="457200" lvl="1" indent="0">
              <a:lnSpc>
                <a:spcPct val="100000"/>
              </a:lnSpc>
              <a:spcAft>
                <a:spcPts val="1200"/>
              </a:spcAft>
              <a:buNone/>
            </a:pPr>
            <a:r>
              <a:rPr lang="en-US" b="0" i="0" dirty="0">
                <a:solidFill>
                  <a:srgbClr val="000000"/>
                </a:solidFill>
                <a:effectLst/>
                <a:latin typeface="+mn-lt"/>
              </a:rPr>
              <a:t>(7) the experience, reputation, and ability of the lawyer or lawyers performing the services; </a:t>
            </a:r>
          </a:p>
          <a:p>
            <a:pPr marL="0" indent="0">
              <a:lnSpc>
                <a:spcPct val="100000"/>
              </a:lnSpc>
              <a:spcAft>
                <a:spcPts val="1200"/>
              </a:spcAft>
              <a:buNone/>
            </a:pPr>
            <a:r>
              <a:rPr lang="en-US" sz="2400" b="1" i="0" dirty="0">
                <a:solidFill>
                  <a:srgbClr val="000000"/>
                </a:solidFill>
                <a:effectLst/>
                <a:latin typeface="+mn-lt"/>
              </a:rPr>
              <a:t>(b) The scope of the representation and the basis or rate of the fee and expenses for which the client will be responsible shall be communicated to the client, preferably in writing. . . </a:t>
            </a:r>
          </a:p>
          <a:p>
            <a:pPr marL="0" indent="0">
              <a:lnSpc>
                <a:spcPct val="100000"/>
              </a:lnSpc>
              <a:spcAft>
                <a:spcPts val="1200"/>
              </a:spcAft>
              <a:buNone/>
            </a:pPr>
            <a:r>
              <a:rPr kumimoji="0" lang="en-US" altLang="en-US" sz="2400" u="none" strike="noStrike" cap="none" normalizeH="0" baseline="0" dirty="0">
                <a:ln>
                  <a:noFill/>
                </a:ln>
                <a:solidFill>
                  <a:srgbClr val="0070C0"/>
                </a:solidFill>
                <a:latin typeface="+mn-lt"/>
              </a:rPr>
              <a:t>Emphasis by some state bar organizations.</a:t>
            </a:r>
            <a:endParaRPr kumimoji="0" lang="en-US" altLang="en-US" sz="2400" i="0" u="none" strike="noStrike" cap="none" normalizeH="0" baseline="0" dirty="0">
              <a:ln>
                <a:noFill/>
              </a:ln>
              <a:solidFill>
                <a:srgbClr val="0070C0"/>
              </a:solidFill>
              <a:effectLst/>
              <a:latin typeface="+mn-lt"/>
            </a:endParaRPr>
          </a:p>
        </p:txBody>
      </p:sp>
    </p:spTree>
    <p:extLst>
      <p:ext uri="{BB962C8B-B14F-4D97-AF65-F5344CB8AC3E}">
        <p14:creationId xmlns:p14="http://schemas.microsoft.com/office/powerpoint/2010/main" val="2047608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52462"/>
          </a:xfrm>
        </p:spPr>
        <p:txBody>
          <a:bodyPr>
            <a:normAutofit/>
          </a:bodyPr>
          <a:lstStyle/>
          <a:p>
            <a:r>
              <a:rPr lang="en-US" sz="3200" b="1" kern="1200" dirty="0">
                <a:solidFill>
                  <a:srgbClr val="FF0000"/>
                </a:solidFill>
                <a:effectLst/>
                <a:latin typeface="+mj-lt"/>
                <a:ea typeface="+mj-ea"/>
                <a:cs typeface="+mj-cs"/>
              </a:rPr>
              <a:t>Rule 1.5 – Fees (2)</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15</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
        <p:nvSpPr>
          <p:cNvPr id="5" name="Rectangle 1">
            <a:extLst>
              <a:ext uri="{FF2B5EF4-FFF2-40B4-BE49-F238E27FC236}">
                <a16:creationId xmlns:a16="http://schemas.microsoft.com/office/drawing/2014/main" id="{B5FD150A-DF09-4647-FA06-12A188AD288A}"/>
              </a:ext>
            </a:extLst>
          </p:cNvPr>
          <p:cNvSpPr>
            <a:spLocks noGrp="1" noChangeArrowheads="1"/>
          </p:cNvSpPr>
          <p:nvPr>
            <p:ph idx="1"/>
          </p:nvPr>
        </p:nvSpPr>
        <p:spPr bwMode="auto">
          <a:xfrm>
            <a:off x="1108918" y="1843937"/>
            <a:ext cx="10244882" cy="3970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lnSpc>
                <a:spcPct val="100000"/>
              </a:lnSpc>
              <a:spcBef>
                <a:spcPts val="0"/>
              </a:spcBef>
              <a:spcAft>
                <a:spcPts val="600"/>
              </a:spcAft>
              <a:buNone/>
            </a:pPr>
            <a:r>
              <a:rPr lang="en-US" sz="2400" dirty="0">
                <a:solidFill>
                  <a:schemeClr val="accent1">
                    <a:lumMod val="75000"/>
                  </a:schemeClr>
                </a:solidFill>
                <a:latin typeface="+mn-lt"/>
              </a:rPr>
              <a:t>[MA – prohibits charging “a clearly excessive fee” and requires a writing in when the fee will be $500 or more]</a:t>
            </a:r>
          </a:p>
          <a:p>
            <a:pPr marL="0" indent="0">
              <a:lnSpc>
                <a:spcPct val="100000"/>
              </a:lnSpc>
              <a:spcBef>
                <a:spcPts val="600"/>
              </a:spcBef>
              <a:spcAft>
                <a:spcPts val="600"/>
              </a:spcAft>
              <a:buNone/>
            </a:pPr>
            <a:r>
              <a:rPr lang="en-US" sz="2400" b="1" dirty="0">
                <a:latin typeface="+mn-lt"/>
              </a:rPr>
              <a:t>ABA Formal Opinion No. 512:</a:t>
            </a:r>
          </a:p>
          <a:p>
            <a:pPr marL="0" indent="0">
              <a:lnSpc>
                <a:spcPct val="100000"/>
              </a:lnSpc>
              <a:spcBef>
                <a:spcPts val="0"/>
              </a:spcBef>
              <a:spcAft>
                <a:spcPts val="600"/>
              </a:spcAft>
              <a:buNone/>
            </a:pPr>
            <a:r>
              <a:rPr lang="en-US" sz="2000" dirty="0">
                <a:latin typeface="+mn-lt"/>
              </a:rPr>
              <a:t>“GAI tools may provide lawyers with a faster and more efficient way to render legal services to their clients, but lawyers who bill clients an hourly rate for time spent on a matter </a:t>
            </a:r>
            <a:r>
              <a:rPr lang="en-US" sz="2000" b="1" dirty="0">
                <a:latin typeface="+mn-lt"/>
              </a:rPr>
              <a:t>must bill for their actual time</a:t>
            </a:r>
            <a:r>
              <a:rPr lang="en-US" sz="2000" dirty="0">
                <a:latin typeface="+mn-lt"/>
              </a:rPr>
              <a:t>.” </a:t>
            </a:r>
            <a:endParaRPr lang="en-US" sz="2000" dirty="0">
              <a:solidFill>
                <a:srgbClr val="0070C0"/>
              </a:solidFill>
              <a:latin typeface="+mn-lt"/>
            </a:endParaRPr>
          </a:p>
          <a:p>
            <a:pPr marL="0" indent="0">
              <a:lnSpc>
                <a:spcPct val="100000"/>
              </a:lnSpc>
              <a:spcBef>
                <a:spcPts val="0"/>
              </a:spcBef>
              <a:spcAft>
                <a:spcPts val="600"/>
              </a:spcAft>
              <a:buNone/>
            </a:pPr>
            <a:r>
              <a:rPr lang="en-US" sz="2000" i="1" dirty="0">
                <a:latin typeface="+mn-lt"/>
              </a:rPr>
              <a:t>See also </a:t>
            </a:r>
            <a:r>
              <a:rPr lang="en-US" sz="2000" dirty="0">
                <a:latin typeface="+mn-lt"/>
              </a:rPr>
              <a:t>Formal Op. 93-379: “It goes without saying that a lawyer who has undertaken to bill on an hourly basis is never justified in charging a client for hours not actually expended.  If a lawyer has agreed to charge a client on this basis and it turns out that the lawyer is particularly efficient in accomplishing a given result, it nonetheless will not be permissible to charge the client for more hours than were actually expended on the matter.”</a:t>
            </a:r>
          </a:p>
        </p:txBody>
      </p:sp>
    </p:spTree>
    <p:extLst>
      <p:ext uri="{BB962C8B-B14F-4D97-AF65-F5344CB8AC3E}">
        <p14:creationId xmlns:p14="http://schemas.microsoft.com/office/powerpoint/2010/main" val="19342344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10515600" cy="1352462"/>
          </a:xfrm>
        </p:spPr>
        <p:txBody>
          <a:bodyPr>
            <a:normAutofit/>
          </a:bodyPr>
          <a:lstStyle/>
          <a:p>
            <a:r>
              <a:rPr lang="en-US" sz="3200" b="1" kern="1200" dirty="0">
                <a:solidFill>
                  <a:srgbClr val="FF0000"/>
                </a:solidFill>
                <a:effectLst/>
                <a:latin typeface="+mj-lt"/>
                <a:ea typeface="+mj-ea"/>
                <a:cs typeface="+mj-cs"/>
              </a:rPr>
              <a:t>Rule 1.5 – Expenses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16</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
        <p:nvSpPr>
          <p:cNvPr id="5" name="Rectangle 1">
            <a:extLst>
              <a:ext uri="{FF2B5EF4-FFF2-40B4-BE49-F238E27FC236}">
                <a16:creationId xmlns:a16="http://schemas.microsoft.com/office/drawing/2014/main" id="{B5FD150A-DF09-4647-FA06-12A188AD288A}"/>
              </a:ext>
            </a:extLst>
          </p:cNvPr>
          <p:cNvSpPr>
            <a:spLocks noGrp="1" noChangeArrowheads="1"/>
          </p:cNvSpPr>
          <p:nvPr>
            <p:ph idx="1"/>
          </p:nvPr>
        </p:nvSpPr>
        <p:spPr bwMode="auto">
          <a:xfrm>
            <a:off x="1108918" y="1743910"/>
            <a:ext cx="10244882" cy="41703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indent="0">
              <a:lnSpc>
                <a:spcPct val="100000"/>
              </a:lnSpc>
              <a:spcBef>
                <a:spcPts val="0"/>
              </a:spcBef>
              <a:spcAft>
                <a:spcPts val="600"/>
              </a:spcAft>
              <a:buNone/>
            </a:pPr>
            <a:r>
              <a:rPr lang="en-US" sz="2400" dirty="0">
                <a:latin typeface="+mn-lt"/>
              </a:rPr>
              <a:t>[Rule 1.5 Comment 1] </a:t>
            </a:r>
            <a:r>
              <a:rPr lang="en-US" sz="2400" dirty="0">
                <a:solidFill>
                  <a:srgbClr val="0070C0"/>
                </a:solidFill>
                <a:latin typeface="+mn-lt"/>
              </a:rPr>
              <a:t>. . . . </a:t>
            </a:r>
            <a:r>
              <a:rPr lang="en-US" sz="2400" b="0" i="0" u="none" strike="noStrike" dirty="0">
                <a:solidFill>
                  <a:srgbClr val="000000"/>
                </a:solidFill>
                <a:effectLst/>
                <a:latin typeface="+mn-lt"/>
              </a:rPr>
              <a:t>Paragraph (a) also requires that expenses for which the client will be charged must be reasonable. A lawyer may seek reimbursement for the cost of services performed in-house, such as copying, or for other expenses incurred in-house, such as telephone charges, either by charging a reasonable amount to which the client has agreed in advance or by charging an amount that reasonably reflects the cost incurred by the lawyer.</a:t>
            </a:r>
          </a:p>
          <a:p>
            <a:pPr marL="0" indent="0">
              <a:lnSpc>
                <a:spcPct val="100000"/>
              </a:lnSpc>
              <a:spcBef>
                <a:spcPts val="0"/>
              </a:spcBef>
              <a:spcAft>
                <a:spcPts val="600"/>
              </a:spcAft>
              <a:buNone/>
            </a:pPr>
            <a:r>
              <a:rPr lang="en-US" sz="2400" dirty="0">
                <a:solidFill>
                  <a:srgbClr val="177BCD"/>
                </a:solidFill>
                <a:latin typeface="+mn-lt"/>
              </a:rPr>
              <a:t>[Mass. Rules:   Comment 1B]</a:t>
            </a:r>
          </a:p>
          <a:p>
            <a:pPr marL="0" indent="0">
              <a:lnSpc>
                <a:spcPct val="100000"/>
              </a:lnSpc>
              <a:spcBef>
                <a:spcPts val="0"/>
              </a:spcBef>
              <a:spcAft>
                <a:spcPts val="600"/>
              </a:spcAft>
              <a:buNone/>
            </a:pPr>
            <a:r>
              <a:rPr lang="en-US" sz="2400" b="1" dirty="0">
                <a:solidFill>
                  <a:srgbClr val="000000"/>
                </a:solidFill>
                <a:latin typeface="+mn-lt"/>
              </a:rPr>
              <a:t>ABA Formal Opinion No. 512</a:t>
            </a:r>
            <a:r>
              <a:rPr lang="en-US" sz="2400" dirty="0">
                <a:solidFill>
                  <a:srgbClr val="000000"/>
                </a:solidFill>
                <a:latin typeface="+mn-lt"/>
              </a:rPr>
              <a:t>: Costs charged for AI tools must either be: </a:t>
            </a:r>
          </a:p>
          <a:p>
            <a:pPr marL="457200" indent="-457200">
              <a:lnSpc>
                <a:spcPct val="100000"/>
              </a:lnSpc>
              <a:spcBef>
                <a:spcPts val="0"/>
              </a:spcBef>
              <a:spcAft>
                <a:spcPts val="600"/>
              </a:spcAft>
              <a:buAutoNum type="alphaLcPeriod"/>
            </a:pPr>
            <a:r>
              <a:rPr lang="en-US" sz="2400" dirty="0">
                <a:solidFill>
                  <a:srgbClr val="000000"/>
                </a:solidFill>
                <a:latin typeface="+mn-lt"/>
              </a:rPr>
              <a:t>Disclosed in advance [and in any event reasonable] or</a:t>
            </a:r>
          </a:p>
          <a:p>
            <a:pPr marL="457200" indent="-457200">
              <a:lnSpc>
                <a:spcPct val="100000"/>
              </a:lnSpc>
              <a:spcBef>
                <a:spcPts val="0"/>
              </a:spcBef>
              <a:spcAft>
                <a:spcPts val="600"/>
              </a:spcAft>
              <a:buAutoNum type="alphaLcPeriod"/>
            </a:pPr>
            <a:r>
              <a:rPr lang="en-US" sz="2400" dirty="0">
                <a:solidFill>
                  <a:srgbClr val="000000"/>
                </a:solidFill>
                <a:latin typeface="+mn-lt"/>
              </a:rPr>
              <a:t>Reasonably reflective of counsel’s own costs in using the tool. </a:t>
            </a:r>
            <a:endParaRPr lang="en-US" sz="2400" dirty="0">
              <a:solidFill>
                <a:srgbClr val="0070C0"/>
              </a:solidFill>
              <a:latin typeface="+mn-lt"/>
            </a:endParaRPr>
          </a:p>
        </p:txBody>
      </p:sp>
    </p:spTree>
    <p:extLst>
      <p:ext uri="{BB962C8B-B14F-4D97-AF65-F5344CB8AC3E}">
        <p14:creationId xmlns:p14="http://schemas.microsoft.com/office/powerpoint/2010/main" val="8725842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1.6 – </a:t>
            </a:r>
            <a:r>
              <a:rPr lang="en-US" sz="3200" b="1" u="sng" kern="1200" dirty="0">
                <a:solidFill>
                  <a:srgbClr val="FF0000"/>
                </a:solidFill>
                <a:effectLst/>
                <a:latin typeface="+mj-lt"/>
                <a:ea typeface="+mj-ea"/>
                <a:cs typeface="+mj-cs"/>
              </a:rPr>
              <a:t>Confidentiality </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17</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813680"/>
          </a:xfrm>
        </p:spPr>
        <p:txBody>
          <a:bodyPr>
            <a:normAutofit fontScale="92500" lnSpcReduction="10000"/>
          </a:bodyPr>
          <a:lstStyle/>
          <a:p>
            <a:pPr marL="0" indent="0">
              <a:lnSpc>
                <a:spcPct val="110000"/>
              </a:lnSpc>
              <a:spcBef>
                <a:spcPts val="0"/>
              </a:spcBef>
              <a:spcAft>
                <a:spcPts val="600"/>
              </a:spcAft>
              <a:buNone/>
            </a:pPr>
            <a:r>
              <a:rPr lang="en-US" sz="2600" b="1" i="0" dirty="0">
                <a:solidFill>
                  <a:srgbClr val="263238"/>
                </a:solidFill>
                <a:effectLst/>
              </a:rPr>
              <a:t>(a)  A lawyer shall not reveal information relating to the representation of a client unless the client gives informed consent, the disclosure is impliedly authorized in order to carry out the representation or the disclosure is permitted by paragraph (b)</a:t>
            </a:r>
            <a:r>
              <a:rPr lang="en-US" sz="2600" b="0" i="0" dirty="0">
                <a:solidFill>
                  <a:srgbClr val="212121"/>
                </a:solidFill>
                <a:effectLst/>
              </a:rPr>
              <a:t>.</a:t>
            </a:r>
          </a:p>
          <a:p>
            <a:pPr marL="0" indent="0">
              <a:lnSpc>
                <a:spcPct val="110000"/>
              </a:lnSpc>
              <a:spcBef>
                <a:spcPts val="0"/>
              </a:spcBef>
              <a:spcAft>
                <a:spcPts val="600"/>
              </a:spcAft>
              <a:buNone/>
            </a:pPr>
            <a:r>
              <a:rPr lang="en-US" sz="2600" b="1" i="0" dirty="0">
                <a:solidFill>
                  <a:srgbClr val="212121"/>
                </a:solidFill>
                <a:effectLst/>
              </a:rPr>
              <a:t>(c)  A lawyer shall make reasonable efforts to prevent the inadvertent or unauthorized disclosure of, or unauthorized access to, information relating to the representation of a client. </a:t>
            </a:r>
            <a:r>
              <a:rPr lang="en-US" sz="2600" i="0" dirty="0">
                <a:solidFill>
                  <a:srgbClr val="0070C0"/>
                </a:solidFill>
                <a:effectLst/>
              </a:rPr>
              <a:t>See ABA Op. 512.</a:t>
            </a:r>
            <a:endParaRPr lang="en-US" sz="2600" b="1" i="0" dirty="0">
              <a:solidFill>
                <a:srgbClr val="212121"/>
              </a:solidFill>
              <a:effectLst/>
            </a:endParaRPr>
          </a:p>
          <a:p>
            <a:pPr marL="0" indent="0">
              <a:lnSpc>
                <a:spcPct val="110000"/>
              </a:lnSpc>
              <a:spcBef>
                <a:spcPts val="0"/>
              </a:spcBef>
              <a:spcAft>
                <a:spcPts val="600"/>
              </a:spcAft>
              <a:buNone/>
            </a:pPr>
            <a:r>
              <a:rPr lang="en-US" sz="2200" dirty="0">
                <a:solidFill>
                  <a:srgbClr val="0070C0"/>
                </a:solidFill>
              </a:rPr>
              <a:t>There are different formulations particularly for unconsented disclosure in view of unlawful conduct.  MA adds “confidential” before “information” and defines; ME and RI do not have (c). </a:t>
            </a:r>
          </a:p>
          <a:p>
            <a:pPr marL="0" indent="0">
              <a:lnSpc>
                <a:spcPct val="110000"/>
              </a:lnSpc>
              <a:spcBef>
                <a:spcPts val="0"/>
              </a:spcBef>
              <a:spcAft>
                <a:spcPts val="600"/>
              </a:spcAft>
              <a:buNone/>
            </a:pPr>
            <a:r>
              <a:rPr lang="en-US" sz="2200" dirty="0">
                <a:solidFill>
                  <a:srgbClr val="0070C0"/>
                </a:solidFill>
              </a:rPr>
              <a:t>Although confidentiality has been an issue relative to backup of documents and technical exposure in web searches and electronic communication, training of AI models and the ease of retrieval raises risks. </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754533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1.6 – </a:t>
            </a:r>
            <a:r>
              <a:rPr lang="en-US" sz="3200" b="1" u="sng" kern="1200" dirty="0">
                <a:solidFill>
                  <a:srgbClr val="FF0000"/>
                </a:solidFill>
                <a:effectLst/>
                <a:latin typeface="+mj-lt"/>
                <a:ea typeface="+mj-ea"/>
                <a:cs typeface="+mj-cs"/>
              </a:rPr>
              <a:t>Confidentiality </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18</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813680"/>
          </a:xfrm>
        </p:spPr>
        <p:txBody>
          <a:bodyPr>
            <a:normAutofit fontScale="92500" lnSpcReduction="10000"/>
          </a:bodyPr>
          <a:lstStyle/>
          <a:p>
            <a:pPr marL="0" indent="0">
              <a:lnSpc>
                <a:spcPct val="110000"/>
              </a:lnSpc>
              <a:spcBef>
                <a:spcPts val="0"/>
              </a:spcBef>
              <a:spcAft>
                <a:spcPts val="600"/>
              </a:spcAft>
              <a:buNone/>
            </a:pPr>
            <a:r>
              <a:rPr lang="en-US" sz="2600" b="1" i="0" dirty="0">
                <a:solidFill>
                  <a:srgbClr val="263238"/>
                </a:solidFill>
                <a:effectLst/>
              </a:rPr>
              <a:t>(a)  A lawyer shall not reveal information relating to the representation of a client unless the client gives informed consent, the disclosure is impliedly authorized in order to carry out the representation or the disclosure is permitted by paragraph (b)</a:t>
            </a:r>
            <a:r>
              <a:rPr lang="en-US" sz="2600" b="0" i="0" dirty="0">
                <a:solidFill>
                  <a:srgbClr val="212121"/>
                </a:solidFill>
                <a:effectLst/>
              </a:rPr>
              <a:t>.</a:t>
            </a:r>
          </a:p>
          <a:p>
            <a:pPr marL="0" indent="0">
              <a:lnSpc>
                <a:spcPct val="110000"/>
              </a:lnSpc>
              <a:spcBef>
                <a:spcPts val="0"/>
              </a:spcBef>
              <a:spcAft>
                <a:spcPts val="600"/>
              </a:spcAft>
              <a:buNone/>
            </a:pPr>
            <a:r>
              <a:rPr lang="en-US" sz="2600" b="1" i="0" dirty="0">
                <a:solidFill>
                  <a:srgbClr val="212121"/>
                </a:solidFill>
                <a:effectLst/>
              </a:rPr>
              <a:t>(c)  A lawyer shall make reasonable efforts to prevent the inadvertent or unauthorized disclosure of, or unauthorized access to, information relating to the representation of a client. </a:t>
            </a:r>
          </a:p>
          <a:p>
            <a:pPr marL="0" indent="0">
              <a:lnSpc>
                <a:spcPct val="110000"/>
              </a:lnSpc>
              <a:spcBef>
                <a:spcPts val="0"/>
              </a:spcBef>
              <a:spcAft>
                <a:spcPts val="600"/>
              </a:spcAft>
              <a:buNone/>
            </a:pPr>
            <a:r>
              <a:rPr lang="en-US" sz="2200" dirty="0">
                <a:solidFill>
                  <a:srgbClr val="0070C0"/>
                </a:solidFill>
              </a:rPr>
              <a:t>There are different formulations particularly for unconsented disclosure in view of unlawful conduct.  MA adds “confidential” before “information” and defines; ME and RI do not have (c). </a:t>
            </a:r>
          </a:p>
          <a:p>
            <a:pPr marL="0" indent="0">
              <a:lnSpc>
                <a:spcPct val="110000"/>
              </a:lnSpc>
              <a:spcBef>
                <a:spcPts val="0"/>
              </a:spcBef>
              <a:spcAft>
                <a:spcPts val="600"/>
              </a:spcAft>
              <a:buNone/>
            </a:pPr>
            <a:r>
              <a:rPr lang="en-US" sz="2200" dirty="0">
                <a:solidFill>
                  <a:srgbClr val="0070C0"/>
                </a:solidFill>
              </a:rPr>
              <a:t>Although confidentiality has been an issue relative to backup of documents and technical exposure in web searches and electronic communication, training of AI models (by prompting) and the ease of retrieval of archived or distributed information raises risks. </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1274673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1.6 – </a:t>
            </a:r>
            <a:r>
              <a:rPr lang="en-US" sz="3200" b="1" u="sng" kern="1200" dirty="0">
                <a:solidFill>
                  <a:srgbClr val="FF0000"/>
                </a:solidFill>
                <a:effectLst/>
                <a:latin typeface="+mj-lt"/>
                <a:ea typeface="+mj-ea"/>
                <a:cs typeface="+mj-cs"/>
              </a:rPr>
              <a:t>Confidentiality (2) </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19</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997832"/>
          </a:xfrm>
        </p:spPr>
        <p:txBody>
          <a:bodyPr>
            <a:normAutofit lnSpcReduction="10000"/>
          </a:bodyPr>
          <a:lstStyle/>
          <a:p>
            <a:pPr marL="0" indent="0">
              <a:lnSpc>
                <a:spcPct val="110000"/>
              </a:lnSpc>
              <a:spcBef>
                <a:spcPts val="0"/>
              </a:spcBef>
              <a:spcAft>
                <a:spcPts val="600"/>
              </a:spcAft>
              <a:buNone/>
            </a:pPr>
            <a:r>
              <a:rPr lang="en-US" sz="2800" b="1" kern="1200" dirty="0">
                <a:effectLst/>
                <a:latin typeface="+mj-lt"/>
                <a:ea typeface="+mj-ea"/>
                <a:cs typeface="+mj-cs"/>
              </a:rPr>
              <a:t>Mass. Rule 1.6 [Comment 3A]</a:t>
            </a:r>
          </a:p>
          <a:p>
            <a:pPr marL="0" indent="0">
              <a:lnSpc>
                <a:spcPct val="100000"/>
              </a:lnSpc>
              <a:spcBef>
                <a:spcPts val="600"/>
              </a:spcBef>
              <a:buNone/>
            </a:pPr>
            <a:r>
              <a:rPr lang="en-US" sz="2000" i="0" dirty="0">
                <a:solidFill>
                  <a:srgbClr val="263238"/>
                </a:solidFill>
                <a:effectLst/>
              </a:rPr>
              <a:t>“Confidential information” consists of information gained during or relating to the representation of a client, whatever its source, that is (a) protected by the attorney-client privilege, (b) likely to be embarrassing or detrimental to the client if disclosed, or (c) information that the lawyer has agreed to keep confidential. “Confidential information” does not ordinarily include (i) a lawyer’s legal knowledge or legal research or (ii) information that is generally known in the local community or in the trade, field or profession to which the information relates. </a:t>
            </a:r>
          </a:p>
          <a:p>
            <a:pPr>
              <a:lnSpc>
                <a:spcPct val="100000"/>
              </a:lnSpc>
              <a:spcBef>
                <a:spcPts val="600"/>
              </a:spcBef>
            </a:pPr>
            <a:r>
              <a:rPr lang="en-US" sz="2000" dirty="0">
                <a:solidFill>
                  <a:srgbClr val="263238"/>
                </a:solidFill>
              </a:rPr>
              <a:t>“relating to the representation of a client”: client need not be the source of the information</a:t>
            </a:r>
          </a:p>
          <a:p>
            <a:pPr>
              <a:lnSpc>
                <a:spcPct val="100000"/>
              </a:lnSpc>
              <a:spcBef>
                <a:spcPts val="600"/>
              </a:spcBef>
            </a:pPr>
            <a:r>
              <a:rPr lang="en-US" sz="2000" dirty="0">
                <a:solidFill>
                  <a:srgbClr val="263238"/>
                </a:solidFill>
              </a:rPr>
              <a:t>“generally known in the local community” or “trade, field, or profession”: context matters</a:t>
            </a:r>
            <a:endParaRPr lang="en-US" sz="2000" dirty="0">
              <a:solidFill>
                <a:srgbClr val="0070C0"/>
              </a:solidFill>
            </a:endParaRPr>
          </a:p>
          <a:p>
            <a:pPr marL="0" indent="0">
              <a:lnSpc>
                <a:spcPct val="110000"/>
              </a:lnSpc>
              <a:spcBef>
                <a:spcPts val="0"/>
              </a:spcBef>
              <a:spcAft>
                <a:spcPts val="600"/>
              </a:spcAft>
              <a:buNone/>
            </a:pPr>
            <a:r>
              <a:rPr lang="en-US" sz="2200" dirty="0">
                <a:solidFill>
                  <a:srgbClr val="0070C0"/>
                </a:solidFill>
              </a:rPr>
              <a:t>Committees of the Pennsylvania and Philadelphia Bar Associates have identified the possibility of conflict of interest in inadvertent training of AI that benefits adversaries.</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0699129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9900" y="2930228"/>
            <a:ext cx="6172200" cy="1111103"/>
          </a:xfrm>
        </p:spPr>
        <p:txBody>
          <a:bodyPr>
            <a:normAutofit/>
          </a:bodyPr>
          <a:lstStyle/>
          <a:p>
            <a:pPr marL="0" indent="0" algn="ctr">
              <a:buNone/>
            </a:pPr>
            <a:r>
              <a:rPr lang="en-US" sz="3200" b="1" i="0" u="none" strike="noStrike" baseline="0" dirty="0">
                <a:solidFill>
                  <a:srgbClr val="FF0000"/>
                </a:solidFill>
              </a:rPr>
              <a:t>What Is Artificial Intelligence?</a:t>
            </a:r>
          </a:p>
          <a:p>
            <a:pPr marL="0" indent="0" algn="ctr">
              <a:buNone/>
            </a:pPr>
            <a:r>
              <a:rPr lang="en-US" sz="3200" b="1" dirty="0">
                <a:solidFill>
                  <a:srgbClr val="0070C0"/>
                </a:solidFill>
              </a:rPr>
              <a:t>Introduction</a:t>
            </a:r>
            <a:endParaRPr lang="en-US" sz="3200" b="1" i="0" u="none" strike="noStrike" baseline="0" dirty="0">
              <a:solidFill>
                <a:srgbClr val="0070C0"/>
              </a:solidFill>
            </a:endParaRPr>
          </a:p>
        </p:txBody>
      </p:sp>
      <p:sp>
        <p:nvSpPr>
          <p:cNvPr id="2" name="Slide Number Placeholder 1"/>
          <p:cNvSpPr>
            <a:spLocks noGrp="1"/>
          </p:cNvSpPr>
          <p:nvPr>
            <p:ph type="sldNum" sz="quarter" idx="12"/>
          </p:nvPr>
        </p:nvSpPr>
        <p:spPr/>
        <p:txBody>
          <a:bodyPr/>
          <a:lstStyle/>
          <a:p>
            <a:fld id="{4CF622CC-6EC5-4616-BBCB-5D9C49D8C841}" type="slidenum">
              <a:rPr lang="en-US" smtClean="0"/>
              <a:t>2</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9616413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1.9(c) – </a:t>
            </a:r>
            <a:r>
              <a:rPr lang="en-US" sz="3200" b="1" u="sng" kern="1200" dirty="0">
                <a:solidFill>
                  <a:srgbClr val="FF0000"/>
                </a:solidFill>
                <a:effectLst/>
                <a:latin typeface="+mj-lt"/>
                <a:ea typeface="+mj-ea"/>
                <a:cs typeface="+mj-cs"/>
              </a:rPr>
              <a:t>Confidentiality: </a:t>
            </a:r>
            <a:r>
              <a:rPr lang="en-US" sz="3200" b="1" kern="1200" dirty="0">
                <a:solidFill>
                  <a:srgbClr val="FF0000"/>
                </a:solidFill>
                <a:effectLst/>
                <a:latin typeface="+mj-lt"/>
                <a:ea typeface="+mj-ea"/>
                <a:cs typeface="+mj-cs"/>
              </a:rPr>
              <a:t>Former Clients</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20</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616681"/>
            <a:ext cx="9375820" cy="4435776"/>
          </a:xfrm>
        </p:spPr>
        <p:txBody>
          <a:bodyPr>
            <a:normAutofit/>
          </a:bodyPr>
          <a:lstStyle/>
          <a:p>
            <a:pPr marL="0" indent="0" algn="just">
              <a:buNone/>
            </a:pPr>
            <a:r>
              <a:rPr lang="en-US" sz="2000" b="1" i="0" u="none" strike="noStrike" dirty="0">
                <a:solidFill>
                  <a:srgbClr val="000000"/>
                </a:solidFill>
                <a:effectLst/>
              </a:rPr>
              <a:t>(c) A lawyer who has formerly represented a client in a matter or whose present or former firm has formerly represented a client in a matter shall not thereafter:</a:t>
            </a:r>
          </a:p>
          <a:p>
            <a:pPr marL="914400" indent="-457200" algn="just">
              <a:buNone/>
            </a:pPr>
            <a:r>
              <a:rPr lang="en-US" sz="2000" b="1" i="0" u="none" strike="noStrike" dirty="0">
                <a:solidFill>
                  <a:srgbClr val="000000"/>
                </a:solidFill>
                <a:effectLst/>
              </a:rPr>
              <a:t>(1) use information relating to the representation to the disadvantage of the former client except as these Rules would permit or require with respect to a client, or when the information has become generally known; or</a:t>
            </a:r>
          </a:p>
          <a:p>
            <a:pPr marL="914400" indent="-457200" algn="just">
              <a:buNone/>
            </a:pPr>
            <a:r>
              <a:rPr lang="en-US" sz="2000" b="1" i="0" u="none" strike="noStrike" dirty="0">
                <a:solidFill>
                  <a:srgbClr val="000000"/>
                </a:solidFill>
                <a:effectLst/>
              </a:rPr>
              <a:t>(2) reveal information relating to the representation except as these Rules would permit or require with respect to a client.</a:t>
            </a:r>
          </a:p>
          <a:p>
            <a:pPr marL="0" indent="0">
              <a:lnSpc>
                <a:spcPct val="100000"/>
              </a:lnSpc>
              <a:spcBef>
                <a:spcPts val="600"/>
              </a:spcBef>
              <a:spcAft>
                <a:spcPts val="600"/>
              </a:spcAft>
              <a:buNone/>
            </a:pPr>
            <a:r>
              <a:rPr lang="en-US" sz="2000" dirty="0">
                <a:solidFill>
                  <a:srgbClr val="263238"/>
                </a:solidFill>
              </a:rPr>
              <a:t>■ “relating to the representation of a client”: information need not to have been conveyed by client or learned during the representation</a:t>
            </a:r>
          </a:p>
          <a:p>
            <a:pPr marL="0" indent="0">
              <a:lnSpc>
                <a:spcPct val="100000"/>
              </a:lnSpc>
              <a:spcBef>
                <a:spcPts val="0"/>
              </a:spcBef>
              <a:spcAft>
                <a:spcPts val="600"/>
              </a:spcAft>
              <a:buNone/>
            </a:pPr>
            <a:r>
              <a:rPr lang="en-US" sz="2000" dirty="0">
                <a:solidFill>
                  <a:srgbClr val="263238"/>
                </a:solidFill>
              </a:rPr>
              <a:t>■ confidential unless “generally known in the local community” or “trade, field, or profession”: context matters</a:t>
            </a:r>
          </a:p>
          <a:p>
            <a:pPr marL="0" indent="0">
              <a:lnSpc>
                <a:spcPct val="100000"/>
              </a:lnSpc>
              <a:spcBef>
                <a:spcPts val="0"/>
              </a:spcBef>
              <a:spcAft>
                <a:spcPts val="600"/>
              </a:spcAft>
              <a:buNone/>
            </a:pPr>
            <a:r>
              <a:rPr lang="en-US" sz="2000" dirty="0">
                <a:solidFill>
                  <a:srgbClr val="177BCD"/>
                </a:solidFill>
              </a:rPr>
              <a:t>Similar issues as with current clients may arise with respect to use of AI tools that “ingest” prompts for training of underlying, foundation models or fine tuning/RAG.</a:t>
            </a:r>
          </a:p>
          <a:p>
            <a:pPr marL="0" indent="0">
              <a:lnSpc>
                <a:spcPct val="110000"/>
              </a:lnSpc>
              <a:spcBef>
                <a:spcPts val="0"/>
              </a:spcBef>
              <a:spcAft>
                <a:spcPts val="600"/>
              </a:spcAft>
              <a:buNone/>
            </a:pPr>
            <a:endParaRPr lang="en-US" sz="2200" dirty="0">
              <a:solidFill>
                <a:srgbClr val="0070C0"/>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7543314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1.18 – </a:t>
            </a:r>
            <a:r>
              <a:rPr lang="en-US" sz="3200" b="1" u="sng" kern="1200" dirty="0">
                <a:solidFill>
                  <a:srgbClr val="FF0000"/>
                </a:solidFill>
                <a:effectLst/>
                <a:latin typeface="+mj-lt"/>
                <a:ea typeface="+mj-ea"/>
                <a:cs typeface="+mj-cs"/>
              </a:rPr>
              <a:t>Confidentiality: </a:t>
            </a:r>
            <a:r>
              <a:rPr lang="en-US" sz="3200" b="1" kern="1200" dirty="0">
                <a:solidFill>
                  <a:srgbClr val="FF0000"/>
                </a:solidFill>
                <a:effectLst/>
                <a:latin typeface="+mj-lt"/>
                <a:ea typeface="+mj-ea"/>
                <a:cs typeface="+mj-cs"/>
              </a:rPr>
              <a:t>Prospective Clients</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21</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616681"/>
            <a:ext cx="9375820" cy="4218062"/>
          </a:xfrm>
        </p:spPr>
        <p:txBody>
          <a:bodyPr>
            <a:normAutofit fontScale="92500" lnSpcReduction="10000"/>
          </a:bodyPr>
          <a:lstStyle/>
          <a:p>
            <a:pPr marL="0" indent="0" algn="l">
              <a:buNone/>
            </a:pPr>
            <a:r>
              <a:rPr lang="en-US" sz="2400" b="1" i="0" u="none" strike="noStrike" dirty="0">
                <a:solidFill>
                  <a:srgbClr val="000000"/>
                </a:solidFill>
                <a:effectLst/>
              </a:rPr>
              <a:t>(a)  A person who consults with a lawyer about the possibility of forming a client-lawyer relationship with respect to a matter is a prospective client.</a:t>
            </a:r>
          </a:p>
          <a:p>
            <a:pPr marL="0" indent="0" algn="l">
              <a:lnSpc>
                <a:spcPct val="100000"/>
              </a:lnSpc>
              <a:spcBef>
                <a:spcPts val="1200"/>
              </a:spcBef>
              <a:buNone/>
            </a:pPr>
            <a:r>
              <a:rPr lang="en-US" sz="2400" b="1" i="0" u="none" strike="noStrike" dirty="0">
                <a:solidFill>
                  <a:srgbClr val="000000"/>
                </a:solidFill>
                <a:effectLst/>
              </a:rPr>
              <a:t>(b)  Even when no client-lawyer relationship ensues, a lawyer who has learned information from a prospective client shall not use or reveal that information, except as Rule 1.9 would permit with respect to information of a former client.</a:t>
            </a:r>
          </a:p>
          <a:p>
            <a:pPr marL="0" indent="0" algn="l">
              <a:lnSpc>
                <a:spcPct val="100000"/>
              </a:lnSpc>
              <a:spcBef>
                <a:spcPts val="1200"/>
              </a:spcBef>
              <a:buNone/>
            </a:pPr>
            <a:r>
              <a:rPr lang="en-US" sz="2000" b="1" dirty="0">
                <a:solidFill>
                  <a:srgbClr val="000000"/>
                </a:solidFill>
              </a:rPr>
              <a:t>[Comment 3]: “</a:t>
            </a:r>
            <a:r>
              <a:rPr lang="en-US" sz="2000" b="0" i="0" dirty="0">
                <a:solidFill>
                  <a:srgbClr val="000000"/>
                </a:solidFill>
                <a:effectLst/>
              </a:rPr>
              <a:t>It is often necessary for a prospective client to reveal information to the lawyer during an initial consultation prior to the decision about formation of a client-lawyer relationship. . . . an existing client and whether the matter is one that the lawyer is willing to undertake. Paragraph (b) prohibits the lawyer from using or revealing that information, except as permitted by Rule 1.9, even if the client or lawyer decides not to proceed with the representation.</a:t>
            </a:r>
            <a:endParaRPr lang="en-US" sz="2000" b="1" i="0" u="none" strike="noStrike" dirty="0">
              <a:solidFill>
                <a:srgbClr val="000000"/>
              </a:solidFill>
              <a:effectLst/>
            </a:endParaRPr>
          </a:p>
          <a:p>
            <a:pPr marL="0" indent="0">
              <a:lnSpc>
                <a:spcPct val="110000"/>
              </a:lnSpc>
              <a:spcBef>
                <a:spcPts val="600"/>
              </a:spcBef>
              <a:buNone/>
            </a:pPr>
            <a:r>
              <a:rPr lang="en-US" sz="2000" dirty="0">
                <a:solidFill>
                  <a:srgbClr val="177BCD"/>
                </a:solidFill>
              </a:rPr>
              <a:t>Similar issues as with current clients may arise with respect to use of AI tools, even in a conflict check, that “ingest” prompts for training.</a:t>
            </a:r>
          </a:p>
          <a:p>
            <a:pPr marL="0" indent="0">
              <a:lnSpc>
                <a:spcPct val="100000"/>
              </a:lnSpc>
              <a:spcBef>
                <a:spcPts val="0"/>
              </a:spcBef>
              <a:spcAft>
                <a:spcPts val="600"/>
              </a:spcAft>
              <a:buNone/>
            </a:pPr>
            <a:endParaRPr lang="en-US" sz="2000" dirty="0">
              <a:solidFill>
                <a:srgbClr val="0070C0"/>
              </a:solidFill>
            </a:endParaRPr>
          </a:p>
          <a:p>
            <a:pPr marL="0" indent="0">
              <a:lnSpc>
                <a:spcPct val="110000"/>
              </a:lnSpc>
              <a:spcBef>
                <a:spcPts val="0"/>
              </a:spcBef>
              <a:spcAft>
                <a:spcPts val="600"/>
              </a:spcAft>
              <a:buNone/>
            </a:pPr>
            <a:endParaRPr lang="en-US" sz="2200" dirty="0">
              <a:solidFill>
                <a:srgbClr val="0070C0"/>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8714941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2.1 - Advisor (</a:t>
            </a:r>
            <a:r>
              <a:rPr lang="en-US" sz="3200" b="1" dirty="0">
                <a:solidFill>
                  <a:srgbClr val="FF0000"/>
                </a:solidFill>
              </a:rPr>
              <a:t>Section on </a:t>
            </a:r>
            <a:r>
              <a:rPr lang="en-US" sz="3200" b="1" kern="1200" dirty="0">
                <a:solidFill>
                  <a:srgbClr val="FF0000"/>
                </a:solidFill>
                <a:effectLst/>
                <a:latin typeface="+mj-lt"/>
                <a:ea typeface="+mj-ea"/>
                <a:cs typeface="+mj-cs"/>
              </a:rPr>
              <a:t>Counselor)</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22</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813680"/>
          </a:xfrm>
        </p:spPr>
        <p:txBody>
          <a:bodyPr>
            <a:normAutofit/>
          </a:bodyPr>
          <a:lstStyle/>
          <a:p>
            <a:pPr marL="0" indent="0">
              <a:lnSpc>
                <a:spcPct val="110000"/>
              </a:lnSpc>
              <a:spcBef>
                <a:spcPts val="0"/>
              </a:spcBef>
              <a:spcAft>
                <a:spcPts val="600"/>
              </a:spcAft>
              <a:buNone/>
            </a:pPr>
            <a:r>
              <a:rPr lang="en-US" sz="2400" b="1" i="0" dirty="0">
                <a:solidFill>
                  <a:srgbClr val="000000"/>
                </a:solidFill>
                <a:effectLst/>
              </a:rPr>
              <a:t>In representing a client, a lawyer shall exercise independent professional judgment and render candid advice. In rendering advice, a lawyer may refer not only to law but to other considerations such as moral, economic, social and political factors, that may be relevant to the client's situation.</a:t>
            </a:r>
          </a:p>
          <a:p>
            <a:pPr marL="0" indent="0">
              <a:lnSpc>
                <a:spcPct val="110000"/>
              </a:lnSpc>
              <a:spcBef>
                <a:spcPts val="0"/>
              </a:spcBef>
              <a:spcAft>
                <a:spcPts val="600"/>
              </a:spcAft>
              <a:buNone/>
            </a:pPr>
            <a:r>
              <a:rPr lang="en-US" sz="2400" i="0" dirty="0">
                <a:solidFill>
                  <a:srgbClr val="000000"/>
                </a:solidFill>
                <a:effectLst/>
              </a:rPr>
              <a:t>Comment [2] . . .It is proper for a lawyer to refer to relevant moral and ethical considerations in giving advice.  </a:t>
            </a:r>
            <a:r>
              <a:rPr lang="en-US" sz="2400" dirty="0">
                <a:solidFill>
                  <a:srgbClr val="0070C0"/>
                </a:solidFill>
              </a:rPr>
              <a:t>On bias, see Rule 8.4(g).</a:t>
            </a:r>
          </a:p>
          <a:p>
            <a:pPr marL="0" indent="0">
              <a:lnSpc>
                <a:spcPct val="110000"/>
              </a:lnSpc>
              <a:spcBef>
                <a:spcPts val="0"/>
              </a:spcBef>
              <a:spcAft>
                <a:spcPts val="600"/>
              </a:spcAft>
              <a:buNone/>
            </a:pPr>
            <a:r>
              <a:rPr lang="en-US" sz="2400" i="0" dirty="0">
                <a:effectLst/>
              </a:rPr>
              <a:t>Comment [4] . . . Matters that go beyond strictly legal questions may also be in the domain of another profession. . . . Where consultation with a professional in another field is something a competent lawyer would recommend, the lawyer should make such recommendation . . ..</a:t>
            </a:r>
            <a:r>
              <a:rPr lang="en-US" sz="2400" i="0" dirty="0">
                <a:solidFill>
                  <a:srgbClr val="0070C0"/>
                </a:solidFill>
                <a:effectLst/>
              </a:rPr>
              <a:t>AI?</a:t>
            </a:r>
            <a:endParaRPr lang="en-US" sz="2400" i="0" dirty="0">
              <a:effectLst/>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3128876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3.1 – </a:t>
            </a:r>
            <a:r>
              <a:rPr lang="en-US" sz="3200" b="1" u="sng" kern="1200" dirty="0">
                <a:solidFill>
                  <a:srgbClr val="FF0000"/>
                </a:solidFill>
                <a:effectLst/>
                <a:latin typeface="+mj-lt"/>
                <a:ea typeface="+mj-ea"/>
                <a:cs typeface="+mj-cs"/>
              </a:rPr>
              <a:t>Meritorious Claims &amp; Contentions</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23</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813680"/>
          </a:xfrm>
        </p:spPr>
        <p:txBody>
          <a:bodyPr>
            <a:normAutofit/>
          </a:bodyPr>
          <a:lstStyle/>
          <a:p>
            <a:pPr marL="0" indent="0">
              <a:lnSpc>
                <a:spcPct val="110000"/>
              </a:lnSpc>
              <a:spcBef>
                <a:spcPts val="0"/>
              </a:spcBef>
              <a:spcAft>
                <a:spcPts val="600"/>
              </a:spcAft>
              <a:buNone/>
            </a:pPr>
            <a:r>
              <a:rPr lang="en-US" sz="2400" b="1" i="0" dirty="0">
                <a:solidFill>
                  <a:srgbClr val="000000"/>
                </a:solidFill>
                <a:effectLst/>
              </a:rPr>
              <a:t>A lawyer shall not bring or defend a proceeding, or assert or controvert an issue therein, unless there is a basis in law and fact for doing so that is not frivolous, which includes a good faith argument for an extension, modification or reversal of existing law.  . . .</a:t>
            </a:r>
          </a:p>
          <a:p>
            <a:pPr marL="0" indent="0">
              <a:lnSpc>
                <a:spcPct val="110000"/>
              </a:lnSpc>
              <a:spcBef>
                <a:spcPts val="0"/>
              </a:spcBef>
              <a:spcAft>
                <a:spcPts val="600"/>
              </a:spcAft>
              <a:buNone/>
            </a:pPr>
            <a:r>
              <a:rPr lang="en-US" sz="2400" i="0" dirty="0">
                <a:solidFill>
                  <a:srgbClr val="000000"/>
                </a:solidFill>
                <a:effectLst/>
              </a:rPr>
              <a:t>Comment [2] . . .What is required of lawyers . . . Is that they inform themselves about the facts of their clients’ cases and the applicable law and determine if they can make good faith arguments in support of their clients’ positions. . . . </a:t>
            </a:r>
          </a:p>
          <a:p>
            <a:pPr marL="0" indent="0">
              <a:lnSpc>
                <a:spcPct val="110000"/>
              </a:lnSpc>
              <a:spcBef>
                <a:spcPts val="0"/>
              </a:spcBef>
              <a:spcAft>
                <a:spcPts val="600"/>
              </a:spcAft>
              <a:buNone/>
            </a:pPr>
            <a:r>
              <a:rPr lang="en-US" sz="2400" i="0" dirty="0">
                <a:solidFill>
                  <a:srgbClr val="0070C0"/>
                </a:solidFill>
                <a:effectLst/>
              </a:rPr>
              <a:t>Similar to Fed. R. Civ.. P. 11 and state counterparts on signing.  May it be invoked if purely reliant on </a:t>
            </a:r>
            <a:r>
              <a:rPr lang="en-US" sz="2400" i="0" dirty="0" err="1">
                <a:solidFill>
                  <a:srgbClr val="0070C0"/>
                </a:solidFill>
                <a:effectLst/>
              </a:rPr>
              <a:t>GenAI</a:t>
            </a:r>
            <a:r>
              <a:rPr lang="en-US" sz="2400" i="0" dirty="0">
                <a:solidFill>
                  <a:srgbClr val="0070C0"/>
                </a:solidFill>
                <a:effectLst/>
              </a:rPr>
              <a:t>?  See ABA Op. 512.</a:t>
            </a:r>
            <a:endParaRPr lang="en-US" sz="2400" i="0" dirty="0">
              <a:effectLst/>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49317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3.3 - </a:t>
            </a:r>
            <a:r>
              <a:rPr lang="en-US" sz="3200" b="1" u="sng" kern="1200" dirty="0">
                <a:solidFill>
                  <a:srgbClr val="FF0000"/>
                </a:solidFill>
                <a:effectLst/>
                <a:latin typeface="+mj-lt"/>
                <a:ea typeface="+mj-ea"/>
                <a:cs typeface="+mj-cs"/>
              </a:rPr>
              <a:t>Candor Towards the Tribunal </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24</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836540"/>
          </a:xfrm>
        </p:spPr>
        <p:txBody>
          <a:bodyPr>
            <a:normAutofit lnSpcReduction="10000"/>
          </a:bodyPr>
          <a:lstStyle/>
          <a:p>
            <a:pPr marL="514350" indent="-514350">
              <a:lnSpc>
                <a:spcPct val="110000"/>
              </a:lnSpc>
              <a:spcBef>
                <a:spcPts val="0"/>
              </a:spcBef>
              <a:spcAft>
                <a:spcPts val="600"/>
              </a:spcAft>
              <a:buAutoNum type="alphaLcParenBoth"/>
            </a:pPr>
            <a:r>
              <a:rPr lang="en-US" sz="2600" b="1" i="0" dirty="0">
                <a:solidFill>
                  <a:srgbClr val="373739"/>
                </a:solidFill>
                <a:effectLst/>
              </a:rPr>
              <a:t>A lawyer shall not knowingly</a:t>
            </a:r>
            <a:r>
              <a:rPr lang="en-US" sz="2600" b="0" i="0" dirty="0">
                <a:solidFill>
                  <a:srgbClr val="333333"/>
                </a:solidFill>
                <a:effectLst/>
              </a:rPr>
              <a:t>:</a:t>
            </a:r>
          </a:p>
          <a:p>
            <a:pPr marL="971550" lvl="1" indent="-514350">
              <a:lnSpc>
                <a:spcPct val="110000"/>
              </a:lnSpc>
              <a:spcBef>
                <a:spcPts val="0"/>
              </a:spcBef>
              <a:spcAft>
                <a:spcPts val="600"/>
              </a:spcAft>
              <a:buAutoNum type="arabicParenBoth"/>
            </a:pPr>
            <a:r>
              <a:rPr lang="en-US" sz="2200" b="1" i="0" dirty="0">
                <a:solidFill>
                  <a:srgbClr val="373739"/>
                </a:solidFill>
                <a:effectLst/>
              </a:rPr>
              <a:t>make a false statement of fact or law to a tribunal or fail to correct a false statement of material fact or law previously made to the tribunal by the lawyer</a:t>
            </a:r>
            <a:r>
              <a:rPr lang="en-US" sz="2200" b="0" i="0" dirty="0">
                <a:solidFill>
                  <a:srgbClr val="333333"/>
                </a:solidFill>
                <a:effectLst/>
              </a:rPr>
              <a:t>; [or]</a:t>
            </a:r>
          </a:p>
          <a:p>
            <a:pPr marL="971550" lvl="1" indent="-514350">
              <a:lnSpc>
                <a:spcPct val="110000"/>
              </a:lnSpc>
              <a:spcBef>
                <a:spcPts val="0"/>
              </a:spcBef>
              <a:spcAft>
                <a:spcPts val="600"/>
              </a:spcAft>
              <a:buAutoNum type="arabicParenBoth"/>
            </a:pPr>
            <a:r>
              <a:rPr lang="en-US" sz="2200" b="1" i="0" dirty="0">
                <a:solidFill>
                  <a:srgbClr val="373739"/>
                </a:solidFill>
                <a:effectLst/>
              </a:rPr>
              <a:t>fail to disclose to the tribunal legal authority in the controlling jurisdiction known to the lawyer to be directly adverse to the position of the client and not disclosed by opposing counsel; . . </a:t>
            </a:r>
            <a:r>
              <a:rPr lang="en-US" b="1" i="0" dirty="0">
                <a:solidFill>
                  <a:srgbClr val="373739"/>
                </a:solidFill>
                <a:effectLst/>
              </a:rPr>
              <a:t>.</a:t>
            </a:r>
          </a:p>
          <a:p>
            <a:pPr marL="0" indent="0">
              <a:lnSpc>
                <a:spcPct val="100000"/>
              </a:lnSpc>
              <a:spcBef>
                <a:spcPts val="0"/>
              </a:spcBef>
              <a:spcAft>
                <a:spcPts val="600"/>
              </a:spcAft>
              <a:buNone/>
            </a:pPr>
            <a:r>
              <a:rPr lang="en-US" sz="2400" dirty="0">
                <a:solidFill>
                  <a:srgbClr val="0070C0"/>
                </a:solidFill>
              </a:rPr>
              <a:t>ABA Op. 512.  ME states (a)(2):</a:t>
            </a:r>
          </a:p>
          <a:p>
            <a:pPr marL="457200" lvl="1" indent="0">
              <a:lnSpc>
                <a:spcPct val="100000"/>
              </a:lnSpc>
              <a:spcBef>
                <a:spcPts val="0"/>
              </a:spcBef>
              <a:spcAft>
                <a:spcPts val="600"/>
              </a:spcAft>
              <a:buNone/>
            </a:pPr>
            <a:r>
              <a:rPr lang="en-US" sz="2000" b="0" i="0" dirty="0">
                <a:solidFill>
                  <a:srgbClr val="333333"/>
                </a:solidFill>
                <a:effectLst/>
              </a:rPr>
              <a:t>(2) misquote to a tribunal the language of a book, statute, ordinance, rule or decision or, with knowledge of its invalidity and without disclosing such knowledge, cite as authority, a decision that has been overruled or a statute, ordinance or rule that has been repealed or declared unconstitutional;</a:t>
            </a:r>
          </a:p>
          <a:p>
            <a:pPr marL="0" indent="0">
              <a:lnSpc>
                <a:spcPct val="100000"/>
              </a:lnSpc>
              <a:spcBef>
                <a:spcPts val="0"/>
              </a:spcBef>
              <a:spcAft>
                <a:spcPts val="600"/>
              </a:spcAft>
              <a:buNone/>
            </a:pPr>
            <a:r>
              <a:rPr lang="en-US" sz="2400" dirty="0">
                <a:solidFill>
                  <a:srgbClr val="0070C0"/>
                </a:solidFill>
              </a:rPr>
              <a:t>Also consider Fed. R. Civ. P. 11 certification by signing and state analogs.</a:t>
            </a:r>
          </a:p>
          <a:p>
            <a:pPr marL="0" indent="0">
              <a:lnSpc>
                <a:spcPct val="100000"/>
              </a:lnSpc>
              <a:spcBef>
                <a:spcPts val="0"/>
              </a:spcBef>
              <a:spcAft>
                <a:spcPts val="600"/>
              </a:spcAft>
              <a:buNone/>
            </a:pPr>
            <a:endParaRPr lang="en-US" sz="2400" dirty="0">
              <a:solidFill>
                <a:srgbClr val="0070C0"/>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8053986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3.4 – Fairness to Opposing Party &amp; Counsel</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25</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542672"/>
            <a:ext cx="9375820" cy="4813680"/>
          </a:xfrm>
        </p:spPr>
        <p:txBody>
          <a:bodyPr>
            <a:normAutofit/>
          </a:bodyPr>
          <a:lstStyle/>
          <a:p>
            <a:pPr marL="0" indent="0" algn="just">
              <a:lnSpc>
                <a:spcPct val="110000"/>
              </a:lnSpc>
              <a:spcBef>
                <a:spcPts val="0"/>
              </a:spcBef>
              <a:spcAft>
                <a:spcPts val="600"/>
              </a:spcAft>
              <a:buNone/>
            </a:pPr>
            <a:r>
              <a:rPr lang="en-US" sz="2400" b="1" i="0" dirty="0">
                <a:solidFill>
                  <a:srgbClr val="000000"/>
                </a:solidFill>
                <a:effectLst/>
              </a:rPr>
              <a:t>A lawyer shall not:</a:t>
            </a:r>
          </a:p>
          <a:p>
            <a:pPr marL="457200" lvl="1" indent="0" algn="just">
              <a:lnSpc>
                <a:spcPct val="110000"/>
              </a:lnSpc>
              <a:spcBef>
                <a:spcPts val="0"/>
              </a:spcBef>
              <a:spcAft>
                <a:spcPts val="600"/>
              </a:spcAft>
              <a:buNone/>
            </a:pPr>
            <a:r>
              <a:rPr lang="en-US" sz="2600" b="1" i="0" dirty="0">
                <a:solidFill>
                  <a:srgbClr val="000000"/>
                </a:solidFill>
                <a:effectLst/>
              </a:rPr>
              <a:t>(a) unlawfully obstruct another party' s access to evidence or unlawfully alter, destroy or conceal a document or other material having potential evidentiary value. A lawyer shall not counsel or assist another person to do any such act;</a:t>
            </a:r>
          </a:p>
          <a:p>
            <a:pPr marL="457200" lvl="1" indent="0" algn="just">
              <a:lnSpc>
                <a:spcPct val="110000"/>
              </a:lnSpc>
              <a:spcBef>
                <a:spcPts val="0"/>
              </a:spcBef>
              <a:spcAft>
                <a:spcPts val="600"/>
              </a:spcAft>
              <a:buNone/>
            </a:pPr>
            <a:r>
              <a:rPr lang="en-US" sz="2600" b="1" i="0" dirty="0">
                <a:solidFill>
                  <a:srgbClr val="000000"/>
                </a:solidFill>
                <a:effectLst/>
              </a:rPr>
              <a:t>(b) falsify evidence, counsel or assist a witness to testify falsely, or offer an inducement to a witness that is prohibited by law... </a:t>
            </a:r>
          </a:p>
          <a:p>
            <a:pPr marL="0" indent="0">
              <a:lnSpc>
                <a:spcPct val="110000"/>
              </a:lnSpc>
              <a:spcBef>
                <a:spcPts val="0"/>
              </a:spcBef>
              <a:spcAft>
                <a:spcPts val="600"/>
              </a:spcAft>
              <a:buNone/>
            </a:pPr>
            <a:r>
              <a:rPr lang="en-US" sz="2400" i="0" dirty="0">
                <a:solidFill>
                  <a:srgbClr val="0070C0"/>
                </a:solidFill>
                <a:effectLst/>
              </a:rPr>
              <a:t>Issues may arise, as evidentiary rule may adapt, where  a </a:t>
            </a:r>
            <a:r>
              <a:rPr lang="en-US" sz="2400" dirty="0">
                <a:solidFill>
                  <a:srgbClr val="0070C0"/>
                </a:solidFill>
              </a:rPr>
              <a:t>“hard copy” of web or </a:t>
            </a:r>
            <a:r>
              <a:rPr lang="en-US" sz="2400" i="0" dirty="0">
                <a:solidFill>
                  <a:srgbClr val="0070C0"/>
                </a:solidFill>
                <a:effectLst/>
              </a:rPr>
              <a:t>electronically stored information may be unfairly altered or portions emphasized or deemphasized.  Compare “Photoshopping.”</a:t>
            </a:r>
            <a:endParaRPr lang="en-US" sz="2400" i="0" dirty="0">
              <a:effectLst/>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41954389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4.1  – Truthfulness in Statements to Others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26</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542672"/>
            <a:ext cx="9375820" cy="4813680"/>
          </a:xfrm>
        </p:spPr>
        <p:txBody>
          <a:bodyPr>
            <a:normAutofit/>
          </a:bodyPr>
          <a:lstStyle/>
          <a:p>
            <a:pPr marL="0" indent="0" algn="just">
              <a:lnSpc>
                <a:spcPct val="100000"/>
              </a:lnSpc>
              <a:spcBef>
                <a:spcPts val="0"/>
              </a:spcBef>
              <a:spcAft>
                <a:spcPts val="600"/>
              </a:spcAft>
              <a:buNone/>
            </a:pPr>
            <a:r>
              <a:rPr lang="en-US" sz="2400" b="1" i="0" dirty="0">
                <a:solidFill>
                  <a:srgbClr val="000000"/>
                </a:solidFill>
                <a:effectLst/>
              </a:rPr>
              <a:t>In the course of representing a client a lawyer shall not knowingly:</a:t>
            </a:r>
          </a:p>
          <a:p>
            <a:pPr marL="457200" lvl="1" indent="0" algn="just">
              <a:lnSpc>
                <a:spcPct val="100000"/>
              </a:lnSpc>
              <a:spcBef>
                <a:spcPts val="0"/>
              </a:spcBef>
              <a:spcAft>
                <a:spcPts val="600"/>
              </a:spcAft>
              <a:buNone/>
            </a:pPr>
            <a:r>
              <a:rPr lang="en-US" b="1" i="0" dirty="0">
                <a:solidFill>
                  <a:srgbClr val="000000"/>
                </a:solidFill>
                <a:effectLst/>
              </a:rPr>
              <a:t>(a) make a false statement of material fact or law to a third person; . . .</a:t>
            </a:r>
          </a:p>
          <a:p>
            <a:pPr marL="0" indent="0">
              <a:lnSpc>
                <a:spcPct val="110000"/>
              </a:lnSpc>
              <a:spcBef>
                <a:spcPts val="0"/>
              </a:spcBef>
              <a:spcAft>
                <a:spcPts val="600"/>
              </a:spcAft>
              <a:buNone/>
            </a:pPr>
            <a:r>
              <a:rPr lang="en-US" sz="2400" dirty="0">
                <a:solidFill>
                  <a:srgbClr val="0070C0"/>
                </a:solidFill>
              </a:rPr>
              <a:t>As in consideration of Rule 3.4, a “hard copy” of web or </a:t>
            </a:r>
            <a:r>
              <a:rPr lang="en-US" sz="2400" i="0" dirty="0">
                <a:solidFill>
                  <a:srgbClr val="0070C0"/>
                </a:solidFill>
                <a:effectLst/>
              </a:rPr>
              <a:t>electronically stored information may be unfairly altered or portions emphasized or deemphasized, such that holding it out in a false light may constitute a false statement.  Consider also political deepfakes and the First Amendmen</a:t>
            </a:r>
            <a:r>
              <a:rPr lang="en-US" sz="2400" dirty="0">
                <a:solidFill>
                  <a:srgbClr val="0070C0"/>
                </a:solidFill>
              </a:rPr>
              <a:t>t.</a:t>
            </a:r>
            <a:endParaRPr lang="en-US" sz="2400" i="0" dirty="0">
              <a:effectLst/>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218858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5.1 – </a:t>
            </a:r>
            <a:r>
              <a:rPr lang="en-US" sz="3200" b="1" u="sng" kern="1200" dirty="0">
                <a:solidFill>
                  <a:srgbClr val="FF0000"/>
                </a:solidFill>
                <a:effectLst/>
                <a:latin typeface="+mj-lt"/>
                <a:ea typeface="+mj-ea"/>
                <a:cs typeface="+mj-cs"/>
              </a:rPr>
              <a:t>Supervision</a:t>
            </a:r>
            <a:r>
              <a:rPr lang="en-US" sz="3200" b="1" kern="1200" dirty="0">
                <a:solidFill>
                  <a:srgbClr val="FF0000"/>
                </a:solidFill>
                <a:effectLst/>
                <a:latin typeface="+mj-lt"/>
                <a:ea typeface="+mj-ea"/>
                <a:cs typeface="+mj-cs"/>
              </a:rPr>
              <a:t> of Lawyers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27</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Autofit/>
          </a:bodyPr>
          <a:lstStyle/>
          <a:p>
            <a:pPr marL="0" indent="0">
              <a:lnSpc>
                <a:spcPct val="100000"/>
              </a:lnSpc>
              <a:spcBef>
                <a:spcPts val="0"/>
              </a:spcBef>
              <a:spcAft>
                <a:spcPts val="600"/>
              </a:spcAft>
              <a:buNone/>
            </a:pPr>
            <a:r>
              <a:rPr lang="en-US" sz="2200" b="1" i="0" u="none" strike="noStrike" dirty="0">
                <a:solidFill>
                  <a:srgbClr val="000000"/>
                </a:solidFill>
                <a:effectLst/>
              </a:rPr>
              <a:t>(a) A partner in a law firm, and a lawyer who individually or together with other lawyers possesses comparable managerial authority in a law firm, shall make reasonable efforts to ensure that the firm has in effect measures giving reasonable assurance that all lawyers in the firm conform to the Rules of Professional Conduct.</a:t>
            </a:r>
          </a:p>
          <a:p>
            <a:pPr marL="0" indent="0">
              <a:lnSpc>
                <a:spcPct val="100000"/>
              </a:lnSpc>
              <a:spcBef>
                <a:spcPts val="0"/>
              </a:spcBef>
              <a:spcAft>
                <a:spcPts val="600"/>
              </a:spcAft>
              <a:buNone/>
            </a:pPr>
            <a:r>
              <a:rPr lang="en-US" sz="2200" b="1" i="0" dirty="0">
                <a:solidFill>
                  <a:srgbClr val="263238"/>
                </a:solidFill>
                <a:effectLst/>
              </a:rPr>
              <a:t>(b)  A lawyer having direct supervisory authority over another lawyer shall make reasonable efforts to ensure that the other lawyer conforms to the Rules of Professional Conduct</a:t>
            </a:r>
            <a:r>
              <a:rPr lang="en-US" sz="2200" b="0" i="0" dirty="0">
                <a:solidFill>
                  <a:srgbClr val="212121"/>
                </a:solidFill>
                <a:effectLst/>
              </a:rPr>
              <a:t>.</a:t>
            </a:r>
          </a:p>
          <a:p>
            <a:pPr marL="0" indent="0">
              <a:buNone/>
            </a:pPr>
            <a:r>
              <a:rPr lang="en-US" sz="2200" b="1" dirty="0"/>
              <a:t>ABA Formal Opinion No. 512</a:t>
            </a:r>
            <a:r>
              <a:rPr lang="en-US" sz="2200" dirty="0"/>
              <a:t>: </a:t>
            </a:r>
          </a:p>
          <a:p>
            <a:pPr marL="0" indent="0">
              <a:buNone/>
            </a:pPr>
            <a:r>
              <a:rPr lang="en-US" sz="2200" dirty="0"/>
              <a:t>“Managerial lawyers must establish clear policies regarding the law firm’s permissible use of GAI, and supervisory lawyers must make reasonable efforts to ensure that the firm’s lawyers and non-lawyers are trained in the ethical and practical use of the GAI tools relevant to their work.” </a:t>
            </a:r>
            <a:endParaRPr lang="en-US" sz="2200" b="0" i="0" dirty="0">
              <a:solidFill>
                <a:srgbClr val="212121"/>
              </a:solidFill>
              <a:effectLst/>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4529192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5.3 – Non-Lawyer Assistance</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28</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Autofit/>
          </a:bodyPr>
          <a:lstStyle/>
          <a:p>
            <a:pPr marL="0" indent="0">
              <a:lnSpc>
                <a:spcPct val="100000"/>
              </a:lnSpc>
              <a:spcBef>
                <a:spcPts val="0"/>
              </a:spcBef>
              <a:spcAft>
                <a:spcPts val="600"/>
              </a:spcAft>
              <a:buNone/>
            </a:pPr>
            <a:r>
              <a:rPr lang="en-US" sz="2200" b="1" i="0" dirty="0">
                <a:solidFill>
                  <a:srgbClr val="263238"/>
                </a:solidFill>
                <a:effectLst/>
              </a:rPr>
              <a:t>With respect to a nonlawyer employed or retained by or associated with a lawyer</a:t>
            </a:r>
            <a:r>
              <a:rPr lang="en-US" sz="2200" b="0" i="0" dirty="0">
                <a:solidFill>
                  <a:srgbClr val="212121"/>
                </a:solidFill>
                <a:effectLst/>
              </a:rPr>
              <a:t>:</a:t>
            </a:r>
            <a:endParaRPr lang="en-US" sz="2200" b="1" i="0" dirty="0">
              <a:solidFill>
                <a:srgbClr val="263238"/>
              </a:solidFill>
              <a:effectLst/>
            </a:endParaRPr>
          </a:p>
          <a:p>
            <a:pPr marL="0" indent="0">
              <a:lnSpc>
                <a:spcPct val="100000"/>
              </a:lnSpc>
              <a:spcBef>
                <a:spcPts val="0"/>
              </a:spcBef>
              <a:spcAft>
                <a:spcPts val="600"/>
              </a:spcAft>
              <a:buNone/>
            </a:pPr>
            <a:r>
              <a:rPr lang="en-US" sz="2200" b="1" i="0" dirty="0">
                <a:solidFill>
                  <a:srgbClr val="263238"/>
                </a:solidFill>
                <a:effectLst/>
              </a:rPr>
              <a:t>(a)  a partner, and a lawyer who individually or together with other lawyers possesses comparable managerial authority in a law firm shall make reasonable efforts to ensure that the firm has in effect </a:t>
            </a:r>
            <a:r>
              <a:rPr lang="en-US" sz="2200" b="1" i="0" u="sng" dirty="0">
                <a:solidFill>
                  <a:srgbClr val="263238"/>
                </a:solidFill>
                <a:effectLst/>
              </a:rPr>
              <a:t>measures giving reasonable assurance that the person's conduct is compatible with the professional obligations of the lawyer</a:t>
            </a:r>
            <a:r>
              <a:rPr lang="en-US" sz="2200" b="0" i="0" dirty="0">
                <a:solidFill>
                  <a:srgbClr val="212121"/>
                </a:solidFill>
                <a:effectLst/>
              </a:rPr>
              <a:t>;</a:t>
            </a:r>
          </a:p>
          <a:p>
            <a:pPr marL="0" indent="0">
              <a:lnSpc>
                <a:spcPct val="100000"/>
              </a:lnSpc>
              <a:spcBef>
                <a:spcPts val="0"/>
              </a:spcBef>
              <a:spcAft>
                <a:spcPts val="600"/>
              </a:spcAft>
              <a:buNone/>
            </a:pPr>
            <a:r>
              <a:rPr lang="en-US" sz="2200" b="1" i="0" dirty="0">
                <a:solidFill>
                  <a:srgbClr val="373739"/>
                </a:solidFill>
                <a:effectLst/>
              </a:rPr>
              <a:t>(b) a lawyer having direct supervisory authority over the nonlawyer shall make </a:t>
            </a:r>
            <a:r>
              <a:rPr lang="en-US" sz="2200" b="1" i="0" u="sng" dirty="0">
                <a:solidFill>
                  <a:srgbClr val="373739"/>
                </a:solidFill>
                <a:effectLst/>
              </a:rPr>
              <a:t>reasonable efforts to ensure that the person's conduct is compatible with the professional obligations of the lawyer . . .</a:t>
            </a:r>
          </a:p>
          <a:p>
            <a:pPr marL="0" indent="0">
              <a:lnSpc>
                <a:spcPct val="100000"/>
              </a:lnSpc>
              <a:spcBef>
                <a:spcPts val="0"/>
              </a:spcBef>
              <a:spcAft>
                <a:spcPts val="600"/>
              </a:spcAft>
              <a:buNone/>
            </a:pPr>
            <a:r>
              <a:rPr lang="en-US" sz="2200" dirty="0">
                <a:solidFill>
                  <a:srgbClr val="177BCD"/>
                </a:solidFill>
              </a:rPr>
              <a:t>Although some considered an AI entity as the assistant, raising issues about what supervision is appropriate or possible, current consensus focuses on vendors of AI systems or services.</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41866315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5.5 - Unauthorized Practice of Law</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29</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690690"/>
            <a:ext cx="9375820" cy="4588813"/>
          </a:xfrm>
        </p:spPr>
        <p:txBody>
          <a:bodyPr>
            <a:normAutofit fontScale="92500"/>
          </a:bodyPr>
          <a:lstStyle/>
          <a:p>
            <a:pPr marL="0" indent="0">
              <a:lnSpc>
                <a:spcPct val="100000"/>
              </a:lnSpc>
              <a:spcBef>
                <a:spcPts val="0"/>
              </a:spcBef>
              <a:spcAft>
                <a:spcPts val="600"/>
              </a:spcAft>
              <a:buNone/>
            </a:pPr>
            <a:r>
              <a:rPr lang="en-US" sz="2000" b="1" i="0" dirty="0">
                <a:solidFill>
                  <a:srgbClr val="263238"/>
                </a:solidFill>
                <a:effectLst/>
              </a:rPr>
              <a:t>(a)  A lawyer shall not practice law in a jurisdiction in violation of the regulation of the legal profession in that jurisdiction, or assist another in doing so.</a:t>
            </a:r>
          </a:p>
          <a:p>
            <a:pPr marL="0" indent="0">
              <a:lnSpc>
                <a:spcPct val="100000"/>
              </a:lnSpc>
              <a:spcBef>
                <a:spcPts val="0"/>
              </a:spcBef>
              <a:spcAft>
                <a:spcPts val="600"/>
              </a:spcAft>
              <a:buNone/>
            </a:pPr>
            <a:r>
              <a:rPr lang="en-US" sz="2000" b="1" i="0" dirty="0">
                <a:solidFill>
                  <a:srgbClr val="263238"/>
                </a:solidFill>
                <a:effectLst/>
              </a:rPr>
              <a:t>(b)  A lawyer who is not admitted to practice in this jurisdiction shall not</a:t>
            </a:r>
            <a:r>
              <a:rPr lang="en-US" sz="2000" b="0" i="0" dirty="0">
                <a:solidFill>
                  <a:srgbClr val="212121"/>
                </a:solidFill>
                <a:effectLst/>
              </a:rPr>
              <a:t>:</a:t>
            </a:r>
          </a:p>
          <a:p>
            <a:pPr marL="0" indent="0">
              <a:lnSpc>
                <a:spcPct val="100000"/>
              </a:lnSpc>
              <a:spcBef>
                <a:spcPts val="0"/>
              </a:spcBef>
              <a:spcAft>
                <a:spcPts val="600"/>
              </a:spcAft>
              <a:buNone/>
            </a:pPr>
            <a:r>
              <a:rPr lang="en-US" sz="2000" b="1" i="0" dirty="0">
                <a:solidFill>
                  <a:srgbClr val="263238"/>
                </a:solidFill>
                <a:effectLst/>
              </a:rPr>
              <a:t>(2)  hold out to the public or otherwise represent that the lawyer is admitted to practice law in this jurisdiction</a:t>
            </a:r>
            <a:r>
              <a:rPr lang="en-US" sz="2000" b="0" i="0" dirty="0">
                <a:solidFill>
                  <a:srgbClr val="212121"/>
                </a:solidFill>
                <a:effectLst/>
              </a:rPr>
              <a:t>.</a:t>
            </a:r>
          </a:p>
          <a:p>
            <a:pPr marL="0" indent="0">
              <a:lnSpc>
                <a:spcPct val="100000"/>
              </a:lnSpc>
              <a:spcBef>
                <a:spcPts val="0"/>
              </a:spcBef>
              <a:spcAft>
                <a:spcPts val="600"/>
              </a:spcAft>
              <a:buNone/>
            </a:pPr>
            <a:r>
              <a:rPr lang="en-US" sz="2000" dirty="0" err="1">
                <a:solidFill>
                  <a:srgbClr val="0070C0"/>
                </a:solidFill>
              </a:rPr>
              <a:t>DoNotPay</a:t>
            </a:r>
            <a:r>
              <a:rPr lang="en-US" sz="2000" dirty="0">
                <a:solidFill>
                  <a:srgbClr val="0070C0"/>
                </a:solidFill>
              </a:rPr>
              <a:t>, Inc., marketed supposedly a robotic prompter for violators appearing in traffic court, which apparently did not exist, leading to consumer deceptive practices actions:</a:t>
            </a:r>
          </a:p>
          <a:p>
            <a:pPr>
              <a:lnSpc>
                <a:spcPct val="100000"/>
              </a:lnSpc>
              <a:spcBef>
                <a:spcPts val="0"/>
              </a:spcBef>
              <a:spcAft>
                <a:spcPts val="600"/>
              </a:spcAft>
            </a:pPr>
            <a:r>
              <a:rPr lang="en-US" sz="1800" i="0" dirty="0" err="1">
                <a:solidFill>
                  <a:srgbClr val="0070C0"/>
                </a:solidFill>
                <a:effectLst/>
              </a:rPr>
              <a:t>Faridian</a:t>
            </a:r>
            <a:r>
              <a:rPr lang="en-US" sz="1800" i="0" dirty="0">
                <a:solidFill>
                  <a:srgbClr val="0070C0"/>
                </a:solidFill>
                <a:effectLst/>
              </a:rPr>
              <a:t> v. </a:t>
            </a:r>
            <a:r>
              <a:rPr lang="en-US" sz="1800" i="0" dirty="0" err="1">
                <a:solidFill>
                  <a:srgbClr val="0070C0"/>
                </a:solidFill>
                <a:effectLst/>
              </a:rPr>
              <a:t>DoNotPay</a:t>
            </a:r>
            <a:r>
              <a:rPr lang="en-US" sz="1800" i="0" dirty="0">
                <a:solidFill>
                  <a:srgbClr val="0070C0"/>
                </a:solidFill>
                <a:effectLst/>
              </a:rPr>
              <a:t>, Inc., No. 3:23-cv-01692 (N.D. Cal. filed Apr. 7, 2023)(class action complaint for unauthorized practice of law, removed from state court, motion to compel arbitration pending)</a:t>
            </a:r>
          </a:p>
          <a:p>
            <a:pPr>
              <a:lnSpc>
                <a:spcPct val="100000"/>
              </a:lnSpc>
              <a:spcBef>
                <a:spcPts val="0"/>
              </a:spcBef>
              <a:spcAft>
                <a:spcPts val="600"/>
              </a:spcAft>
            </a:pPr>
            <a:r>
              <a:rPr lang="en-US" sz="1800" i="0" dirty="0">
                <a:solidFill>
                  <a:srgbClr val="0070C0"/>
                </a:solidFill>
                <a:effectLst/>
              </a:rPr>
              <a:t>Lee v. </a:t>
            </a:r>
            <a:r>
              <a:rPr lang="en-US" sz="1800" i="0" dirty="0" err="1">
                <a:solidFill>
                  <a:srgbClr val="0070C0"/>
                </a:solidFill>
                <a:effectLst/>
              </a:rPr>
              <a:t>DoNotPay</a:t>
            </a:r>
            <a:r>
              <a:rPr lang="en-US" sz="1800" i="0" dirty="0">
                <a:solidFill>
                  <a:srgbClr val="0070C0"/>
                </a:solidFill>
                <a:effectLst/>
              </a:rPr>
              <a:t>, Inc., No. 2:23-cv-02968, #1_Complaint (C.D. Cal. filed Apr 19, 2023)</a:t>
            </a:r>
          </a:p>
          <a:p>
            <a:pPr>
              <a:lnSpc>
                <a:spcPct val="100000"/>
              </a:lnSpc>
              <a:spcBef>
                <a:spcPts val="0"/>
              </a:spcBef>
              <a:spcAft>
                <a:spcPts val="600"/>
              </a:spcAft>
            </a:pPr>
            <a:r>
              <a:rPr lang="en-US" sz="1800" i="0" dirty="0" err="1">
                <a:solidFill>
                  <a:srgbClr val="0070C0"/>
                </a:solidFill>
                <a:effectLst/>
              </a:rPr>
              <a:t>MillerKing</a:t>
            </a:r>
            <a:r>
              <a:rPr lang="en-US" sz="1800" i="0" dirty="0">
                <a:solidFill>
                  <a:srgbClr val="0070C0"/>
                </a:solidFill>
                <a:effectLst/>
              </a:rPr>
              <a:t>, LLC v. </a:t>
            </a:r>
            <a:r>
              <a:rPr lang="en-US" sz="1800" i="0" dirty="0" err="1">
                <a:solidFill>
                  <a:srgbClr val="0070C0"/>
                </a:solidFill>
                <a:effectLst/>
              </a:rPr>
              <a:t>DoNotPay</a:t>
            </a:r>
            <a:r>
              <a:rPr lang="en-US" sz="1800" i="0" dirty="0">
                <a:solidFill>
                  <a:srgbClr val="0070C0"/>
                </a:solidFill>
                <a:effectLst/>
              </a:rPr>
              <a:t>, Inc., No. 3-23-cv-00863 (S.D. Ill. filed Mar. 15, 2023, dismissed)</a:t>
            </a:r>
            <a:endParaRPr lang="en-US" sz="1800" dirty="0">
              <a:solidFill>
                <a:srgbClr val="0070C0"/>
              </a:solidFill>
            </a:endParaRPr>
          </a:p>
          <a:p>
            <a:pPr>
              <a:lnSpc>
                <a:spcPct val="100000"/>
              </a:lnSpc>
              <a:spcBef>
                <a:spcPts val="0"/>
              </a:spcBef>
              <a:spcAft>
                <a:spcPts val="600"/>
              </a:spcAft>
            </a:pPr>
            <a:r>
              <a:rPr lang="en-US" sz="1800" i="0" dirty="0" err="1">
                <a:solidFill>
                  <a:srgbClr val="0070C0"/>
                </a:solidFill>
                <a:effectLst/>
              </a:rPr>
              <a:t>Tewson</a:t>
            </a:r>
            <a:r>
              <a:rPr lang="en-US" sz="1800" i="0" dirty="0">
                <a:solidFill>
                  <a:srgbClr val="0070C0"/>
                </a:solidFill>
                <a:effectLst/>
              </a:rPr>
              <a:t> v. </a:t>
            </a:r>
            <a:r>
              <a:rPr lang="en-US" sz="1800" i="0" dirty="0" err="1">
                <a:solidFill>
                  <a:srgbClr val="0070C0"/>
                </a:solidFill>
                <a:effectLst/>
              </a:rPr>
              <a:t>DoNotPay</a:t>
            </a:r>
            <a:r>
              <a:rPr lang="en-US" sz="1800" i="0" dirty="0">
                <a:solidFill>
                  <a:srgbClr val="0070C0"/>
                </a:solidFill>
                <a:effectLst/>
              </a:rPr>
              <a:t>, Inc., No. 151427-2023 (N.Y. Sup. Ct. filed Feb. 13, 2023)(petition for pre-action discovery denied).</a:t>
            </a:r>
          </a:p>
          <a:p>
            <a:pPr>
              <a:lnSpc>
                <a:spcPct val="100000"/>
              </a:lnSpc>
              <a:spcBef>
                <a:spcPts val="0"/>
              </a:spcBef>
              <a:spcAft>
                <a:spcPts val="600"/>
              </a:spcAft>
            </a:pPr>
            <a:r>
              <a:rPr lang="en-US" sz="1800" dirty="0">
                <a:solidFill>
                  <a:srgbClr val="0070C0"/>
                </a:solidFill>
              </a:rPr>
              <a:t>Federal Trade Commission “Operation AI” – “AI-washing”</a:t>
            </a:r>
            <a:endParaRPr lang="en-US" sz="1800" i="0" dirty="0">
              <a:solidFill>
                <a:srgbClr val="0070C0"/>
              </a:solidFill>
              <a:effectLst/>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687532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Artificial Intelligence – Examples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16676" y="1541400"/>
            <a:ext cx="9375820" cy="4814952"/>
          </a:xfrm>
        </p:spPr>
        <p:txBody>
          <a:bodyPr>
            <a:normAutofit fontScale="85000" lnSpcReduction="20000"/>
          </a:bodyPr>
          <a:lstStyle/>
          <a:p>
            <a:pPr marL="0" indent="0">
              <a:lnSpc>
                <a:spcPct val="120000"/>
              </a:lnSpc>
              <a:buNone/>
            </a:pPr>
            <a:r>
              <a:rPr lang="en-US" dirty="0"/>
              <a:t>Simulating human </a:t>
            </a:r>
            <a:r>
              <a:rPr lang="en-US" i="1" dirty="0"/>
              <a:t>cognition </a:t>
            </a:r>
            <a:r>
              <a:rPr lang="en-US" dirty="0"/>
              <a:t>through programming or machine learning</a:t>
            </a:r>
          </a:p>
          <a:p>
            <a:pPr lvl="1">
              <a:lnSpc>
                <a:spcPct val="120000"/>
              </a:lnSpc>
            </a:pPr>
            <a:r>
              <a:rPr lang="en-US" sz="2600" dirty="0"/>
              <a:t>Indexing and searching of legal text databases, by keywords, fields</a:t>
            </a:r>
          </a:p>
          <a:p>
            <a:pPr lvl="2">
              <a:lnSpc>
                <a:spcPct val="120000"/>
              </a:lnSpc>
            </a:pPr>
            <a:r>
              <a:rPr lang="en-US" sz="2200" dirty="0"/>
              <a:t>Original input “keyed” by non-English speakers, later scanned</a:t>
            </a:r>
          </a:p>
          <a:p>
            <a:pPr lvl="1">
              <a:lnSpc>
                <a:spcPct val="120000"/>
              </a:lnSpc>
            </a:pPr>
            <a:r>
              <a:rPr lang="en-US" sz="2600" dirty="0"/>
              <a:t>Optical, voice, facial recognition (feature metrics/relationship rules)</a:t>
            </a:r>
          </a:p>
          <a:p>
            <a:pPr lvl="1">
              <a:lnSpc>
                <a:spcPct val="120000"/>
              </a:lnSpc>
            </a:pPr>
            <a:r>
              <a:rPr lang="en-US" sz="2600" dirty="0"/>
              <a:t>Speech synthesis (mapping of words to phonemes)</a:t>
            </a:r>
          </a:p>
          <a:p>
            <a:pPr lvl="1">
              <a:lnSpc>
                <a:spcPct val="120000"/>
              </a:lnSpc>
            </a:pPr>
            <a:r>
              <a:rPr lang="en-US" sz="2600" dirty="0"/>
              <a:t>Indexing of web pages, Google Books</a:t>
            </a:r>
          </a:p>
          <a:p>
            <a:pPr lvl="2">
              <a:lnSpc>
                <a:spcPct val="120000"/>
              </a:lnSpc>
            </a:pPr>
            <a:r>
              <a:rPr lang="en-US" sz="2200" dirty="0"/>
              <a:t>Algorithmic ranking for web searches – targeted  delivery of content</a:t>
            </a:r>
          </a:p>
          <a:p>
            <a:pPr lvl="1">
              <a:lnSpc>
                <a:spcPct val="120000"/>
              </a:lnSpc>
            </a:pPr>
            <a:r>
              <a:rPr lang="en-US" sz="2600" dirty="0"/>
              <a:t>Technology-Assisted [Document] Review (“TAR”)</a:t>
            </a:r>
          </a:p>
          <a:p>
            <a:pPr lvl="2">
              <a:lnSpc>
                <a:spcPct val="120000"/>
              </a:lnSpc>
            </a:pPr>
            <a:r>
              <a:rPr lang="en-US" sz="2200" dirty="0"/>
              <a:t>Predictive Coding (supervised learning – seeding and checking/validating)</a:t>
            </a:r>
          </a:p>
          <a:p>
            <a:pPr lvl="1">
              <a:lnSpc>
                <a:spcPct val="120000"/>
              </a:lnSpc>
            </a:pPr>
            <a:r>
              <a:rPr lang="en-US" sz="2600" dirty="0"/>
              <a:t>Document assembly</a:t>
            </a:r>
          </a:p>
          <a:p>
            <a:pPr lvl="1">
              <a:lnSpc>
                <a:spcPct val="120000"/>
              </a:lnSpc>
            </a:pPr>
            <a:r>
              <a:rPr lang="en-US" sz="2600" dirty="0"/>
              <a:t>Generative AI (</a:t>
            </a:r>
            <a:r>
              <a:rPr lang="en-US" sz="2600" dirty="0" err="1"/>
              <a:t>GenAI</a:t>
            </a:r>
            <a:r>
              <a:rPr lang="en-US" sz="2600" dirty="0"/>
              <a:t>): DALL-E, Midjourney, Nov. 2022 ChatGPT (3.0)</a:t>
            </a:r>
          </a:p>
          <a:p>
            <a:pPr lvl="2">
              <a:lnSpc>
                <a:spcPct val="120000"/>
              </a:lnSpc>
            </a:pPr>
            <a:r>
              <a:rPr lang="en-US" sz="2200" dirty="0"/>
              <a:t>Human-like responses, deepfakes, digital companions, intelligent agents</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7552809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7.1 – Communications Concerning a Lawyer’s Services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30</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690690"/>
            <a:ext cx="9375820" cy="4588813"/>
          </a:xfrm>
        </p:spPr>
        <p:txBody>
          <a:bodyPr>
            <a:normAutofit/>
          </a:bodyPr>
          <a:lstStyle/>
          <a:p>
            <a:pPr marL="0" indent="0">
              <a:lnSpc>
                <a:spcPct val="110000"/>
              </a:lnSpc>
              <a:spcBef>
                <a:spcPts val="0"/>
              </a:spcBef>
              <a:spcAft>
                <a:spcPts val="600"/>
              </a:spcAft>
              <a:buNone/>
            </a:pPr>
            <a:r>
              <a:rPr lang="en-US" sz="2400" b="1" i="0" dirty="0">
                <a:solidFill>
                  <a:srgbClr val="000000"/>
                </a:solidFill>
                <a:effectLst/>
              </a:rPr>
              <a:t>A lawyer shall not make a false or misleading communication about the lawyer or the lawyer's services. A communication is false or misleading if it contains a material misrepresentation of fact or law, or omits a fact necessary to make the statement considered as a whole not materially misleading. </a:t>
            </a:r>
          </a:p>
          <a:p>
            <a:pPr marL="0" indent="0">
              <a:lnSpc>
                <a:spcPct val="100000"/>
              </a:lnSpc>
              <a:spcBef>
                <a:spcPts val="0"/>
              </a:spcBef>
              <a:spcAft>
                <a:spcPts val="600"/>
              </a:spcAft>
              <a:buNone/>
            </a:pPr>
            <a:r>
              <a:rPr lang="en-US" sz="2400" i="0" dirty="0">
                <a:solidFill>
                  <a:srgbClr val="0070C0"/>
                </a:solidFill>
                <a:effectLst/>
              </a:rPr>
              <a:t>Some state bar organizations have </a:t>
            </a:r>
            <a:r>
              <a:rPr lang="en-US" sz="2400" dirty="0">
                <a:solidFill>
                  <a:srgbClr val="0070C0"/>
                </a:solidFill>
              </a:rPr>
              <a:t>r</a:t>
            </a:r>
            <a:r>
              <a:rPr lang="en-US" sz="2400" i="0" dirty="0">
                <a:solidFill>
                  <a:srgbClr val="0070C0"/>
                </a:solidFill>
                <a:effectLst/>
              </a:rPr>
              <a:t>aised the issue of “AI-washing,” or misleadingly touting AI competency and use.</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301037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Rules 8.4(c), (d) &amp; (g) – Misconduct, Harassment, Discrimination</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31</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lnSpcReduction="10000"/>
          </a:bodyPr>
          <a:lstStyle/>
          <a:p>
            <a:pPr marL="0" indent="0">
              <a:lnSpc>
                <a:spcPct val="100000"/>
              </a:lnSpc>
              <a:spcBef>
                <a:spcPts val="0"/>
              </a:spcBef>
              <a:spcAft>
                <a:spcPts val="600"/>
              </a:spcAft>
              <a:buNone/>
            </a:pPr>
            <a:r>
              <a:rPr lang="en-US" sz="1800" b="1" i="0" dirty="0">
                <a:solidFill>
                  <a:srgbClr val="263238"/>
                </a:solidFill>
                <a:effectLst/>
              </a:rPr>
              <a:t>It is professional misconduct for a lawyer to</a:t>
            </a:r>
            <a:r>
              <a:rPr lang="en-US" sz="1800" b="0" i="0" dirty="0">
                <a:solidFill>
                  <a:srgbClr val="212121"/>
                </a:solidFill>
                <a:effectLst/>
              </a:rPr>
              <a:t>:</a:t>
            </a:r>
            <a:endParaRPr lang="en-US" sz="1800" b="1" i="0" dirty="0">
              <a:solidFill>
                <a:srgbClr val="263238"/>
              </a:solidFill>
              <a:effectLst/>
            </a:endParaRPr>
          </a:p>
          <a:p>
            <a:pPr marL="0" indent="0">
              <a:lnSpc>
                <a:spcPct val="100000"/>
              </a:lnSpc>
              <a:spcBef>
                <a:spcPts val="0"/>
              </a:spcBef>
              <a:spcAft>
                <a:spcPts val="600"/>
              </a:spcAft>
              <a:buNone/>
            </a:pPr>
            <a:r>
              <a:rPr lang="en-US" sz="1800" b="1" i="0" dirty="0">
                <a:solidFill>
                  <a:srgbClr val="263238"/>
                </a:solidFill>
                <a:effectLst/>
              </a:rPr>
              <a:t>(c) engage in conduct involving dishonesty, fraud, deceit or misrepresentation </a:t>
            </a:r>
            <a:r>
              <a:rPr lang="en-US" sz="1800" i="0" dirty="0">
                <a:solidFill>
                  <a:srgbClr val="0070C0"/>
                </a:solidFill>
                <a:effectLst/>
              </a:rPr>
              <a:t>[ABA Op. 512]</a:t>
            </a:r>
            <a:r>
              <a:rPr lang="en-US" sz="1800" b="1" i="0" dirty="0">
                <a:solidFill>
                  <a:srgbClr val="263238"/>
                </a:solidFill>
                <a:effectLst/>
              </a:rPr>
              <a:t>;</a:t>
            </a:r>
          </a:p>
          <a:p>
            <a:pPr marL="0" indent="0">
              <a:lnSpc>
                <a:spcPct val="100000"/>
              </a:lnSpc>
              <a:spcBef>
                <a:spcPts val="0"/>
              </a:spcBef>
              <a:spcAft>
                <a:spcPts val="600"/>
              </a:spcAft>
              <a:buNone/>
            </a:pPr>
            <a:r>
              <a:rPr lang="en-US" sz="1800" b="1" i="0" dirty="0">
                <a:solidFill>
                  <a:srgbClr val="263238"/>
                </a:solidFill>
                <a:effectLst/>
              </a:rPr>
              <a:t>(d) engage in conduct that is </a:t>
            </a:r>
            <a:r>
              <a:rPr lang="en-US" sz="1800" b="1" i="0" u="sng" dirty="0">
                <a:solidFill>
                  <a:srgbClr val="263238"/>
                </a:solidFill>
                <a:effectLst/>
              </a:rPr>
              <a:t>prejudicial</a:t>
            </a:r>
            <a:r>
              <a:rPr lang="en-US" sz="1800" b="1" i="0" dirty="0">
                <a:solidFill>
                  <a:srgbClr val="263238"/>
                </a:solidFill>
                <a:effectLst/>
              </a:rPr>
              <a:t> to the administration of justice</a:t>
            </a:r>
            <a:r>
              <a:rPr lang="en-US" sz="1800" b="0" i="0" dirty="0">
                <a:solidFill>
                  <a:srgbClr val="212121"/>
                </a:solidFill>
                <a:effectLst/>
              </a:rPr>
              <a:t>;</a:t>
            </a:r>
            <a:endParaRPr lang="en-US" sz="1800" b="1" dirty="0">
              <a:solidFill>
                <a:srgbClr val="263238"/>
              </a:solidFill>
            </a:endParaRPr>
          </a:p>
          <a:p>
            <a:pPr marL="0" indent="0">
              <a:lnSpc>
                <a:spcPct val="100000"/>
              </a:lnSpc>
              <a:spcBef>
                <a:spcPts val="0"/>
              </a:spcBef>
              <a:spcAft>
                <a:spcPts val="600"/>
              </a:spcAft>
              <a:buNone/>
            </a:pPr>
            <a:r>
              <a:rPr lang="en-US" sz="1800" b="1" i="0" dirty="0">
                <a:solidFill>
                  <a:srgbClr val="263238"/>
                </a:solidFill>
                <a:effectLst/>
              </a:rPr>
              <a:t>(g) engage in conduct that the lawyer knows or reasonably should know is </a:t>
            </a:r>
            <a:r>
              <a:rPr lang="en-US" sz="1800" b="1" i="0" u="sng" dirty="0">
                <a:solidFill>
                  <a:srgbClr val="263238"/>
                </a:solidFill>
                <a:effectLst/>
              </a:rPr>
              <a:t>harassment or discrimination</a:t>
            </a:r>
            <a:r>
              <a:rPr lang="en-US" sz="1800" b="1" i="0" dirty="0">
                <a:solidFill>
                  <a:srgbClr val="263238"/>
                </a:solidFill>
                <a:effectLst/>
              </a:rPr>
              <a:t> on the basis of race, sex, religion, national origin, ethnicity, disability, age, sexual orientation, gender identity, marital status or socioeconomic status in conduct related to the practice of law. This paragraph does not limit the ability of a lawyer to accept, decline or withdraw from a representation in accordance with Rule 1.16. This paragraph does not preclude legitimate advice or advocacy consistent with these Rules</a:t>
            </a:r>
            <a:r>
              <a:rPr lang="en-US" sz="1800" b="0" i="0" dirty="0">
                <a:solidFill>
                  <a:srgbClr val="212121"/>
                </a:solidFill>
                <a:effectLst/>
              </a:rPr>
              <a:t>.</a:t>
            </a:r>
          </a:p>
          <a:p>
            <a:pPr marL="0" indent="0">
              <a:lnSpc>
                <a:spcPct val="100000"/>
              </a:lnSpc>
              <a:spcBef>
                <a:spcPts val="0"/>
              </a:spcBef>
              <a:spcAft>
                <a:spcPts val="600"/>
              </a:spcAft>
              <a:buNone/>
            </a:pPr>
            <a:r>
              <a:rPr lang="en-US" sz="1800" dirty="0">
                <a:solidFill>
                  <a:srgbClr val="0070C0"/>
                </a:solidFill>
              </a:rPr>
              <a:t>CT added protected classes to (g); ME added definitions of discrimination and harassment to (g); MA did not adopt (g), but has alternative </a:t>
            </a:r>
            <a:r>
              <a:rPr lang="en-US" sz="1800" b="1" dirty="0">
                <a:solidFill>
                  <a:srgbClr val="0070C0"/>
                </a:solidFill>
              </a:rPr>
              <a:t>Mass. Rule 4.4(a):</a:t>
            </a:r>
          </a:p>
          <a:p>
            <a:pPr marL="0" indent="0">
              <a:lnSpc>
                <a:spcPct val="100000"/>
              </a:lnSpc>
              <a:spcBef>
                <a:spcPts val="0"/>
              </a:spcBef>
              <a:spcAft>
                <a:spcPts val="600"/>
              </a:spcAft>
              <a:buNone/>
            </a:pPr>
            <a:r>
              <a:rPr lang="en-US" sz="1200" b="0" i="0" dirty="0">
                <a:solidFill>
                  <a:srgbClr val="333333"/>
                </a:solidFill>
                <a:effectLst/>
                <a:latin typeface="arial" panose="020B0604020202020204" pitchFamily="34" charset="0"/>
              </a:rPr>
              <a:t>(a) In representing a client, a lawyer shall not: (1) use means that have no substantial purpose other than to embarrass, harass, delay, or burden a third person, (2) use methods of obtaining evidence that violate the legal rights of such a person, or (3) engage in conduct that manifests bias or prejudice against such a person based on race, sex, marital status, religion, national origin, disability, age, sexual orientation, or gender identity. This clause (3) does not preclude legitimate advice or advocacy otherwise consistent with these Rules.</a:t>
            </a:r>
          </a:p>
          <a:p>
            <a:pPr marL="0" indent="0">
              <a:lnSpc>
                <a:spcPct val="100000"/>
              </a:lnSpc>
              <a:spcBef>
                <a:spcPts val="0"/>
              </a:spcBef>
              <a:spcAft>
                <a:spcPts val="600"/>
              </a:spcAft>
              <a:buNone/>
            </a:pPr>
            <a:r>
              <a:rPr lang="en-US" sz="1800" dirty="0">
                <a:solidFill>
                  <a:srgbClr val="0070C0"/>
                </a:solidFill>
              </a:rPr>
              <a:t>ME did not adopt (g), but added discrimination and harassment to (d); NH does not have Rule 8.4; VT added protected classes to (g)</a:t>
            </a:r>
          </a:p>
          <a:p>
            <a:pPr marL="0" indent="0">
              <a:lnSpc>
                <a:spcPct val="100000"/>
              </a:lnSpc>
              <a:spcBef>
                <a:spcPts val="0"/>
              </a:spcBef>
              <a:spcAft>
                <a:spcPts val="600"/>
              </a:spcAft>
              <a:buNone/>
            </a:pPr>
            <a:endParaRPr lang="en-US" sz="1800" dirty="0">
              <a:solidFill>
                <a:srgbClr val="0070C0"/>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4533696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456" y="2930229"/>
            <a:ext cx="7242048" cy="773092"/>
          </a:xfrm>
        </p:spPr>
        <p:txBody>
          <a:bodyPr>
            <a:noAutofit/>
          </a:bodyPr>
          <a:lstStyle/>
          <a:p>
            <a:pPr marL="0" indent="0" algn="ctr">
              <a:lnSpc>
                <a:spcPct val="100000"/>
              </a:lnSpc>
              <a:spcBef>
                <a:spcPts val="0"/>
              </a:spcBef>
              <a:buNone/>
            </a:pPr>
            <a:r>
              <a:rPr lang="en-US" sz="3200" b="1" dirty="0">
                <a:solidFill>
                  <a:srgbClr val="FF0000"/>
                </a:solidFill>
              </a:rPr>
              <a:t>Other ABA Statements</a:t>
            </a:r>
            <a:endParaRPr lang="en-US" sz="2400" b="1" i="0" u="none" strike="noStrike" baseline="0" dirty="0">
              <a:solidFill>
                <a:srgbClr val="FF0000"/>
              </a:solidFill>
            </a:endParaRPr>
          </a:p>
        </p:txBody>
      </p:sp>
      <p:sp>
        <p:nvSpPr>
          <p:cNvPr id="2" name="Slide Number Placeholder 1"/>
          <p:cNvSpPr>
            <a:spLocks noGrp="1"/>
          </p:cNvSpPr>
          <p:nvPr>
            <p:ph type="sldNum" sz="quarter" idx="12"/>
          </p:nvPr>
        </p:nvSpPr>
        <p:spPr/>
        <p:txBody>
          <a:bodyPr/>
          <a:lstStyle/>
          <a:p>
            <a:fld id="{4CF622CC-6EC5-4616-BBCB-5D9C49D8C841}" type="slidenum">
              <a:rPr lang="en-US" smtClean="0"/>
              <a:t>32</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370221726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American Bar Association Resolution </a:t>
            </a:r>
            <a:r>
              <a:rPr lang="en-US" sz="3200" b="1" dirty="0">
                <a:solidFill>
                  <a:srgbClr val="FF0000"/>
                </a:solidFill>
              </a:rPr>
              <a:t>119</a:t>
            </a:r>
            <a:r>
              <a:rPr lang="en-US" sz="3200" b="1" kern="1200" dirty="0">
                <a:solidFill>
                  <a:srgbClr val="FF0000"/>
                </a:solidFill>
                <a:effectLst/>
                <a:latin typeface="+mj-lt"/>
                <a:ea typeface="+mj-ea"/>
                <a:cs typeface="+mj-cs"/>
              </a:rPr>
              <a:t> (Aug. 2019)</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33</a:t>
            </a:fld>
            <a:endParaRPr lang="en-US" dirty="0"/>
          </a:p>
        </p:txBody>
      </p:sp>
      <p:sp>
        <p:nvSpPr>
          <p:cNvPr id="7" name="Date Placeholder 6"/>
          <p:cNvSpPr>
            <a:spLocks noGrp="1"/>
          </p:cNvSpPr>
          <p:nvPr>
            <p:ph type="dt" sz="half" idx="10"/>
          </p:nvPr>
        </p:nvSpPr>
        <p:spPr/>
        <p:txBody>
          <a:bodyPr/>
          <a:lstStyle/>
          <a:p>
            <a:r>
              <a:rPr lang="en-US" dirty="0"/>
              <a:t>November 20, 2023</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a:bodyPr>
          <a:lstStyle/>
          <a:p>
            <a:pPr marL="0" indent="0">
              <a:lnSpc>
                <a:spcPct val="100000"/>
              </a:lnSpc>
              <a:spcBef>
                <a:spcPts val="0"/>
              </a:spcBef>
              <a:spcAft>
                <a:spcPts val="600"/>
              </a:spcAft>
              <a:buNone/>
            </a:pPr>
            <a:r>
              <a:rPr lang="en-US" sz="1800" dirty="0">
                <a:effectLst/>
                <a:latin typeface="Arial" panose="020B0604020202020204" pitchFamily="34" charset="0"/>
                <a:ea typeface="Arial" panose="020B0604020202020204" pitchFamily="34" charset="0"/>
              </a:rPr>
              <a:t>Adopted August 12-13, 2019 (Annual Meeting)</a:t>
            </a:r>
          </a:p>
          <a:p>
            <a:pPr marL="0" indent="0">
              <a:lnSpc>
                <a:spcPct val="100000"/>
              </a:lnSpc>
              <a:spcBef>
                <a:spcPts val="0"/>
              </a:spcBef>
              <a:spcAft>
                <a:spcPts val="600"/>
              </a:spcAft>
              <a:buNone/>
            </a:pPr>
            <a:endParaRPr lang="en-US" sz="1800" dirty="0">
              <a:latin typeface="Arial" panose="020B0604020202020204" pitchFamily="34" charset="0"/>
              <a:ea typeface="Arial" panose="020B0604020202020204" pitchFamily="34" charset="0"/>
            </a:endParaRPr>
          </a:p>
          <a:p>
            <a:pPr marL="0" indent="0">
              <a:lnSpc>
                <a:spcPct val="100000"/>
              </a:lnSpc>
              <a:spcBef>
                <a:spcPts val="0"/>
              </a:spcBef>
              <a:spcAft>
                <a:spcPts val="600"/>
              </a:spcAft>
              <a:buNone/>
            </a:pPr>
            <a:r>
              <a:rPr lang="en-US" sz="2400" dirty="0">
                <a:effectLst/>
                <a:latin typeface="Arial" panose="020B0604020202020204" pitchFamily="34" charset="0"/>
                <a:ea typeface="Arial" panose="020B0604020202020204" pitchFamily="34" charset="0"/>
              </a:rPr>
              <a:t>RESOLVED,</a:t>
            </a:r>
            <a:r>
              <a:rPr lang="en-US" sz="2400" spc="-6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That</a:t>
            </a:r>
            <a:r>
              <a:rPr lang="en-US" sz="2400" spc="-6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the</a:t>
            </a:r>
            <a:r>
              <a:rPr lang="en-US" sz="2400" spc="-6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American</a:t>
            </a:r>
            <a:r>
              <a:rPr lang="en-US" sz="2400" spc="-6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Bar</a:t>
            </a:r>
            <a:r>
              <a:rPr lang="en-US" sz="2400" spc="-5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Association</a:t>
            </a:r>
            <a:r>
              <a:rPr lang="en-US" sz="2400" spc="-6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urges</a:t>
            </a:r>
            <a:r>
              <a:rPr lang="en-US" sz="2400" spc="-5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courts</a:t>
            </a:r>
            <a:r>
              <a:rPr lang="en-US" sz="2400" spc="-6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and</a:t>
            </a:r>
            <a:r>
              <a:rPr lang="en-US" sz="2400" spc="-6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lawyers</a:t>
            </a:r>
            <a:r>
              <a:rPr lang="en-US" sz="2400" spc="-5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to</a:t>
            </a:r>
            <a:r>
              <a:rPr lang="en-US" sz="2400" spc="-4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address</a:t>
            </a:r>
            <a:r>
              <a:rPr lang="en-US" sz="2400" spc="-6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the emerging</a:t>
            </a:r>
            <a:r>
              <a:rPr lang="en-US" sz="2400" spc="-4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ethical</a:t>
            </a:r>
            <a:r>
              <a:rPr lang="en-US" sz="2400" spc="-4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and</a:t>
            </a:r>
            <a:r>
              <a:rPr lang="en-US" sz="2400" spc="-3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legal</a:t>
            </a:r>
            <a:r>
              <a:rPr lang="en-US" sz="2400" spc="-4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issues</a:t>
            </a:r>
            <a:r>
              <a:rPr lang="en-US" sz="2400" spc="-4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related</a:t>
            </a:r>
            <a:r>
              <a:rPr lang="en-US" sz="2400" spc="-3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to</a:t>
            </a:r>
            <a:r>
              <a:rPr lang="en-US" sz="2400" spc="-3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the</a:t>
            </a:r>
            <a:r>
              <a:rPr lang="en-US" sz="2400" spc="-3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usage</a:t>
            </a:r>
            <a:r>
              <a:rPr lang="en-US" sz="2400" spc="-4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of</a:t>
            </a:r>
            <a:r>
              <a:rPr lang="en-US" sz="2400" spc="-2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artificial</a:t>
            </a:r>
            <a:r>
              <a:rPr lang="en-US" sz="2400" spc="-4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intelligence</a:t>
            </a:r>
            <a:r>
              <a:rPr lang="en-US" sz="2400" spc="-3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(“AI”)</a:t>
            </a:r>
            <a:r>
              <a:rPr lang="en-US" sz="2400" spc="-4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in</a:t>
            </a:r>
            <a:r>
              <a:rPr lang="en-US" sz="2400" spc="-3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the practice</a:t>
            </a:r>
            <a:r>
              <a:rPr lang="en-US" sz="2400" spc="-8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of</a:t>
            </a:r>
            <a:r>
              <a:rPr lang="en-US" sz="2400" spc="-7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law</a:t>
            </a:r>
            <a:r>
              <a:rPr lang="en-US" sz="2400" spc="-10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including:</a:t>
            </a:r>
            <a:r>
              <a:rPr lang="en-US" sz="2400" spc="-8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(1)</a:t>
            </a:r>
            <a:r>
              <a:rPr lang="en-US" sz="2400" spc="-9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bias,</a:t>
            </a:r>
            <a:r>
              <a:rPr lang="en-US" sz="2400" spc="-85" dirty="0">
                <a:effectLst/>
                <a:latin typeface="Arial" panose="020B0604020202020204" pitchFamily="34" charset="0"/>
                <a:ea typeface="Arial" panose="020B0604020202020204" pitchFamily="34" charset="0"/>
              </a:rPr>
              <a:t> </a:t>
            </a:r>
            <a:r>
              <a:rPr lang="en-US" sz="2400" dirty="0" err="1">
                <a:effectLst/>
                <a:latin typeface="Arial" panose="020B0604020202020204" pitchFamily="34" charset="0"/>
                <a:ea typeface="Arial" panose="020B0604020202020204" pitchFamily="34" charset="0"/>
              </a:rPr>
              <a:t>explainability</a:t>
            </a:r>
            <a:r>
              <a:rPr lang="en-US" sz="2400" dirty="0">
                <a:effectLst/>
                <a:latin typeface="Arial" panose="020B0604020202020204" pitchFamily="34" charset="0"/>
                <a:ea typeface="Arial" panose="020B0604020202020204" pitchFamily="34" charset="0"/>
              </a:rPr>
              <a:t>,</a:t>
            </a:r>
            <a:r>
              <a:rPr lang="en-US" sz="2400" spc="-8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and</a:t>
            </a:r>
            <a:r>
              <a:rPr lang="en-US" sz="2400" spc="-8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transparency</a:t>
            </a:r>
            <a:r>
              <a:rPr lang="en-US" sz="2400" spc="-10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of</a:t>
            </a:r>
            <a:r>
              <a:rPr lang="en-US" sz="2400" spc="-8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automated</a:t>
            </a:r>
            <a:r>
              <a:rPr lang="en-US" sz="2400" spc="-95"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decisions made by AI; (2) ethical and beneficial usage of AI; and (3) controls and oversight of AI and the vendors that provide</a:t>
            </a:r>
            <a:r>
              <a:rPr lang="en-US" sz="2400" spc="-80" dirty="0">
                <a:effectLst/>
                <a:latin typeface="Arial" panose="020B0604020202020204" pitchFamily="34" charset="0"/>
                <a:ea typeface="Arial" panose="020B0604020202020204" pitchFamily="34" charset="0"/>
              </a:rPr>
              <a:t> </a:t>
            </a:r>
            <a:r>
              <a:rPr lang="en-US" sz="2400" dirty="0">
                <a:effectLst/>
                <a:latin typeface="Arial" panose="020B0604020202020204" pitchFamily="34" charset="0"/>
                <a:ea typeface="Arial" panose="020B0604020202020204" pitchFamily="34" charset="0"/>
              </a:rPr>
              <a:t>AI.</a:t>
            </a:r>
          </a:p>
          <a:p>
            <a:pPr marL="0" indent="0">
              <a:lnSpc>
                <a:spcPct val="100000"/>
              </a:lnSpc>
              <a:spcBef>
                <a:spcPts val="0"/>
              </a:spcBef>
              <a:spcAft>
                <a:spcPts val="600"/>
              </a:spcAft>
              <a:buNone/>
            </a:pPr>
            <a:endParaRPr lang="en-US" sz="1800" dirty="0"/>
          </a:p>
          <a:p>
            <a:pPr marL="0" indent="0">
              <a:lnSpc>
                <a:spcPct val="100000"/>
              </a:lnSpc>
              <a:spcBef>
                <a:spcPts val="0"/>
              </a:spcBef>
              <a:spcAft>
                <a:spcPts val="600"/>
              </a:spcAft>
              <a:buNone/>
            </a:pPr>
            <a:r>
              <a:rPr lang="en-US" sz="2000" i="1" dirty="0"/>
              <a:t>See</a:t>
            </a:r>
            <a:r>
              <a:rPr lang="en-US" sz="2000" dirty="0"/>
              <a:t> Hon. Xavier Rodriguez [U.S.D.J. W.D. Tex.], </a:t>
            </a:r>
            <a:r>
              <a:rPr lang="en-US" sz="2000" i="1" dirty="0"/>
              <a:t>Artificial Intelligence (AI) and the Practice of Law</a:t>
            </a:r>
            <a:r>
              <a:rPr lang="en-US" sz="2000" dirty="0"/>
              <a:t>, 24 </a:t>
            </a:r>
            <a:r>
              <a:rPr lang="en-US" sz="2000" cap="small" dirty="0"/>
              <a:t>Sedona Conf. J. 783 </a:t>
            </a:r>
            <a:r>
              <a:rPr lang="en-US" sz="2000" dirty="0"/>
              <a:t>(Sept. 2023), </a:t>
            </a:r>
            <a:r>
              <a:rPr lang="en-US" sz="1800" dirty="0">
                <a:hlinkClick r:id="rId3"/>
              </a:rPr>
              <a:t>https://thesedonaconference.org/sites/default/files/announcements/Artificial-Intelligence-and-the-Practice-of-Law-Xavier-Rodriguez.pdf</a:t>
            </a:r>
            <a:r>
              <a:rPr lang="en-US" sz="1800" dirty="0"/>
              <a:t> </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9928385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American Bar Association Resolution 604 (Feb. 2023)</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34</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77500" lnSpcReduction="20000"/>
          </a:bodyPr>
          <a:lstStyle/>
          <a:p>
            <a:pPr marL="0" indent="0">
              <a:lnSpc>
                <a:spcPct val="100000"/>
              </a:lnSpc>
              <a:spcBef>
                <a:spcPts val="0"/>
              </a:spcBef>
              <a:spcAft>
                <a:spcPts val="600"/>
              </a:spcAft>
              <a:buNone/>
            </a:pPr>
            <a:r>
              <a:rPr lang="en-US" sz="1800" dirty="0">
                <a:effectLst/>
                <a:latin typeface="Arial" panose="020B0604020202020204" pitchFamily="34" charset="0"/>
                <a:ea typeface="Arial" panose="020B0604020202020204" pitchFamily="34" charset="0"/>
              </a:rPr>
              <a:t>Adopted Feb, 6, 2023 (Mid-Year Meeting)</a:t>
            </a:r>
            <a:endParaRPr lang="en-US" sz="1800" b="0" i="0" u="none" strike="noStrike" baseline="0" dirty="0">
              <a:solidFill>
                <a:srgbClr val="000000"/>
              </a:solidFill>
              <a:latin typeface="Arial" panose="020B0604020202020204" pitchFamily="34" charset="0"/>
            </a:endParaRPr>
          </a:p>
          <a:p>
            <a:pPr marL="0" indent="0">
              <a:buNone/>
            </a:pPr>
            <a:r>
              <a:rPr lang="en-US" sz="3400" b="0" i="0" u="none" strike="noStrike" baseline="0" dirty="0">
                <a:solidFill>
                  <a:srgbClr val="000000"/>
                </a:solidFill>
              </a:rPr>
              <a:t>RESOLVED, That the American Bar Association urges organizations that design, develop, deploy, and use artificial intelligence (“AI”) systems and capabilities to follow these guidelines: </a:t>
            </a:r>
          </a:p>
          <a:p>
            <a:pPr marL="0" indent="0">
              <a:buNone/>
            </a:pPr>
            <a:r>
              <a:rPr lang="en-US" sz="3400" b="0" i="0" u="none" strike="noStrike" baseline="0" dirty="0">
                <a:solidFill>
                  <a:srgbClr val="000000"/>
                </a:solidFill>
              </a:rPr>
              <a:t>1) Developers, integrators, suppliers, and </a:t>
            </a:r>
            <a:r>
              <a:rPr lang="en-US" sz="3400" b="0" i="0" u="sng" strike="noStrike" baseline="0" dirty="0">
                <a:solidFill>
                  <a:srgbClr val="000000"/>
                </a:solidFill>
              </a:rPr>
              <a:t>operators</a:t>
            </a:r>
            <a:r>
              <a:rPr lang="en-US" sz="3400" b="0" i="0" u="none" strike="noStrike" baseline="0" dirty="0">
                <a:solidFill>
                  <a:srgbClr val="000000"/>
                </a:solidFill>
              </a:rPr>
              <a:t> </a:t>
            </a:r>
            <a:r>
              <a:rPr lang="en-US" sz="3400" b="1" i="0" u="none" strike="noStrike" baseline="0" dirty="0">
                <a:solidFill>
                  <a:srgbClr val="000000"/>
                </a:solidFill>
              </a:rPr>
              <a:t>(“</a:t>
            </a:r>
            <a:r>
              <a:rPr lang="en-US" sz="3400" b="0" i="0" u="none" strike="noStrike" baseline="0" dirty="0">
                <a:solidFill>
                  <a:srgbClr val="000000"/>
                </a:solidFill>
              </a:rPr>
              <a:t>Developers</a:t>
            </a:r>
            <a:r>
              <a:rPr lang="en-US" sz="3400" b="1" i="0" u="none" strike="noStrike" baseline="0" dirty="0">
                <a:solidFill>
                  <a:srgbClr val="000000"/>
                </a:solidFill>
              </a:rPr>
              <a:t>”) </a:t>
            </a:r>
            <a:r>
              <a:rPr lang="en-US" sz="3400" b="0" i="0" u="none" strike="noStrike" baseline="0" dirty="0">
                <a:solidFill>
                  <a:srgbClr val="000000"/>
                </a:solidFill>
              </a:rPr>
              <a:t>of </a:t>
            </a:r>
            <a:r>
              <a:rPr lang="en-US" sz="3400" b="0" i="0" u="sng" strike="noStrike" baseline="0" dirty="0">
                <a:solidFill>
                  <a:srgbClr val="000000"/>
                </a:solidFill>
              </a:rPr>
              <a:t>AI systems</a:t>
            </a:r>
            <a:r>
              <a:rPr lang="en-US" sz="3400" b="0" i="0" u="none" strike="noStrike" baseline="0" dirty="0">
                <a:solidFill>
                  <a:srgbClr val="000000"/>
                </a:solidFill>
              </a:rPr>
              <a:t> and capabilities should ensure that their products, </a:t>
            </a:r>
            <a:r>
              <a:rPr lang="en-US" sz="3400" b="0" i="0" u="sng" strike="noStrike" baseline="0" dirty="0">
                <a:solidFill>
                  <a:srgbClr val="000000"/>
                </a:solidFill>
              </a:rPr>
              <a:t>services</a:t>
            </a:r>
            <a:r>
              <a:rPr lang="en-US" sz="3400" b="0" i="0" u="none" strike="noStrike" baseline="0" dirty="0">
                <a:solidFill>
                  <a:srgbClr val="000000"/>
                </a:solidFill>
              </a:rPr>
              <a:t>, systems, and capabilities are </a:t>
            </a:r>
            <a:r>
              <a:rPr lang="en-US" sz="3400" b="0" i="0" u="sng" strike="noStrike" baseline="0" dirty="0">
                <a:solidFill>
                  <a:srgbClr val="000000"/>
                </a:solidFill>
              </a:rPr>
              <a:t>subject to human authority, oversight, and control</a:t>
            </a:r>
            <a:r>
              <a:rPr lang="en-US" sz="3400" b="0" i="0" u="none" strike="noStrike" baseline="0" dirty="0">
                <a:solidFill>
                  <a:srgbClr val="000000"/>
                </a:solidFill>
              </a:rPr>
              <a:t>; </a:t>
            </a:r>
          </a:p>
          <a:p>
            <a:pPr marL="0" indent="0">
              <a:buNone/>
            </a:pPr>
            <a:r>
              <a:rPr lang="en-US" sz="3400" b="0" i="0" u="none" strike="noStrike" baseline="0" dirty="0">
                <a:solidFill>
                  <a:srgbClr val="000000"/>
                </a:solidFill>
              </a:rPr>
              <a:t>2) Responsible individuals and organizations should be </a:t>
            </a:r>
            <a:r>
              <a:rPr lang="en-US" sz="3400" b="0" i="0" u="sng" strike="noStrike" baseline="0" dirty="0">
                <a:solidFill>
                  <a:srgbClr val="000000"/>
                </a:solidFill>
              </a:rPr>
              <a:t>accountable</a:t>
            </a:r>
            <a:r>
              <a:rPr lang="en-US" sz="3400" b="0" i="0" u="none" strike="noStrike" baseline="0" dirty="0">
                <a:solidFill>
                  <a:srgbClr val="000000"/>
                </a:solidFill>
              </a:rPr>
              <a:t> for the </a:t>
            </a:r>
            <a:r>
              <a:rPr lang="en-US" sz="3400" b="0" i="0" u="sng" strike="noStrike" baseline="0" dirty="0">
                <a:solidFill>
                  <a:srgbClr val="000000"/>
                </a:solidFill>
              </a:rPr>
              <a:t>consequences caused by</a:t>
            </a:r>
            <a:r>
              <a:rPr lang="en-US" sz="3400" b="0" i="0" u="none" strike="noStrike" baseline="0" dirty="0">
                <a:solidFill>
                  <a:srgbClr val="000000"/>
                </a:solidFill>
              </a:rPr>
              <a:t> their </a:t>
            </a:r>
            <a:r>
              <a:rPr lang="en-US" sz="3400" b="0" i="0" u="sng" strike="noStrike" baseline="0" dirty="0">
                <a:solidFill>
                  <a:srgbClr val="000000"/>
                </a:solidFill>
              </a:rPr>
              <a:t>use of AI products, services</a:t>
            </a:r>
            <a:r>
              <a:rPr lang="en-US" sz="3400" b="0" i="0" u="none" strike="noStrike" baseline="0" dirty="0">
                <a:solidFill>
                  <a:srgbClr val="000000"/>
                </a:solidFill>
              </a:rPr>
              <a:t>, systems, and capabilities, including any legally cognizable injury or harm caused by their actions or use of AI systems or capabilities, unless they have taken reasonable measures to mitigate against that harm or injury; . . .</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825816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American Bar Association Formal Opinion 512 (</a:t>
            </a:r>
            <a:r>
              <a:rPr lang="en-US" sz="3200" b="1" dirty="0">
                <a:solidFill>
                  <a:srgbClr val="FF0000"/>
                </a:solidFill>
              </a:rPr>
              <a:t>July 29, 2024</a:t>
            </a:r>
            <a:r>
              <a:rPr lang="en-US" sz="3200" b="1" kern="1200" dirty="0">
                <a:solidFill>
                  <a:srgbClr val="FF0000"/>
                </a:solidFill>
                <a:effectLst/>
                <a:latin typeface="+mj-lt"/>
                <a:ea typeface="+mj-ea"/>
                <a:cs typeface="+mj-cs"/>
              </a:rPr>
              <a:t>)</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35</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85000" lnSpcReduction="20000"/>
          </a:bodyPr>
          <a:lstStyle/>
          <a:p>
            <a:pPr marL="0" indent="0">
              <a:lnSpc>
                <a:spcPct val="120000"/>
              </a:lnSpc>
              <a:spcBef>
                <a:spcPts val="0"/>
              </a:spcBef>
              <a:spcAft>
                <a:spcPts val="600"/>
              </a:spcAft>
              <a:buNone/>
            </a:pPr>
            <a:r>
              <a:rPr lang="en-US" sz="2400" b="1" i="0" u="none" strike="noStrike" baseline="0" dirty="0">
                <a:solidFill>
                  <a:srgbClr val="000000"/>
                </a:solidFill>
                <a:hlinkClick r:id="rId3"/>
              </a:rPr>
              <a:t>https://www.americanbar.org/content/dam/aba/administrative/professional_responsibility/ethics-opinions/aba-formal-opinion-512.pdf</a:t>
            </a:r>
            <a:endParaRPr lang="en-US" sz="2400" b="1" i="0" u="none" strike="noStrike" baseline="0" dirty="0">
              <a:solidFill>
                <a:srgbClr val="000000"/>
              </a:solidFill>
            </a:endParaRPr>
          </a:p>
          <a:p>
            <a:pPr marL="0" indent="0">
              <a:lnSpc>
                <a:spcPct val="120000"/>
              </a:lnSpc>
              <a:spcBef>
                <a:spcPts val="0"/>
              </a:spcBef>
              <a:spcAft>
                <a:spcPts val="600"/>
              </a:spcAft>
              <a:buNone/>
            </a:pPr>
            <a:r>
              <a:rPr lang="en-US" b="1" i="0" u="none" strike="noStrike" baseline="0" dirty="0">
                <a:solidFill>
                  <a:srgbClr val="000000"/>
                </a:solidFill>
              </a:rPr>
              <a:t>Competence</a:t>
            </a:r>
            <a:r>
              <a:rPr lang="en-US" i="0" u="none" strike="noStrike" baseline="0" dirty="0">
                <a:solidFill>
                  <a:srgbClr val="000000"/>
                </a:solidFill>
              </a:rPr>
              <a:t> (Rule 1.1)</a:t>
            </a:r>
          </a:p>
          <a:p>
            <a:pPr>
              <a:lnSpc>
                <a:spcPct val="120000"/>
              </a:lnSpc>
              <a:spcBef>
                <a:spcPts val="0"/>
              </a:spcBef>
              <a:spcAft>
                <a:spcPts val="600"/>
              </a:spcAft>
            </a:pPr>
            <a:r>
              <a:rPr lang="en-US" dirty="0">
                <a:solidFill>
                  <a:srgbClr val="000000"/>
                </a:solidFill>
              </a:rPr>
              <a:t>“reasonable understanding of the capabilities and limitations of the specific GAI technology that the lawyer might use.”</a:t>
            </a:r>
            <a:endParaRPr lang="en-US" i="0" u="none" strike="noStrike" baseline="0" dirty="0">
              <a:solidFill>
                <a:srgbClr val="000000"/>
              </a:solidFill>
            </a:endParaRPr>
          </a:p>
          <a:p>
            <a:pPr marL="0" indent="0">
              <a:lnSpc>
                <a:spcPct val="120000"/>
              </a:lnSpc>
              <a:spcBef>
                <a:spcPts val="0"/>
              </a:spcBef>
              <a:spcAft>
                <a:spcPts val="600"/>
              </a:spcAft>
              <a:buNone/>
            </a:pPr>
            <a:r>
              <a:rPr lang="en-US" b="1" dirty="0">
                <a:solidFill>
                  <a:srgbClr val="000000"/>
                </a:solidFill>
              </a:rPr>
              <a:t>Confidentiality</a:t>
            </a:r>
            <a:r>
              <a:rPr lang="en-US" dirty="0">
                <a:solidFill>
                  <a:srgbClr val="000000"/>
                </a:solidFill>
              </a:rPr>
              <a:t> (Rule 1.6)</a:t>
            </a:r>
          </a:p>
          <a:p>
            <a:pPr>
              <a:lnSpc>
                <a:spcPct val="120000"/>
              </a:lnSpc>
              <a:spcBef>
                <a:spcPts val="0"/>
              </a:spcBef>
              <a:spcAft>
                <a:spcPts val="600"/>
              </a:spcAft>
            </a:pPr>
            <a:r>
              <a:rPr lang="en-US" dirty="0">
                <a:solidFill>
                  <a:srgbClr val="000000"/>
                </a:solidFill>
              </a:rPr>
              <a:t>“Before lawyers input information relating to the representation of clients into a GAI tool, they must evaluate the risks that the information will be disclosed to or accessed by others outside the firm.”</a:t>
            </a:r>
          </a:p>
          <a:p>
            <a:pPr>
              <a:lnSpc>
                <a:spcPct val="120000"/>
              </a:lnSpc>
              <a:spcBef>
                <a:spcPts val="0"/>
              </a:spcBef>
              <a:spcAft>
                <a:spcPts val="600"/>
              </a:spcAft>
            </a:pPr>
            <a:r>
              <a:rPr lang="en-US" dirty="0">
                <a:solidFill>
                  <a:srgbClr val="000000"/>
                </a:solidFill>
              </a:rPr>
              <a:t>“a client’s informed consent is required prior to inputting information relating to the representation into a [‘self-learning’] GAI tool.”</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40400903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American Bar Association Formal Opinion 512 (</a:t>
            </a:r>
            <a:r>
              <a:rPr lang="en-US" sz="3200" b="1" dirty="0">
                <a:solidFill>
                  <a:srgbClr val="FF0000"/>
                </a:solidFill>
              </a:rPr>
              <a:t>2</a:t>
            </a:r>
            <a:r>
              <a:rPr lang="en-US" sz="3200" b="1" kern="1200" dirty="0">
                <a:solidFill>
                  <a:srgbClr val="FF0000"/>
                </a:solidFill>
                <a:effectLst/>
                <a:latin typeface="+mj-lt"/>
                <a:ea typeface="+mj-ea"/>
                <a:cs typeface="+mj-cs"/>
              </a:rPr>
              <a:t>)</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36</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lnSpcReduction="10000"/>
          </a:bodyPr>
          <a:lstStyle/>
          <a:p>
            <a:pPr marL="0" indent="0">
              <a:lnSpc>
                <a:spcPct val="110000"/>
              </a:lnSpc>
              <a:spcBef>
                <a:spcPts val="0"/>
              </a:spcBef>
              <a:spcAft>
                <a:spcPts val="600"/>
              </a:spcAft>
              <a:buNone/>
            </a:pPr>
            <a:r>
              <a:rPr lang="en-US" b="1" dirty="0">
                <a:solidFill>
                  <a:srgbClr val="000000"/>
                </a:solidFill>
              </a:rPr>
              <a:t>Communication</a:t>
            </a:r>
            <a:r>
              <a:rPr lang="en-US" dirty="0">
                <a:solidFill>
                  <a:srgbClr val="000000"/>
                </a:solidFill>
              </a:rPr>
              <a:t> (Rule 1.4)</a:t>
            </a:r>
          </a:p>
          <a:p>
            <a:pPr>
              <a:lnSpc>
                <a:spcPct val="110000"/>
              </a:lnSpc>
              <a:spcBef>
                <a:spcPts val="0"/>
              </a:spcBef>
              <a:spcAft>
                <a:spcPts val="600"/>
              </a:spcAft>
            </a:pPr>
            <a:r>
              <a:rPr lang="en-US" dirty="0">
                <a:solidFill>
                  <a:srgbClr val="000000"/>
                </a:solidFill>
              </a:rPr>
              <a:t>“reasonably consult . . . About the means by which the client’s objectives are to be accomplished”</a:t>
            </a:r>
          </a:p>
          <a:p>
            <a:pPr>
              <a:lnSpc>
                <a:spcPct val="110000"/>
              </a:lnSpc>
              <a:spcBef>
                <a:spcPts val="0"/>
              </a:spcBef>
              <a:spcAft>
                <a:spcPts val="600"/>
              </a:spcAft>
            </a:pPr>
            <a:r>
              <a:rPr lang="en-US" dirty="0">
                <a:solidFill>
                  <a:srgbClr val="000000"/>
                </a:solidFill>
              </a:rPr>
              <a:t>explain “to the extent reasonably necessary to make an informed decision regarding the representation”</a:t>
            </a:r>
          </a:p>
          <a:p>
            <a:pPr>
              <a:lnSpc>
                <a:spcPct val="110000"/>
              </a:lnSpc>
              <a:spcBef>
                <a:spcPts val="0"/>
              </a:spcBef>
              <a:spcAft>
                <a:spcPts val="600"/>
              </a:spcAft>
            </a:pPr>
            <a:r>
              <a:rPr lang="en-US" dirty="0">
                <a:solidFill>
                  <a:srgbClr val="000000"/>
                </a:solidFill>
              </a:rPr>
              <a:t>necessary when GAI “output will influence a significant decision in the representation”</a:t>
            </a:r>
          </a:p>
          <a:p>
            <a:pPr marL="0" indent="0">
              <a:lnSpc>
                <a:spcPct val="110000"/>
              </a:lnSpc>
              <a:spcBef>
                <a:spcPts val="0"/>
              </a:spcBef>
              <a:spcAft>
                <a:spcPts val="600"/>
              </a:spcAft>
              <a:buNone/>
            </a:pPr>
            <a:r>
              <a:rPr lang="en-US" b="1" dirty="0">
                <a:solidFill>
                  <a:srgbClr val="000000"/>
                </a:solidFill>
              </a:rPr>
              <a:t>Meritorious Claims and Contentions </a:t>
            </a:r>
            <a:r>
              <a:rPr lang="en-US" dirty="0">
                <a:solidFill>
                  <a:srgbClr val="000000"/>
                </a:solidFill>
              </a:rPr>
              <a:t>(Rules 3.1, 3.3 and 8.4(c))</a:t>
            </a:r>
          </a:p>
          <a:p>
            <a:pPr>
              <a:lnSpc>
                <a:spcPct val="110000"/>
              </a:lnSpc>
              <a:spcBef>
                <a:spcPts val="0"/>
              </a:spcBef>
              <a:spcAft>
                <a:spcPts val="600"/>
              </a:spcAft>
            </a:pPr>
            <a:r>
              <a:rPr lang="en-US" dirty="0">
                <a:solidFill>
                  <a:srgbClr val="000000"/>
                </a:solidFill>
              </a:rPr>
              <a:t>even unintentional misstatement can be a misrepresentation</a:t>
            </a:r>
          </a:p>
          <a:p>
            <a:pPr>
              <a:lnSpc>
                <a:spcPct val="110000"/>
              </a:lnSpc>
              <a:spcBef>
                <a:spcPts val="0"/>
              </a:spcBef>
              <a:spcAft>
                <a:spcPts val="600"/>
              </a:spcAft>
            </a:pPr>
            <a:r>
              <a:rPr lang="en-US" dirty="0">
                <a:solidFill>
                  <a:srgbClr val="000000"/>
                </a:solidFill>
              </a:rPr>
              <a:t>“output from a GAI tool must be carefully reviewed”</a:t>
            </a:r>
          </a:p>
          <a:p>
            <a:pPr marL="0" indent="0">
              <a:buNone/>
            </a:pPr>
            <a:endParaRPr lang="en-US" b="1" i="0" u="none" strike="noStrike" baseline="0" dirty="0">
              <a:solidFill>
                <a:srgbClr val="000000"/>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15227240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American Bar Association Formal Opinion 512 (</a:t>
            </a:r>
            <a:r>
              <a:rPr lang="en-US" sz="3200" b="1" dirty="0">
                <a:solidFill>
                  <a:srgbClr val="FF0000"/>
                </a:solidFill>
              </a:rPr>
              <a:t>3</a:t>
            </a:r>
            <a:r>
              <a:rPr lang="en-US" sz="3200" b="1" kern="1200" dirty="0">
                <a:solidFill>
                  <a:srgbClr val="FF0000"/>
                </a:solidFill>
                <a:effectLst/>
                <a:latin typeface="+mj-lt"/>
                <a:ea typeface="+mj-ea"/>
                <a:cs typeface="+mj-cs"/>
              </a:rPr>
              <a:t>)</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37</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lnSpcReduction="10000"/>
          </a:bodyPr>
          <a:lstStyle/>
          <a:p>
            <a:pPr marL="0" indent="0">
              <a:lnSpc>
                <a:spcPct val="100000"/>
              </a:lnSpc>
              <a:spcBef>
                <a:spcPts val="0"/>
              </a:spcBef>
              <a:spcAft>
                <a:spcPts val="600"/>
              </a:spcAft>
              <a:buNone/>
            </a:pPr>
            <a:r>
              <a:rPr lang="en-US" b="1" dirty="0">
                <a:solidFill>
                  <a:srgbClr val="000000"/>
                </a:solidFill>
              </a:rPr>
              <a:t>Supervisory Responsibilities </a:t>
            </a:r>
            <a:r>
              <a:rPr lang="en-US" dirty="0">
                <a:solidFill>
                  <a:srgbClr val="000000"/>
                </a:solidFill>
              </a:rPr>
              <a:t>(Rules 5.1 and 5.3)</a:t>
            </a:r>
          </a:p>
          <a:p>
            <a:pPr>
              <a:lnSpc>
                <a:spcPct val="100000"/>
              </a:lnSpc>
              <a:spcBef>
                <a:spcPts val="0"/>
              </a:spcBef>
              <a:spcAft>
                <a:spcPts val="600"/>
              </a:spcAft>
            </a:pPr>
            <a:r>
              <a:rPr lang="en-US" dirty="0">
                <a:solidFill>
                  <a:srgbClr val="000000"/>
                </a:solidFill>
              </a:rPr>
              <a:t>“clear policies regarding . . . Firm’s permissible use of GAI”</a:t>
            </a:r>
          </a:p>
          <a:p>
            <a:pPr>
              <a:lnSpc>
                <a:spcPct val="100000"/>
              </a:lnSpc>
              <a:spcBef>
                <a:spcPts val="0"/>
              </a:spcBef>
              <a:spcAft>
                <a:spcPts val="600"/>
              </a:spcAft>
            </a:pPr>
            <a:r>
              <a:rPr lang="en-US" dirty="0">
                <a:solidFill>
                  <a:srgbClr val="000000"/>
                </a:solidFill>
              </a:rPr>
              <a:t>responsibility for vetting vendors, template of cloud computing and outsourcing of legal and nonlegal services</a:t>
            </a:r>
          </a:p>
          <a:p>
            <a:pPr marL="0" indent="0">
              <a:lnSpc>
                <a:spcPct val="110000"/>
              </a:lnSpc>
              <a:spcBef>
                <a:spcPts val="0"/>
              </a:spcBef>
              <a:spcAft>
                <a:spcPts val="600"/>
              </a:spcAft>
              <a:buNone/>
            </a:pPr>
            <a:r>
              <a:rPr lang="en-US" b="1" dirty="0">
                <a:solidFill>
                  <a:srgbClr val="000000"/>
                </a:solidFill>
              </a:rPr>
              <a:t>Fees </a:t>
            </a:r>
            <a:r>
              <a:rPr lang="en-US" dirty="0">
                <a:solidFill>
                  <a:srgbClr val="000000"/>
                </a:solidFill>
              </a:rPr>
              <a:t>(Rule 1.5)</a:t>
            </a:r>
          </a:p>
          <a:p>
            <a:r>
              <a:rPr lang="en-US" i="0" u="none" strike="noStrike" baseline="0" dirty="0">
                <a:solidFill>
                  <a:srgbClr val="000000"/>
                </a:solidFill>
              </a:rPr>
              <a:t>ABA formal Ethics Op. 93-379: bill actual hours; absorb overhead expense of GAI tool; if third-party service, actual out-of-pocket; proprietary, unless agreed, reasonable allocation of direct cost</a:t>
            </a:r>
          </a:p>
          <a:p>
            <a:r>
              <a:rPr lang="en-US" i="0" u="none" strike="noStrike" baseline="0" dirty="0">
                <a:solidFill>
                  <a:srgbClr val="000000"/>
                </a:solidFill>
              </a:rPr>
              <a:t>no training charge unless client requested use of GAI tool</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7203686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456" y="2930228"/>
            <a:ext cx="7242048" cy="1111103"/>
          </a:xfrm>
        </p:spPr>
        <p:txBody>
          <a:bodyPr>
            <a:noAutofit/>
          </a:bodyPr>
          <a:lstStyle/>
          <a:p>
            <a:pPr marL="0" indent="0" algn="ctr">
              <a:buNone/>
            </a:pPr>
            <a:r>
              <a:rPr lang="en-US" sz="3200" b="1" dirty="0">
                <a:solidFill>
                  <a:srgbClr val="FF0000"/>
                </a:solidFill>
              </a:rPr>
              <a:t>State Ethics Guidance on</a:t>
            </a:r>
          </a:p>
          <a:p>
            <a:pPr marL="0" indent="0" algn="ctr">
              <a:buNone/>
            </a:pPr>
            <a:r>
              <a:rPr lang="en-US" sz="3200" b="1" i="0" u="none" strike="noStrike" baseline="0" dirty="0">
                <a:solidFill>
                  <a:srgbClr val="FF0000"/>
                </a:solidFill>
              </a:rPr>
              <a:t>Generative AI</a:t>
            </a:r>
          </a:p>
          <a:p>
            <a:pPr marL="0" indent="0" algn="ctr">
              <a:buNone/>
            </a:pPr>
            <a:endParaRPr lang="en-US" sz="3200" b="1" i="1" u="none" strike="noStrike" baseline="0" dirty="0">
              <a:solidFill>
                <a:srgbClr val="FF0000"/>
              </a:solidFill>
            </a:endParaRPr>
          </a:p>
        </p:txBody>
      </p:sp>
      <p:sp>
        <p:nvSpPr>
          <p:cNvPr id="2" name="Slide Number Placeholder 1"/>
          <p:cNvSpPr>
            <a:spLocks noGrp="1"/>
          </p:cNvSpPr>
          <p:nvPr>
            <p:ph type="sldNum" sz="quarter" idx="12"/>
          </p:nvPr>
        </p:nvSpPr>
        <p:spPr/>
        <p:txBody>
          <a:bodyPr/>
          <a:lstStyle/>
          <a:p>
            <a:fld id="{4CF622CC-6EC5-4616-BBCB-5D9C49D8C841}" type="slidenum">
              <a:rPr lang="en-US" smtClean="0"/>
              <a:t>38</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29875833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California Bar Practical Guidance for Use of GAI (Nov. 17, 2023)</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39</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679209"/>
          </a:xfrm>
        </p:spPr>
        <p:txBody>
          <a:bodyPr>
            <a:normAutofit/>
          </a:bodyPr>
          <a:lstStyle/>
          <a:p>
            <a:pPr marL="0" indent="0">
              <a:lnSpc>
                <a:spcPct val="100000"/>
              </a:lnSpc>
              <a:spcBef>
                <a:spcPts val="0"/>
              </a:spcBef>
              <a:spcAft>
                <a:spcPts val="600"/>
              </a:spcAft>
              <a:buNone/>
            </a:pPr>
            <a:r>
              <a:rPr lang="en-US" sz="2000" b="0" i="0" dirty="0">
                <a:solidFill>
                  <a:srgbClr val="212121"/>
                </a:solidFill>
                <a:effectLst/>
                <a:hlinkClick r:id="rId3"/>
              </a:rPr>
              <a:t>https://www.calbar.ca.gov/Portals/0/documents/ethics/Generative-AI-Practical-Guidance.pdf</a:t>
            </a:r>
            <a:endParaRPr lang="en-US" sz="2000" b="0" i="0" dirty="0">
              <a:solidFill>
                <a:srgbClr val="212121"/>
              </a:solidFill>
              <a:effectLst/>
            </a:endParaRPr>
          </a:p>
          <a:p>
            <a:pPr>
              <a:lnSpc>
                <a:spcPct val="100000"/>
              </a:lnSpc>
              <a:spcBef>
                <a:spcPts val="0"/>
              </a:spcBef>
              <a:spcAft>
                <a:spcPts val="600"/>
              </a:spcAft>
            </a:pPr>
            <a:r>
              <a:rPr lang="en-US" sz="2400" b="1" dirty="0">
                <a:solidFill>
                  <a:srgbClr val="212121"/>
                </a:solidFill>
              </a:rPr>
              <a:t>Confidentiality (Rules 1.6, 1.8.2)</a:t>
            </a:r>
          </a:p>
          <a:p>
            <a:pPr lvl="1">
              <a:lnSpc>
                <a:spcPct val="100000"/>
              </a:lnSpc>
              <a:spcBef>
                <a:spcPts val="0"/>
              </a:spcBef>
              <a:spcAft>
                <a:spcPts val="600"/>
              </a:spcAft>
            </a:pPr>
            <a:r>
              <a:rPr lang="en-US" sz="2000" dirty="0">
                <a:solidFill>
                  <a:srgbClr val="212121"/>
                </a:solidFill>
              </a:rPr>
              <a:t>Review terms of service, assure adequate confidentiality and security</a:t>
            </a:r>
          </a:p>
          <a:p>
            <a:pPr>
              <a:lnSpc>
                <a:spcPct val="100000"/>
              </a:lnSpc>
              <a:spcBef>
                <a:spcPts val="0"/>
              </a:spcBef>
              <a:spcAft>
                <a:spcPts val="600"/>
              </a:spcAft>
            </a:pPr>
            <a:r>
              <a:rPr lang="en-US" sz="2400" b="1" i="0" dirty="0">
                <a:solidFill>
                  <a:srgbClr val="212121"/>
                </a:solidFill>
                <a:effectLst/>
              </a:rPr>
              <a:t>Competence and Diligence (Rules 1.1, 1.3)</a:t>
            </a:r>
          </a:p>
          <a:p>
            <a:pPr>
              <a:lnSpc>
                <a:spcPct val="100000"/>
              </a:lnSpc>
              <a:spcBef>
                <a:spcPts val="0"/>
              </a:spcBef>
              <a:spcAft>
                <a:spcPts val="600"/>
              </a:spcAft>
            </a:pPr>
            <a:r>
              <a:rPr lang="en-US" sz="2400" b="1" i="0" dirty="0">
                <a:solidFill>
                  <a:srgbClr val="212121"/>
                </a:solidFill>
                <a:effectLst/>
              </a:rPr>
              <a:t>Compliance with Law (Rules 8.4, 1.2.1)</a:t>
            </a:r>
          </a:p>
          <a:p>
            <a:pPr>
              <a:lnSpc>
                <a:spcPct val="100000"/>
              </a:lnSpc>
              <a:spcBef>
                <a:spcPts val="0"/>
              </a:spcBef>
              <a:spcAft>
                <a:spcPts val="600"/>
              </a:spcAft>
            </a:pPr>
            <a:r>
              <a:rPr lang="en-US" sz="2400" b="1" i="0" dirty="0">
                <a:solidFill>
                  <a:srgbClr val="212121"/>
                </a:solidFill>
                <a:effectLst/>
              </a:rPr>
              <a:t>Supervision (Rules 5.1, 5.2, 5.3)</a:t>
            </a:r>
          </a:p>
          <a:p>
            <a:pPr>
              <a:lnSpc>
                <a:spcPct val="100000"/>
              </a:lnSpc>
              <a:spcBef>
                <a:spcPts val="0"/>
              </a:spcBef>
              <a:spcAft>
                <a:spcPts val="600"/>
              </a:spcAft>
            </a:pPr>
            <a:r>
              <a:rPr lang="en-US" sz="2400" b="1" i="0" dirty="0">
                <a:solidFill>
                  <a:srgbClr val="212121"/>
                </a:solidFill>
                <a:effectLst/>
              </a:rPr>
              <a:t>Communication Regarding Use (Rules 1.4, 1.2)</a:t>
            </a:r>
          </a:p>
          <a:p>
            <a:pPr>
              <a:lnSpc>
                <a:spcPct val="100000"/>
              </a:lnSpc>
              <a:spcBef>
                <a:spcPts val="0"/>
              </a:spcBef>
              <a:spcAft>
                <a:spcPts val="600"/>
              </a:spcAft>
            </a:pPr>
            <a:r>
              <a:rPr lang="en-US" sz="2400" b="1" dirty="0">
                <a:solidFill>
                  <a:srgbClr val="212121"/>
                </a:solidFill>
              </a:rPr>
              <a:t>Legal Fees and Costs (Rule 1.5)</a:t>
            </a:r>
          </a:p>
          <a:p>
            <a:pPr>
              <a:lnSpc>
                <a:spcPct val="100000"/>
              </a:lnSpc>
              <a:spcBef>
                <a:spcPts val="0"/>
              </a:spcBef>
              <a:spcAft>
                <a:spcPts val="600"/>
              </a:spcAft>
            </a:pPr>
            <a:r>
              <a:rPr lang="en-US" sz="2400" b="1" dirty="0">
                <a:solidFill>
                  <a:srgbClr val="212121"/>
                </a:solidFill>
              </a:rPr>
              <a:t>Candor to Tribunal (Rules 3.1, 3.3)</a:t>
            </a:r>
          </a:p>
          <a:p>
            <a:pPr>
              <a:lnSpc>
                <a:spcPct val="100000"/>
              </a:lnSpc>
              <a:spcBef>
                <a:spcPts val="0"/>
              </a:spcBef>
              <a:spcAft>
                <a:spcPts val="600"/>
              </a:spcAft>
            </a:pPr>
            <a:r>
              <a:rPr lang="en-US" sz="2400" b="1" i="0" dirty="0">
                <a:solidFill>
                  <a:srgbClr val="212121"/>
                </a:solidFill>
                <a:effectLst/>
              </a:rPr>
              <a:t>Prohibition on Discrimination (Rule 8.4.1)</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1165732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solidFill>
                  <a:srgbClr val="FF0000"/>
                </a:solidFill>
              </a:rPr>
              <a:t>Current </a:t>
            </a:r>
            <a:r>
              <a:rPr lang="en-US" sz="3200" b="1" dirty="0">
                <a:solidFill>
                  <a:srgbClr val="FF0000"/>
                </a:solidFill>
              </a:rPr>
              <a:t>Uses of AI by Attorneys</a:t>
            </a:r>
          </a:p>
        </p:txBody>
      </p:sp>
      <p:sp>
        <p:nvSpPr>
          <p:cNvPr id="3" name="Slide Number Placeholder 2"/>
          <p:cNvSpPr>
            <a:spLocks noGrp="1"/>
          </p:cNvSpPr>
          <p:nvPr>
            <p:ph type="sldNum" sz="quarter" idx="12"/>
          </p:nvPr>
        </p:nvSpPr>
        <p:spPr/>
        <p:txBody>
          <a:bodyPr/>
          <a:lstStyle/>
          <a:p>
            <a:fld id="{4CF622CC-6EC5-4616-BBCB-5D9C49D8C841}" type="slidenum">
              <a:rPr lang="en-US" smtClean="0"/>
              <a:t>4</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16676" y="1408176"/>
            <a:ext cx="9375820" cy="4722037"/>
          </a:xfrm>
        </p:spPr>
        <p:txBody>
          <a:bodyPr>
            <a:normAutofit fontScale="92500"/>
          </a:bodyPr>
          <a:lstStyle/>
          <a:p>
            <a:pPr>
              <a:lnSpc>
                <a:spcPct val="100000"/>
              </a:lnSpc>
              <a:spcBef>
                <a:spcPts val="0"/>
              </a:spcBef>
              <a:spcAft>
                <a:spcPts val="600"/>
              </a:spcAft>
            </a:pPr>
            <a:r>
              <a:rPr lang="en-US" sz="2600" dirty="0"/>
              <a:t>Automate case management, billing</a:t>
            </a:r>
          </a:p>
          <a:p>
            <a:pPr>
              <a:lnSpc>
                <a:spcPct val="100000"/>
              </a:lnSpc>
              <a:spcBef>
                <a:spcPts val="0"/>
              </a:spcBef>
              <a:spcAft>
                <a:spcPts val="600"/>
              </a:spcAft>
            </a:pPr>
            <a:r>
              <a:rPr lang="en-US" sz="2600" dirty="0"/>
              <a:t>Legal research – summarization – </a:t>
            </a:r>
            <a:r>
              <a:rPr lang="en-US" sz="2600" b="1" dirty="0"/>
              <a:t>drafting briefs</a:t>
            </a:r>
          </a:p>
          <a:p>
            <a:pPr>
              <a:lnSpc>
                <a:spcPct val="100000"/>
              </a:lnSpc>
              <a:spcBef>
                <a:spcPts val="0"/>
              </a:spcBef>
              <a:spcAft>
                <a:spcPts val="600"/>
              </a:spcAft>
            </a:pPr>
            <a:r>
              <a:rPr lang="en-US" sz="2600" dirty="0"/>
              <a:t>Enhanced document review – discovery, compliance, due diligence redaction, segregation</a:t>
            </a:r>
          </a:p>
          <a:p>
            <a:pPr lvl="1">
              <a:lnSpc>
                <a:spcPct val="100000"/>
              </a:lnSpc>
              <a:spcBef>
                <a:spcPts val="0"/>
              </a:spcBef>
              <a:spcAft>
                <a:spcPts val="600"/>
              </a:spcAft>
            </a:pPr>
            <a:r>
              <a:rPr lang="en-US" sz="2200" dirty="0"/>
              <a:t>Identification of </a:t>
            </a:r>
            <a:r>
              <a:rPr lang="en-US" sz="2200" dirty="0" err="1"/>
              <a:t>ersonal</a:t>
            </a:r>
            <a:r>
              <a:rPr lang="en-US" sz="2200" dirty="0"/>
              <a:t> information, trade secrets, restricted software (different license restrictions, e.g., GNU/Linux source distribution)</a:t>
            </a:r>
          </a:p>
          <a:p>
            <a:pPr>
              <a:lnSpc>
                <a:spcPct val="100000"/>
              </a:lnSpc>
              <a:spcBef>
                <a:spcPts val="0"/>
              </a:spcBef>
              <a:spcAft>
                <a:spcPts val="600"/>
              </a:spcAft>
            </a:pPr>
            <a:r>
              <a:rPr lang="en-US" sz="2600" dirty="0"/>
              <a:t>Translation, recording, evaluation of evidence (consistency)</a:t>
            </a:r>
          </a:p>
          <a:p>
            <a:pPr>
              <a:lnSpc>
                <a:spcPct val="100000"/>
              </a:lnSpc>
              <a:spcBef>
                <a:spcPts val="0"/>
              </a:spcBef>
              <a:spcAft>
                <a:spcPts val="600"/>
              </a:spcAft>
            </a:pPr>
            <a:r>
              <a:rPr lang="en-US" sz="2600" dirty="0"/>
              <a:t>Marketing</a:t>
            </a:r>
          </a:p>
          <a:p>
            <a:pPr>
              <a:lnSpc>
                <a:spcPct val="100000"/>
              </a:lnSpc>
              <a:spcBef>
                <a:spcPts val="0"/>
              </a:spcBef>
              <a:spcAft>
                <a:spcPts val="600"/>
              </a:spcAft>
            </a:pPr>
            <a:r>
              <a:rPr lang="en-US" sz="2600" dirty="0"/>
              <a:t>Contract review, assembly – </a:t>
            </a:r>
            <a:r>
              <a:rPr lang="en-US" sz="2600" b="1" dirty="0"/>
              <a:t>drafting documents</a:t>
            </a:r>
          </a:p>
          <a:p>
            <a:pPr>
              <a:lnSpc>
                <a:spcPct val="100000"/>
              </a:lnSpc>
              <a:spcBef>
                <a:spcPts val="0"/>
              </a:spcBef>
              <a:spcAft>
                <a:spcPts val="600"/>
              </a:spcAft>
            </a:pPr>
            <a:r>
              <a:rPr lang="en-US" sz="2600" dirty="0"/>
              <a:t>Simulations – identification of positions, predictions</a:t>
            </a:r>
          </a:p>
          <a:p>
            <a:pPr>
              <a:lnSpc>
                <a:spcPct val="100000"/>
              </a:lnSpc>
              <a:spcBef>
                <a:spcPts val="0"/>
              </a:spcBef>
              <a:spcAft>
                <a:spcPts val="600"/>
              </a:spcAft>
            </a:pPr>
            <a:r>
              <a:rPr lang="en-US" sz="2600" dirty="0"/>
              <a:t>Automatic/agency execution of tasks (communications, transactions)</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3794624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Florida Bar</a:t>
            </a:r>
            <a:r>
              <a:rPr lang="en-US" sz="3200" b="1" dirty="0">
                <a:solidFill>
                  <a:srgbClr val="FF0000"/>
                </a:solidFill>
              </a:rPr>
              <a:t> </a:t>
            </a:r>
            <a:r>
              <a:rPr lang="en-US" sz="3200" b="1" kern="1200" dirty="0">
                <a:solidFill>
                  <a:srgbClr val="FF0000"/>
                </a:solidFill>
                <a:effectLst/>
                <a:latin typeface="+mj-lt"/>
                <a:ea typeface="+mj-ea"/>
                <a:cs typeface="+mj-cs"/>
              </a:rPr>
              <a:t>Advisory Opinion 24-1 (Jan. </a:t>
            </a:r>
            <a:r>
              <a:rPr lang="en-US" sz="3200" b="1" dirty="0">
                <a:solidFill>
                  <a:srgbClr val="FF0000"/>
                </a:solidFill>
              </a:rPr>
              <a:t>19, 2024</a:t>
            </a:r>
            <a:r>
              <a:rPr lang="en-US" sz="3200" b="1" kern="1200" dirty="0">
                <a:solidFill>
                  <a:srgbClr val="FF0000"/>
                </a:solidFill>
                <a:effectLst/>
                <a:latin typeface="+mj-lt"/>
                <a:ea typeface="+mj-ea"/>
                <a:cs typeface="+mj-cs"/>
              </a:rPr>
              <a:t>)</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40</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89" y="1500554"/>
            <a:ext cx="9447479" cy="4855798"/>
          </a:xfrm>
        </p:spPr>
        <p:txBody>
          <a:bodyPr>
            <a:normAutofit/>
          </a:bodyPr>
          <a:lstStyle/>
          <a:p>
            <a:pPr marL="0" indent="0">
              <a:lnSpc>
                <a:spcPct val="100000"/>
              </a:lnSpc>
              <a:spcBef>
                <a:spcPts val="0"/>
              </a:spcBef>
              <a:spcAft>
                <a:spcPts val="600"/>
              </a:spcAft>
              <a:buNone/>
            </a:pPr>
            <a:r>
              <a:rPr lang="en-US" sz="2000" b="0" i="0" dirty="0">
                <a:solidFill>
                  <a:srgbClr val="212121"/>
                </a:solidFill>
                <a:effectLst/>
                <a:hlinkClick r:id="rId3"/>
              </a:rPr>
              <a:t>https://www.floridabar.org/etopinions/opinion-24-1/</a:t>
            </a:r>
            <a:r>
              <a:rPr lang="en-US" sz="2000" b="0" i="0" dirty="0">
                <a:solidFill>
                  <a:srgbClr val="212121"/>
                </a:solidFill>
                <a:effectLst/>
              </a:rPr>
              <a:t> </a:t>
            </a:r>
          </a:p>
          <a:p>
            <a:pPr>
              <a:lnSpc>
                <a:spcPct val="100000"/>
              </a:lnSpc>
              <a:spcBef>
                <a:spcPts val="0"/>
              </a:spcBef>
              <a:spcAft>
                <a:spcPts val="600"/>
              </a:spcAft>
            </a:pPr>
            <a:r>
              <a:rPr lang="en-US" sz="2400" b="1" dirty="0">
                <a:solidFill>
                  <a:srgbClr val="212121"/>
                </a:solidFill>
              </a:rPr>
              <a:t>Confidentiality (Rule 4-1.6, also competence, Rule 4-1.1)</a:t>
            </a:r>
          </a:p>
          <a:p>
            <a:pPr lvl="1">
              <a:lnSpc>
                <a:spcPct val="100000"/>
              </a:lnSpc>
              <a:spcBef>
                <a:spcPts val="0"/>
              </a:spcBef>
              <a:spcAft>
                <a:spcPts val="600"/>
              </a:spcAft>
            </a:pPr>
            <a:r>
              <a:rPr lang="en-US" sz="2000" dirty="0">
                <a:solidFill>
                  <a:srgbClr val="212121"/>
                </a:solidFill>
              </a:rPr>
              <a:t>Existing ethics opinions on cloud computing, electronic devices, overseas providers, electronic communications metadata</a:t>
            </a:r>
          </a:p>
          <a:p>
            <a:pPr>
              <a:lnSpc>
                <a:spcPct val="100000"/>
              </a:lnSpc>
              <a:spcBef>
                <a:spcPts val="0"/>
              </a:spcBef>
              <a:spcAft>
                <a:spcPts val="600"/>
              </a:spcAft>
            </a:pPr>
            <a:r>
              <a:rPr lang="en-US" sz="2400" b="1" i="0" dirty="0">
                <a:solidFill>
                  <a:srgbClr val="212121"/>
                </a:solidFill>
                <a:effectLst/>
              </a:rPr>
              <a:t>Oversight/Supervision (Rule 4-5.3, also candor Rules 4-3.3, 4-4.1)</a:t>
            </a:r>
          </a:p>
          <a:p>
            <a:pPr lvl="1">
              <a:lnSpc>
                <a:spcPct val="100000"/>
              </a:lnSpc>
              <a:spcBef>
                <a:spcPts val="0"/>
              </a:spcBef>
              <a:spcAft>
                <a:spcPts val="600"/>
              </a:spcAft>
            </a:pPr>
            <a:r>
              <a:rPr lang="en-US" sz="2000" i="0" dirty="0">
                <a:solidFill>
                  <a:srgbClr val="212121"/>
                </a:solidFill>
                <a:effectLst/>
              </a:rPr>
              <a:t>Also concern about GAI practice of law, initial consultations (Rule 4-1.18)</a:t>
            </a:r>
          </a:p>
          <a:p>
            <a:pPr>
              <a:lnSpc>
                <a:spcPct val="100000"/>
              </a:lnSpc>
              <a:spcBef>
                <a:spcPts val="0"/>
              </a:spcBef>
              <a:spcAft>
                <a:spcPts val="600"/>
              </a:spcAft>
            </a:pPr>
            <a:r>
              <a:rPr lang="en-US" sz="2400" b="1" dirty="0">
                <a:solidFill>
                  <a:srgbClr val="212121"/>
                </a:solidFill>
              </a:rPr>
              <a:t>Legal Fees and Costs (Rule 4-1.5)</a:t>
            </a:r>
          </a:p>
          <a:p>
            <a:pPr lvl="1">
              <a:lnSpc>
                <a:spcPct val="100000"/>
              </a:lnSpc>
              <a:spcBef>
                <a:spcPts val="0"/>
              </a:spcBef>
              <a:spcAft>
                <a:spcPts val="600"/>
              </a:spcAft>
            </a:pPr>
            <a:r>
              <a:rPr lang="en-US" sz="2000" i="0" dirty="0">
                <a:solidFill>
                  <a:srgbClr val="212121"/>
                </a:solidFill>
                <a:effectLst/>
              </a:rPr>
              <a:t>Concern about inflating ho</a:t>
            </a:r>
            <a:r>
              <a:rPr lang="en-US" sz="2000" dirty="0">
                <a:solidFill>
                  <a:srgbClr val="212121"/>
                </a:solidFill>
              </a:rPr>
              <a:t>urs despite increased productivity, prorate periodic charges for GAI should reflect in overhead and be communicated to client</a:t>
            </a:r>
          </a:p>
          <a:p>
            <a:pPr>
              <a:lnSpc>
                <a:spcPct val="100000"/>
              </a:lnSpc>
              <a:spcBef>
                <a:spcPts val="0"/>
              </a:spcBef>
              <a:spcAft>
                <a:spcPts val="600"/>
              </a:spcAft>
            </a:pPr>
            <a:r>
              <a:rPr lang="en-US" sz="2400" b="1" i="0" dirty="0">
                <a:solidFill>
                  <a:srgbClr val="212121"/>
                </a:solidFill>
                <a:effectLst/>
              </a:rPr>
              <a:t>Lawyer Advertising (Rule 4-7.13)</a:t>
            </a:r>
          </a:p>
          <a:p>
            <a:pPr lvl="1">
              <a:lnSpc>
                <a:spcPct val="100000"/>
              </a:lnSpc>
              <a:spcBef>
                <a:spcPts val="0"/>
              </a:spcBef>
              <a:spcAft>
                <a:spcPts val="600"/>
              </a:spcAft>
            </a:pPr>
            <a:r>
              <a:rPr lang="en-US" sz="2000" dirty="0">
                <a:solidFill>
                  <a:srgbClr val="212121"/>
                </a:solidFill>
              </a:rPr>
              <a:t>Comparisons prohibited unless objectively verifiable</a:t>
            </a:r>
          </a:p>
          <a:p>
            <a:pPr lvl="1">
              <a:lnSpc>
                <a:spcPct val="100000"/>
              </a:lnSpc>
              <a:spcBef>
                <a:spcPts val="0"/>
              </a:spcBef>
              <a:spcAft>
                <a:spcPts val="600"/>
              </a:spcAft>
            </a:pPr>
            <a:r>
              <a:rPr lang="en-US" sz="2000" dirty="0">
                <a:solidFill>
                  <a:srgbClr val="212121"/>
                </a:solidFill>
              </a:rPr>
              <a:t>Notice of non-lawyer voice</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9226361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Texas Task Force for Responsible AI in the Law (TRAIL) (</a:t>
            </a:r>
            <a:r>
              <a:rPr lang="en-US" sz="3200" b="1" dirty="0">
                <a:solidFill>
                  <a:srgbClr val="FF0000"/>
                </a:solidFill>
              </a:rPr>
              <a:t>2023</a:t>
            </a:r>
            <a:r>
              <a:rPr lang="en-US" sz="3200" b="1" kern="1200" dirty="0">
                <a:solidFill>
                  <a:srgbClr val="FF0000"/>
                </a:solidFill>
                <a:effectLst/>
                <a:latin typeface="+mj-lt"/>
                <a:ea typeface="+mj-ea"/>
                <a:cs typeface="+mj-cs"/>
              </a:rPr>
              <a:t>)</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41</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679209"/>
          </a:xfrm>
        </p:spPr>
        <p:txBody>
          <a:bodyPr>
            <a:normAutofit fontScale="92500"/>
          </a:bodyPr>
          <a:lstStyle/>
          <a:p>
            <a:pPr marL="0" indent="0">
              <a:lnSpc>
                <a:spcPct val="100000"/>
              </a:lnSpc>
              <a:spcBef>
                <a:spcPts val="0"/>
              </a:spcBef>
              <a:spcAft>
                <a:spcPts val="600"/>
              </a:spcAft>
              <a:buNone/>
            </a:pPr>
            <a:r>
              <a:rPr lang="en-US" sz="2000" b="0" i="0" dirty="0">
                <a:solidFill>
                  <a:srgbClr val="212121"/>
                </a:solidFill>
                <a:effectLst/>
                <a:hlinkClick r:id="rId3"/>
              </a:rPr>
              <a:t>https://www.texasbar.com/AM/Template.cfm?Section=Meeting_Agendas_and_Minutes&amp;Template=/CM/ContentDisplay.cfm&amp;ContentID=62597#:~:text=The%20taskforce%20will%20invesgate%20how,Directors%20consistent%20with%20this%20goal</a:t>
            </a:r>
            <a:r>
              <a:rPr lang="en-US" sz="2000" b="0" i="0" dirty="0">
                <a:solidFill>
                  <a:srgbClr val="212121"/>
                </a:solidFill>
                <a:effectLst/>
              </a:rPr>
              <a:t>.</a:t>
            </a:r>
          </a:p>
          <a:p>
            <a:pPr marL="0" indent="0">
              <a:lnSpc>
                <a:spcPct val="100000"/>
              </a:lnSpc>
              <a:spcBef>
                <a:spcPts val="0"/>
              </a:spcBef>
              <a:spcAft>
                <a:spcPts val="600"/>
              </a:spcAft>
              <a:buNone/>
            </a:pPr>
            <a:r>
              <a:rPr lang="en-US" sz="2400" b="1" dirty="0">
                <a:solidFill>
                  <a:srgbClr val="212121"/>
                </a:solidFill>
              </a:rPr>
              <a:t>Interim Report (Jan. 2024)</a:t>
            </a:r>
            <a:r>
              <a:rPr lang="en-US" sz="2400" dirty="0">
                <a:solidFill>
                  <a:srgbClr val="212121"/>
                </a:solidFill>
              </a:rPr>
              <a:t> recommendations for multiple legal sectors</a:t>
            </a:r>
            <a:endParaRPr lang="en-US" sz="2400" b="1" dirty="0">
              <a:solidFill>
                <a:srgbClr val="212121"/>
              </a:solidFill>
            </a:endParaRPr>
          </a:p>
          <a:p>
            <a:pPr>
              <a:lnSpc>
                <a:spcPct val="100000"/>
              </a:lnSpc>
              <a:spcBef>
                <a:spcPts val="0"/>
              </a:spcBef>
              <a:spcAft>
                <a:spcPts val="600"/>
              </a:spcAft>
            </a:pPr>
            <a:r>
              <a:rPr lang="en-US" sz="2400" b="1" i="0" dirty="0">
                <a:solidFill>
                  <a:srgbClr val="212121"/>
                </a:solidFill>
                <a:effectLst/>
              </a:rPr>
              <a:t>Ethical Lapses and Misuse of Generative AI </a:t>
            </a:r>
            <a:r>
              <a:rPr lang="en-US" sz="2400" i="0" dirty="0">
                <a:solidFill>
                  <a:srgbClr val="212121"/>
                </a:solidFill>
                <a:effectLst/>
              </a:rPr>
              <a:t>citing </a:t>
            </a:r>
            <a:r>
              <a:rPr lang="en-US" sz="2400" i="1" dirty="0">
                <a:solidFill>
                  <a:srgbClr val="212121"/>
                </a:solidFill>
                <a:effectLst/>
              </a:rPr>
              <a:t>Mata</a:t>
            </a:r>
            <a:r>
              <a:rPr lang="en-US" sz="2400" dirty="0">
                <a:solidFill>
                  <a:srgbClr val="212121"/>
                </a:solidFill>
              </a:rPr>
              <a:t>, etc. below</a:t>
            </a:r>
            <a:endParaRPr lang="en-US" sz="2400" dirty="0">
              <a:solidFill>
                <a:srgbClr val="212121"/>
              </a:solidFill>
              <a:effectLst/>
            </a:endParaRPr>
          </a:p>
          <a:p>
            <a:pPr>
              <a:lnSpc>
                <a:spcPct val="100000"/>
              </a:lnSpc>
              <a:spcBef>
                <a:spcPts val="0"/>
              </a:spcBef>
              <a:spcAft>
                <a:spcPts val="600"/>
              </a:spcAft>
            </a:pPr>
            <a:r>
              <a:rPr lang="en-US" sz="2400" b="1" i="0" dirty="0">
                <a:solidFill>
                  <a:srgbClr val="212121"/>
                </a:solidFill>
                <a:effectLst/>
              </a:rPr>
              <a:t>Risks of </a:t>
            </a:r>
            <a:r>
              <a:rPr lang="en-US" sz="2400" b="1" dirty="0">
                <a:solidFill>
                  <a:srgbClr val="212121"/>
                </a:solidFill>
              </a:rPr>
              <a:t>Ineffective Assistance of Counsel</a:t>
            </a:r>
          </a:p>
          <a:p>
            <a:pPr>
              <a:lnSpc>
                <a:spcPct val="100000"/>
              </a:lnSpc>
              <a:spcBef>
                <a:spcPts val="0"/>
              </a:spcBef>
              <a:spcAft>
                <a:spcPts val="600"/>
              </a:spcAft>
            </a:pPr>
            <a:r>
              <a:rPr lang="en-US" sz="2400" b="1" i="0" dirty="0">
                <a:solidFill>
                  <a:srgbClr val="212121"/>
                </a:solidFill>
                <a:effectLst/>
              </a:rPr>
              <a:t>Violation of Ethical and Professional Conduct Rules</a:t>
            </a:r>
            <a:endParaRPr lang="en-US" sz="2400" b="1" dirty="0">
              <a:solidFill>
                <a:srgbClr val="212121"/>
              </a:solidFill>
            </a:endParaRPr>
          </a:p>
          <a:p>
            <a:pPr lvl="1">
              <a:lnSpc>
                <a:spcPct val="100000"/>
              </a:lnSpc>
              <a:spcBef>
                <a:spcPts val="0"/>
              </a:spcBef>
              <a:spcAft>
                <a:spcPts val="600"/>
              </a:spcAft>
            </a:pPr>
            <a:r>
              <a:rPr lang="en-US" sz="2000" b="1" i="0" dirty="0">
                <a:solidFill>
                  <a:srgbClr val="212121"/>
                </a:solidFill>
                <a:effectLst/>
              </a:rPr>
              <a:t>Rule 1.01 </a:t>
            </a:r>
            <a:r>
              <a:rPr lang="en-US" sz="2000" i="0" dirty="0">
                <a:solidFill>
                  <a:srgbClr val="212121"/>
                </a:solidFill>
                <a:effectLst/>
              </a:rPr>
              <a:t>on providing </a:t>
            </a:r>
            <a:r>
              <a:rPr lang="en-US" sz="2000" b="1" i="0" dirty="0">
                <a:solidFill>
                  <a:srgbClr val="212121"/>
                </a:solidFill>
                <a:effectLst/>
              </a:rPr>
              <a:t>competent representation</a:t>
            </a:r>
          </a:p>
          <a:p>
            <a:pPr lvl="1">
              <a:lnSpc>
                <a:spcPct val="100000"/>
              </a:lnSpc>
              <a:spcBef>
                <a:spcPts val="0"/>
              </a:spcBef>
              <a:spcAft>
                <a:spcPts val="600"/>
              </a:spcAft>
            </a:pPr>
            <a:r>
              <a:rPr lang="en-US" sz="2000" dirty="0">
                <a:solidFill>
                  <a:srgbClr val="212121"/>
                </a:solidFill>
              </a:rPr>
              <a:t>Rules related to </a:t>
            </a:r>
            <a:r>
              <a:rPr lang="en-US" sz="2000" b="1" dirty="0">
                <a:solidFill>
                  <a:srgbClr val="212121"/>
                </a:solidFill>
              </a:rPr>
              <a:t>diligence</a:t>
            </a:r>
            <a:r>
              <a:rPr lang="en-US" sz="2000" dirty="0">
                <a:solidFill>
                  <a:srgbClr val="212121"/>
                </a:solidFill>
              </a:rPr>
              <a:t>, </a:t>
            </a:r>
            <a:r>
              <a:rPr lang="en-US" sz="2000" b="1" dirty="0">
                <a:solidFill>
                  <a:srgbClr val="212121"/>
                </a:solidFill>
              </a:rPr>
              <a:t>candor to the tribunal</a:t>
            </a:r>
            <a:r>
              <a:rPr lang="en-US" sz="2000" dirty="0">
                <a:solidFill>
                  <a:srgbClr val="212121"/>
                </a:solidFill>
              </a:rPr>
              <a:t>, </a:t>
            </a:r>
            <a:r>
              <a:rPr lang="en-US" sz="2000" b="1" dirty="0">
                <a:solidFill>
                  <a:srgbClr val="212121"/>
                </a:solidFill>
              </a:rPr>
              <a:t>supervision</a:t>
            </a:r>
            <a:r>
              <a:rPr lang="en-US" sz="2000" dirty="0">
                <a:solidFill>
                  <a:srgbClr val="212121"/>
                </a:solidFill>
              </a:rPr>
              <a:t> of work and protecting client </a:t>
            </a:r>
            <a:r>
              <a:rPr lang="en-US" sz="2000" b="1" dirty="0">
                <a:solidFill>
                  <a:srgbClr val="212121"/>
                </a:solidFill>
              </a:rPr>
              <a:t>confidentiality</a:t>
            </a:r>
          </a:p>
          <a:p>
            <a:pPr lvl="1">
              <a:lnSpc>
                <a:spcPct val="100000"/>
              </a:lnSpc>
              <a:spcBef>
                <a:spcPts val="0"/>
              </a:spcBef>
              <a:spcAft>
                <a:spcPts val="600"/>
              </a:spcAft>
            </a:pPr>
            <a:r>
              <a:rPr lang="en-US" sz="2000" b="1" dirty="0">
                <a:solidFill>
                  <a:srgbClr val="212121"/>
                </a:solidFill>
              </a:rPr>
              <a:t>Rule 1..05 </a:t>
            </a:r>
            <a:r>
              <a:rPr lang="en-US" sz="2000" dirty="0">
                <a:solidFill>
                  <a:srgbClr val="212121"/>
                </a:solidFill>
              </a:rPr>
              <a:t>regarding safeguarding client information, “especially when using confidential data in AI prompts in unsecured environments”</a:t>
            </a:r>
          </a:p>
          <a:p>
            <a:pPr lvl="1">
              <a:lnSpc>
                <a:spcPct val="100000"/>
              </a:lnSpc>
              <a:spcBef>
                <a:spcPts val="0"/>
              </a:spcBef>
              <a:spcAft>
                <a:spcPts val="600"/>
              </a:spcAft>
            </a:pPr>
            <a:r>
              <a:rPr lang="en-US" sz="2000" dirty="0">
                <a:solidFill>
                  <a:srgbClr val="212121"/>
                </a:solidFill>
              </a:rPr>
              <a:t>Ethical considerations in “charging reasonable fees for services enhanced by AI tools”</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219583822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C5330-F769-F881-6195-DDB5FF0372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90DD26-6BC3-1A42-4ECC-709E94F154C9}"/>
              </a:ext>
            </a:extLst>
          </p:cNvPr>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State Bar of Texas Ethics Comm. Opinion No. 705 (Feb. 2025)</a:t>
            </a:r>
            <a:endParaRPr lang="en-US" sz="3200" b="1" dirty="0">
              <a:solidFill>
                <a:srgbClr val="FF0000"/>
              </a:solidFill>
            </a:endParaRPr>
          </a:p>
        </p:txBody>
      </p:sp>
      <p:sp>
        <p:nvSpPr>
          <p:cNvPr id="3" name="Slide Number Placeholder 2">
            <a:extLst>
              <a:ext uri="{FF2B5EF4-FFF2-40B4-BE49-F238E27FC236}">
                <a16:creationId xmlns:a16="http://schemas.microsoft.com/office/drawing/2014/main" id="{D96D677E-B48A-19BB-9B5E-C33BB511E960}"/>
              </a:ext>
            </a:extLst>
          </p:cNvPr>
          <p:cNvSpPr>
            <a:spLocks noGrp="1"/>
          </p:cNvSpPr>
          <p:nvPr>
            <p:ph type="sldNum" sz="quarter" idx="12"/>
          </p:nvPr>
        </p:nvSpPr>
        <p:spPr/>
        <p:txBody>
          <a:bodyPr/>
          <a:lstStyle/>
          <a:p>
            <a:fld id="{4CF622CC-6EC5-4616-BBCB-5D9C49D8C841}" type="slidenum">
              <a:rPr lang="en-US" smtClean="0"/>
              <a:t>42</a:t>
            </a:fld>
            <a:endParaRPr lang="en-US" dirty="0"/>
          </a:p>
        </p:txBody>
      </p:sp>
      <p:sp>
        <p:nvSpPr>
          <p:cNvPr id="7" name="Date Placeholder 6">
            <a:extLst>
              <a:ext uri="{FF2B5EF4-FFF2-40B4-BE49-F238E27FC236}">
                <a16:creationId xmlns:a16="http://schemas.microsoft.com/office/drawing/2014/main" id="{6D6A386C-6F5C-03ED-6E49-5D61FA4883BF}"/>
              </a:ext>
            </a:extLst>
          </p:cNvPr>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A4F5E77F-E2B6-E5EB-9F1B-74AB69200C6D}"/>
              </a:ext>
            </a:extLst>
          </p:cNvPr>
          <p:cNvSpPr>
            <a:spLocks noGrp="1"/>
          </p:cNvSpPr>
          <p:nvPr>
            <p:ph idx="1"/>
          </p:nvPr>
        </p:nvSpPr>
        <p:spPr>
          <a:xfrm>
            <a:off x="1408090" y="1358520"/>
            <a:ext cx="9375820" cy="4679209"/>
          </a:xfrm>
        </p:spPr>
        <p:txBody>
          <a:bodyPr>
            <a:normAutofit/>
          </a:bodyPr>
          <a:lstStyle/>
          <a:p>
            <a:pPr marL="0" indent="0">
              <a:lnSpc>
                <a:spcPct val="100000"/>
              </a:lnSpc>
              <a:spcBef>
                <a:spcPts val="0"/>
              </a:spcBef>
              <a:spcAft>
                <a:spcPts val="600"/>
              </a:spcAft>
              <a:buNone/>
            </a:pPr>
            <a:r>
              <a:rPr lang="en-US" sz="2000" dirty="0">
                <a:hlinkClick r:id="rId3"/>
              </a:rPr>
              <a:t>www.legalethicstexas.com/resources/opinions/opinion-705/</a:t>
            </a:r>
            <a:r>
              <a:rPr lang="en-US" sz="2000" dirty="0"/>
              <a:t> </a:t>
            </a:r>
            <a:endParaRPr lang="en-US" sz="2000" b="0" i="0" dirty="0">
              <a:solidFill>
                <a:srgbClr val="212121"/>
              </a:solidFill>
              <a:effectLst/>
            </a:endParaRPr>
          </a:p>
          <a:p>
            <a:pPr>
              <a:lnSpc>
                <a:spcPct val="100000"/>
              </a:lnSpc>
              <a:spcBef>
                <a:spcPts val="0"/>
              </a:spcBef>
              <a:spcAft>
                <a:spcPts val="600"/>
              </a:spcAft>
            </a:pPr>
            <a:r>
              <a:rPr lang="en-US" sz="2400" b="1" i="0" dirty="0">
                <a:solidFill>
                  <a:srgbClr val="212121"/>
                </a:solidFill>
                <a:effectLst/>
              </a:rPr>
              <a:t>Competence: </a:t>
            </a:r>
            <a:r>
              <a:rPr lang="en-US" sz="2400" i="0" dirty="0">
                <a:solidFill>
                  <a:srgbClr val="212121"/>
                </a:solidFill>
                <a:effectLst/>
              </a:rPr>
              <a:t>Rule 1.01(a).  Refers to </a:t>
            </a:r>
            <a:r>
              <a:rPr lang="en-US" sz="2400" i="0" dirty="0" err="1">
                <a:solidFill>
                  <a:srgbClr val="212121"/>
                </a:solidFill>
                <a:effectLst/>
              </a:rPr>
              <a:t>cmnt</a:t>
            </a:r>
            <a:r>
              <a:rPr lang="en-US" sz="2400" i="0" dirty="0">
                <a:solidFill>
                  <a:srgbClr val="212121"/>
                </a:solidFill>
                <a:effectLst/>
              </a:rPr>
              <a:t> 8 (benefits and risks of relevant tech); risks “</a:t>
            </a:r>
            <a:r>
              <a:rPr lang="en-US" sz="2400" dirty="0">
                <a:solidFill>
                  <a:srgbClr val="212121"/>
                </a:solidFill>
              </a:rPr>
              <a:t>hallucinations or inaccurate </a:t>
            </a:r>
            <a:r>
              <a:rPr lang="en-US" sz="2400" dirty="0" err="1">
                <a:solidFill>
                  <a:srgbClr val="212121"/>
                </a:solidFill>
              </a:rPr>
              <a:t>answers”;</a:t>
            </a:r>
            <a:r>
              <a:rPr lang="en-US" sz="2400" i="0" dirty="0" err="1">
                <a:solidFill>
                  <a:srgbClr val="212121"/>
                </a:solidFill>
                <a:effectLst/>
              </a:rPr>
              <a:t>citing</a:t>
            </a:r>
            <a:r>
              <a:rPr lang="en-US" sz="2400" i="0" dirty="0">
                <a:solidFill>
                  <a:srgbClr val="212121"/>
                </a:solidFill>
                <a:effectLst/>
              </a:rPr>
              <a:t> </a:t>
            </a:r>
            <a:r>
              <a:rPr lang="en-US" sz="2400" i="1" dirty="0">
                <a:solidFill>
                  <a:srgbClr val="212121"/>
                </a:solidFill>
                <a:effectLst/>
              </a:rPr>
              <a:t>Mata</a:t>
            </a:r>
            <a:r>
              <a:rPr lang="en-US" sz="2400" dirty="0">
                <a:solidFill>
                  <a:srgbClr val="212121"/>
                </a:solidFill>
              </a:rPr>
              <a:t>, etc. below</a:t>
            </a:r>
            <a:endParaRPr lang="en-US" sz="2400" dirty="0">
              <a:solidFill>
                <a:srgbClr val="212121"/>
              </a:solidFill>
              <a:effectLst/>
            </a:endParaRPr>
          </a:p>
          <a:p>
            <a:pPr>
              <a:lnSpc>
                <a:spcPct val="100000"/>
              </a:lnSpc>
              <a:spcBef>
                <a:spcPts val="0"/>
              </a:spcBef>
              <a:spcAft>
                <a:spcPts val="600"/>
              </a:spcAft>
            </a:pPr>
            <a:r>
              <a:rPr lang="en-US" sz="2400" b="1" i="0" dirty="0">
                <a:solidFill>
                  <a:srgbClr val="212121"/>
                </a:solidFill>
                <a:effectLst/>
              </a:rPr>
              <a:t>Confidentiality: </a:t>
            </a:r>
            <a:r>
              <a:rPr lang="en-US" sz="2400" i="0" dirty="0">
                <a:solidFill>
                  <a:srgbClr val="212121"/>
                </a:solidFill>
                <a:effectLst/>
              </a:rPr>
              <a:t>Rule 1.05. GenAI “conversations” may expose “privileged mental impressions” – </a:t>
            </a:r>
            <a:r>
              <a:rPr lang="en-US" sz="2400" i="1" dirty="0">
                <a:solidFill>
                  <a:srgbClr val="212121"/>
                </a:solidFill>
                <a:effectLst/>
              </a:rPr>
              <a:t>may</a:t>
            </a:r>
            <a:r>
              <a:rPr lang="en-US" sz="2400" i="0" dirty="0">
                <a:solidFill>
                  <a:srgbClr val="212121"/>
                </a:solidFill>
                <a:effectLst/>
              </a:rPr>
              <a:t> be “inappropriate for legal work”: “obviously unacceptable” if stored and revealed to 3d party; precautions</a:t>
            </a:r>
            <a:endParaRPr lang="en-US" sz="2400" b="1" dirty="0">
              <a:solidFill>
                <a:srgbClr val="212121"/>
              </a:solidFill>
            </a:endParaRPr>
          </a:p>
          <a:p>
            <a:pPr>
              <a:lnSpc>
                <a:spcPct val="100000"/>
              </a:lnSpc>
              <a:spcBef>
                <a:spcPts val="0"/>
              </a:spcBef>
              <a:spcAft>
                <a:spcPts val="600"/>
              </a:spcAft>
            </a:pPr>
            <a:r>
              <a:rPr lang="en-US" sz="2400" b="1" i="0" dirty="0">
                <a:solidFill>
                  <a:srgbClr val="212121"/>
                </a:solidFill>
                <a:effectLst/>
              </a:rPr>
              <a:t>Oversight/Supervision:</a:t>
            </a:r>
            <a:r>
              <a:rPr lang="en-US" sz="2400" i="0" dirty="0">
                <a:solidFill>
                  <a:srgbClr val="212121"/>
                </a:solidFill>
                <a:effectLst/>
              </a:rPr>
              <a:t> Refers to Rule 5.03: “cannot blindly rely upon or use answers given by [GAI]”; refer to N.D. Tex. LR 7.2(f) disclosure </a:t>
            </a:r>
            <a:r>
              <a:rPr lang="en-US" sz="2400" i="1" dirty="0">
                <a:solidFill>
                  <a:srgbClr val="212121"/>
                </a:solidFill>
                <a:effectLst/>
              </a:rPr>
              <a:t>infra</a:t>
            </a:r>
            <a:endParaRPr lang="en-US" sz="2400" i="0" dirty="0">
              <a:solidFill>
                <a:srgbClr val="212121"/>
              </a:solidFill>
              <a:effectLst/>
            </a:endParaRPr>
          </a:p>
          <a:p>
            <a:pPr>
              <a:lnSpc>
                <a:spcPct val="100000"/>
              </a:lnSpc>
              <a:spcBef>
                <a:spcPts val="0"/>
              </a:spcBef>
              <a:spcAft>
                <a:spcPts val="600"/>
              </a:spcAft>
            </a:pPr>
            <a:r>
              <a:rPr lang="en-US" sz="2400" b="1" dirty="0">
                <a:solidFill>
                  <a:srgbClr val="212121"/>
                </a:solidFill>
              </a:rPr>
              <a:t>Fees: </a:t>
            </a:r>
            <a:r>
              <a:rPr lang="en-US" sz="2400" dirty="0">
                <a:solidFill>
                  <a:srgbClr val="212121"/>
                </a:solidFill>
              </a:rPr>
              <a:t>charge only for actual hours, may bill cost if client accepts</a:t>
            </a:r>
          </a:p>
        </p:txBody>
      </p:sp>
      <p:sp>
        <p:nvSpPr>
          <p:cNvPr id="4" name="Footer Placeholder 3">
            <a:extLst>
              <a:ext uri="{FF2B5EF4-FFF2-40B4-BE49-F238E27FC236}">
                <a16:creationId xmlns:a16="http://schemas.microsoft.com/office/drawing/2014/main" id="{077B76C5-5826-51A1-9C31-83AC290478F4}"/>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14939261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New Jersey Preliminary Guidelines for Use of AI (Jan. 24, 2024)</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43</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266092" y="1358520"/>
            <a:ext cx="9517818" cy="4679209"/>
          </a:xfrm>
        </p:spPr>
        <p:txBody>
          <a:bodyPr>
            <a:normAutofit lnSpcReduction="10000"/>
          </a:bodyPr>
          <a:lstStyle/>
          <a:p>
            <a:pPr marL="0" indent="0">
              <a:lnSpc>
                <a:spcPct val="100000"/>
              </a:lnSpc>
              <a:spcBef>
                <a:spcPts val="0"/>
              </a:spcBef>
              <a:spcAft>
                <a:spcPts val="600"/>
              </a:spcAft>
              <a:buNone/>
            </a:pPr>
            <a:r>
              <a:rPr lang="en-US" sz="2000" b="0" i="0" dirty="0">
                <a:solidFill>
                  <a:srgbClr val="212121"/>
                </a:solidFill>
                <a:effectLst/>
                <a:hlinkClick r:id="rId3"/>
              </a:rPr>
              <a:t>https://www.njcourts.gov/notices/notice-legal-practice-preliminary-guidelines-use-of-artificial-intelligence-new-jersey</a:t>
            </a:r>
            <a:r>
              <a:rPr lang="en-US" sz="2000" b="0" i="0" dirty="0">
                <a:solidFill>
                  <a:srgbClr val="212121"/>
                </a:solidFill>
                <a:effectLst/>
              </a:rPr>
              <a:t>; see also Apr. 2, 2025, requirement of tech CLE</a:t>
            </a:r>
          </a:p>
          <a:p>
            <a:pPr>
              <a:lnSpc>
                <a:spcPct val="100000"/>
              </a:lnSpc>
              <a:spcBef>
                <a:spcPts val="0"/>
              </a:spcBef>
              <a:spcAft>
                <a:spcPts val="600"/>
              </a:spcAft>
            </a:pPr>
            <a:r>
              <a:rPr lang="en-US" sz="2400" b="1" dirty="0">
                <a:solidFill>
                  <a:srgbClr val="212121"/>
                </a:solidFill>
              </a:rPr>
              <a:t>Accuracy and Truthfulness (RPC 3.1, 4.1(a)(1), 8.4)</a:t>
            </a:r>
          </a:p>
          <a:p>
            <a:pPr lvl="1">
              <a:lnSpc>
                <a:spcPct val="100000"/>
              </a:lnSpc>
              <a:spcBef>
                <a:spcPts val="0"/>
              </a:spcBef>
              <a:spcAft>
                <a:spcPts val="600"/>
              </a:spcAft>
            </a:pPr>
            <a:r>
              <a:rPr lang="en-US" sz="2000" dirty="0">
                <a:solidFill>
                  <a:srgbClr val="212121"/>
                </a:solidFill>
              </a:rPr>
              <a:t>“Because AI can generate false information…ethical duty to check and verify…”</a:t>
            </a:r>
          </a:p>
          <a:p>
            <a:pPr>
              <a:lnSpc>
                <a:spcPct val="100000"/>
              </a:lnSpc>
              <a:spcBef>
                <a:spcPts val="0"/>
              </a:spcBef>
              <a:spcAft>
                <a:spcPts val="600"/>
              </a:spcAft>
            </a:pPr>
            <a:r>
              <a:rPr lang="en-US" sz="2400" b="1" i="0" dirty="0">
                <a:solidFill>
                  <a:srgbClr val="212121"/>
                </a:solidFill>
                <a:effectLst/>
              </a:rPr>
              <a:t>Honesty, Candor, and Communication</a:t>
            </a:r>
          </a:p>
          <a:p>
            <a:pPr lvl="1">
              <a:lnSpc>
                <a:spcPct val="100000"/>
              </a:lnSpc>
              <a:spcBef>
                <a:spcPts val="0"/>
              </a:spcBef>
              <a:spcAft>
                <a:spcPts val="600"/>
              </a:spcAft>
            </a:pPr>
            <a:r>
              <a:rPr lang="en-US" sz="2000" b="1" dirty="0">
                <a:solidFill>
                  <a:srgbClr val="212121"/>
                </a:solidFill>
              </a:rPr>
              <a:t>To tribunal (RPC 3.3) disclosure of use of AI not required, but AI not excuse; no manipulation or creation of evidence by AI (RPC 1.2(d), 1.4(d), 3.4(b))</a:t>
            </a:r>
          </a:p>
          <a:p>
            <a:pPr lvl="1">
              <a:lnSpc>
                <a:spcPct val="100000"/>
              </a:lnSpc>
              <a:spcBef>
                <a:spcPts val="0"/>
              </a:spcBef>
              <a:spcAft>
                <a:spcPts val="600"/>
              </a:spcAft>
            </a:pPr>
            <a:r>
              <a:rPr lang="en-US" sz="2000" b="1" i="0" dirty="0">
                <a:solidFill>
                  <a:srgbClr val="212121"/>
                </a:solidFill>
                <a:effectLst/>
              </a:rPr>
              <a:t>With client (RPC 1.2, 1.4) </a:t>
            </a:r>
            <a:r>
              <a:rPr lang="en-US" sz="2000" i="0" dirty="0">
                <a:solidFill>
                  <a:srgbClr val="212121"/>
                </a:solidFill>
                <a:effectLst/>
              </a:rPr>
              <a:t>limited duty to disclose AI use, may use AI to explain, but must oversee</a:t>
            </a:r>
            <a:endParaRPr lang="en-US" sz="2400" i="0" dirty="0">
              <a:solidFill>
                <a:srgbClr val="212121"/>
              </a:solidFill>
              <a:effectLst/>
            </a:endParaRPr>
          </a:p>
          <a:p>
            <a:pPr>
              <a:lnSpc>
                <a:spcPct val="100000"/>
              </a:lnSpc>
              <a:spcBef>
                <a:spcPts val="0"/>
              </a:spcBef>
              <a:spcAft>
                <a:spcPts val="600"/>
              </a:spcAft>
            </a:pPr>
            <a:r>
              <a:rPr lang="en-US" sz="2400" b="1" i="0" dirty="0">
                <a:solidFill>
                  <a:srgbClr val="212121"/>
                </a:solidFill>
                <a:effectLst/>
              </a:rPr>
              <a:t>Confidentiality (RPC 1.6, 1.6(f)) </a:t>
            </a:r>
            <a:r>
              <a:rPr lang="en-US" sz="2400" i="0" dirty="0">
                <a:solidFill>
                  <a:srgbClr val="212121"/>
                </a:solidFill>
                <a:effectLst/>
              </a:rPr>
              <a:t>responsible to ensure security</a:t>
            </a:r>
            <a:endParaRPr lang="en-US" sz="2400" b="1" i="0" dirty="0">
              <a:solidFill>
                <a:srgbClr val="212121"/>
              </a:solidFill>
              <a:effectLst/>
            </a:endParaRPr>
          </a:p>
          <a:p>
            <a:pPr>
              <a:lnSpc>
                <a:spcPct val="100000"/>
              </a:lnSpc>
              <a:spcBef>
                <a:spcPts val="0"/>
              </a:spcBef>
              <a:spcAft>
                <a:spcPts val="600"/>
              </a:spcAft>
            </a:pPr>
            <a:r>
              <a:rPr lang="en-US" sz="2400" b="1" i="0" dirty="0">
                <a:solidFill>
                  <a:srgbClr val="212121"/>
                </a:solidFill>
                <a:effectLst/>
              </a:rPr>
              <a:t>Prevention of Misconduct, including Discrimination (RPC 8.4(c),-(d),-(g))</a:t>
            </a:r>
          </a:p>
          <a:p>
            <a:pPr>
              <a:lnSpc>
                <a:spcPct val="100000"/>
              </a:lnSpc>
              <a:spcBef>
                <a:spcPts val="0"/>
              </a:spcBef>
              <a:spcAft>
                <a:spcPts val="600"/>
              </a:spcAft>
            </a:pPr>
            <a:r>
              <a:rPr lang="en-US" sz="2400" b="1" i="0" dirty="0">
                <a:solidFill>
                  <a:srgbClr val="212121"/>
                </a:solidFill>
                <a:effectLst/>
              </a:rPr>
              <a:t>Oversight (RPC 5.1, 5.2, 5.3)</a:t>
            </a:r>
          </a:p>
          <a:p>
            <a:pPr>
              <a:lnSpc>
                <a:spcPct val="100000"/>
              </a:lnSpc>
              <a:spcBef>
                <a:spcPts val="0"/>
              </a:spcBef>
              <a:spcAft>
                <a:spcPts val="600"/>
              </a:spcAft>
            </a:pPr>
            <a:r>
              <a:rPr lang="en-US" sz="2400" b="1" dirty="0">
                <a:solidFill>
                  <a:srgbClr val="212121"/>
                </a:solidFill>
              </a:rPr>
              <a:t>Effect on Fees and Advertising (RPC 1.5, 7.2)</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15376835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F0526-8D11-7692-A868-E510BB1CFE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A0EC10-EC7E-8589-E868-502FA2BB4351}"/>
              </a:ext>
            </a:extLst>
          </p:cNvPr>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State Bar of New Mexico Formal Op. 2024-004 (Sep. 24, 2024)</a:t>
            </a:r>
            <a:endParaRPr lang="en-US" sz="3200" b="1" dirty="0">
              <a:solidFill>
                <a:srgbClr val="FF0000"/>
              </a:solidFill>
            </a:endParaRPr>
          </a:p>
        </p:txBody>
      </p:sp>
      <p:sp>
        <p:nvSpPr>
          <p:cNvPr id="3" name="Slide Number Placeholder 2">
            <a:extLst>
              <a:ext uri="{FF2B5EF4-FFF2-40B4-BE49-F238E27FC236}">
                <a16:creationId xmlns:a16="http://schemas.microsoft.com/office/drawing/2014/main" id="{C3C69A9B-437B-BBB3-4121-068F0B82A5F1}"/>
              </a:ext>
            </a:extLst>
          </p:cNvPr>
          <p:cNvSpPr>
            <a:spLocks noGrp="1"/>
          </p:cNvSpPr>
          <p:nvPr>
            <p:ph type="sldNum" sz="quarter" idx="12"/>
          </p:nvPr>
        </p:nvSpPr>
        <p:spPr/>
        <p:txBody>
          <a:bodyPr/>
          <a:lstStyle/>
          <a:p>
            <a:fld id="{4CF622CC-6EC5-4616-BBCB-5D9C49D8C841}" type="slidenum">
              <a:rPr lang="en-US" smtClean="0"/>
              <a:t>44</a:t>
            </a:fld>
            <a:endParaRPr lang="en-US" dirty="0"/>
          </a:p>
        </p:txBody>
      </p:sp>
      <p:sp>
        <p:nvSpPr>
          <p:cNvPr id="7" name="Date Placeholder 6">
            <a:extLst>
              <a:ext uri="{FF2B5EF4-FFF2-40B4-BE49-F238E27FC236}">
                <a16:creationId xmlns:a16="http://schemas.microsoft.com/office/drawing/2014/main" id="{219D5EC1-C938-5824-721D-13DEEF51D67A}"/>
              </a:ext>
            </a:extLst>
          </p:cNvPr>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594B3123-4297-C751-04D3-593EDF1E7CD8}"/>
              </a:ext>
            </a:extLst>
          </p:cNvPr>
          <p:cNvSpPr>
            <a:spLocks noGrp="1"/>
          </p:cNvSpPr>
          <p:nvPr>
            <p:ph idx="1"/>
          </p:nvPr>
        </p:nvSpPr>
        <p:spPr>
          <a:xfrm>
            <a:off x="1266092" y="1358520"/>
            <a:ext cx="9517818" cy="4679209"/>
          </a:xfrm>
        </p:spPr>
        <p:txBody>
          <a:bodyPr>
            <a:normAutofit lnSpcReduction="10000"/>
          </a:bodyPr>
          <a:lstStyle/>
          <a:p>
            <a:pPr marL="0" indent="0">
              <a:lnSpc>
                <a:spcPct val="100000"/>
              </a:lnSpc>
              <a:spcBef>
                <a:spcPts val="0"/>
              </a:spcBef>
              <a:spcAft>
                <a:spcPts val="600"/>
              </a:spcAft>
              <a:buNone/>
            </a:pPr>
            <a:r>
              <a:rPr lang="en-US" sz="2000" b="0" i="0" dirty="0">
                <a:solidFill>
                  <a:srgbClr val="212121"/>
                </a:solidFill>
                <a:effectLst/>
                <a:hlinkClick r:id="rId3"/>
              </a:rPr>
              <a:t>https://www.njcourts.gov/notices/notice-legal-practice-preliminary-guidelines-use-of-artificial-intelligence-new-jersey</a:t>
            </a:r>
            <a:r>
              <a:rPr lang="en-US" sz="2000" b="0" i="0" dirty="0">
                <a:solidFill>
                  <a:srgbClr val="212121"/>
                </a:solidFill>
                <a:effectLst/>
              </a:rPr>
              <a:t>; see also Apr. 2, 2025, requirement of tech CLE</a:t>
            </a:r>
          </a:p>
          <a:p>
            <a:pPr>
              <a:lnSpc>
                <a:spcPct val="100000"/>
              </a:lnSpc>
              <a:spcBef>
                <a:spcPts val="0"/>
              </a:spcBef>
              <a:spcAft>
                <a:spcPts val="600"/>
              </a:spcAft>
            </a:pPr>
            <a:r>
              <a:rPr lang="en-US" sz="2400" b="1" dirty="0">
                <a:solidFill>
                  <a:srgbClr val="212121"/>
                </a:solidFill>
              </a:rPr>
              <a:t>Accuracy and Truthfulness (RPC 3.1, 4.1(a)(1), 8.4)</a:t>
            </a:r>
          </a:p>
          <a:p>
            <a:pPr lvl="1">
              <a:lnSpc>
                <a:spcPct val="100000"/>
              </a:lnSpc>
              <a:spcBef>
                <a:spcPts val="0"/>
              </a:spcBef>
              <a:spcAft>
                <a:spcPts val="600"/>
              </a:spcAft>
            </a:pPr>
            <a:r>
              <a:rPr lang="en-US" sz="2000" dirty="0">
                <a:solidFill>
                  <a:srgbClr val="212121"/>
                </a:solidFill>
              </a:rPr>
              <a:t>“Because AI can generate false information…ethical duty to check and verify…”</a:t>
            </a:r>
          </a:p>
          <a:p>
            <a:pPr>
              <a:lnSpc>
                <a:spcPct val="100000"/>
              </a:lnSpc>
              <a:spcBef>
                <a:spcPts val="0"/>
              </a:spcBef>
              <a:spcAft>
                <a:spcPts val="600"/>
              </a:spcAft>
            </a:pPr>
            <a:r>
              <a:rPr lang="en-US" sz="2400" b="1" i="0" dirty="0">
                <a:solidFill>
                  <a:srgbClr val="212121"/>
                </a:solidFill>
                <a:effectLst/>
              </a:rPr>
              <a:t>Honesty, Candor, and Communication</a:t>
            </a:r>
          </a:p>
          <a:p>
            <a:pPr lvl="1">
              <a:lnSpc>
                <a:spcPct val="100000"/>
              </a:lnSpc>
              <a:spcBef>
                <a:spcPts val="0"/>
              </a:spcBef>
              <a:spcAft>
                <a:spcPts val="600"/>
              </a:spcAft>
            </a:pPr>
            <a:r>
              <a:rPr lang="en-US" sz="2000" b="1" dirty="0">
                <a:solidFill>
                  <a:srgbClr val="212121"/>
                </a:solidFill>
              </a:rPr>
              <a:t>To tribunal (RPC 3.3) disclosure of use of AI not required, but AI not excuse; no manipulation or creation of evidence by AI (RPC 1.2(d), 1.4(d), 3.4(b))</a:t>
            </a:r>
          </a:p>
          <a:p>
            <a:pPr lvl="1">
              <a:lnSpc>
                <a:spcPct val="100000"/>
              </a:lnSpc>
              <a:spcBef>
                <a:spcPts val="0"/>
              </a:spcBef>
              <a:spcAft>
                <a:spcPts val="600"/>
              </a:spcAft>
            </a:pPr>
            <a:r>
              <a:rPr lang="en-US" sz="2000" b="1" i="0" dirty="0">
                <a:solidFill>
                  <a:srgbClr val="212121"/>
                </a:solidFill>
                <a:effectLst/>
              </a:rPr>
              <a:t>With client (RPC 1.2, 1.4) </a:t>
            </a:r>
            <a:r>
              <a:rPr lang="en-US" sz="2000" i="0" dirty="0">
                <a:solidFill>
                  <a:srgbClr val="212121"/>
                </a:solidFill>
                <a:effectLst/>
              </a:rPr>
              <a:t>limited duty to disclose AI use, may use AI to explain, but must oversee</a:t>
            </a:r>
            <a:endParaRPr lang="en-US" sz="2400" i="0" dirty="0">
              <a:solidFill>
                <a:srgbClr val="212121"/>
              </a:solidFill>
              <a:effectLst/>
            </a:endParaRPr>
          </a:p>
          <a:p>
            <a:pPr>
              <a:lnSpc>
                <a:spcPct val="100000"/>
              </a:lnSpc>
              <a:spcBef>
                <a:spcPts val="0"/>
              </a:spcBef>
              <a:spcAft>
                <a:spcPts val="600"/>
              </a:spcAft>
            </a:pPr>
            <a:r>
              <a:rPr lang="en-US" sz="2400" b="1" i="0" dirty="0">
                <a:solidFill>
                  <a:srgbClr val="212121"/>
                </a:solidFill>
                <a:effectLst/>
              </a:rPr>
              <a:t>Confidentiality (RPC 1.6, 1.6(f)) </a:t>
            </a:r>
            <a:r>
              <a:rPr lang="en-US" sz="2400" i="0" dirty="0">
                <a:solidFill>
                  <a:srgbClr val="212121"/>
                </a:solidFill>
                <a:effectLst/>
              </a:rPr>
              <a:t>responsible to ensure security</a:t>
            </a:r>
            <a:endParaRPr lang="en-US" sz="2400" b="1" i="0" dirty="0">
              <a:solidFill>
                <a:srgbClr val="212121"/>
              </a:solidFill>
              <a:effectLst/>
            </a:endParaRPr>
          </a:p>
          <a:p>
            <a:pPr>
              <a:lnSpc>
                <a:spcPct val="100000"/>
              </a:lnSpc>
              <a:spcBef>
                <a:spcPts val="0"/>
              </a:spcBef>
              <a:spcAft>
                <a:spcPts val="600"/>
              </a:spcAft>
            </a:pPr>
            <a:r>
              <a:rPr lang="en-US" sz="2400" b="1" i="0" dirty="0">
                <a:solidFill>
                  <a:srgbClr val="212121"/>
                </a:solidFill>
                <a:effectLst/>
              </a:rPr>
              <a:t>Prevention of Misconduct, including Discrimination (RPC 8.4(c),-(d),-(g))</a:t>
            </a:r>
          </a:p>
          <a:p>
            <a:pPr>
              <a:lnSpc>
                <a:spcPct val="100000"/>
              </a:lnSpc>
              <a:spcBef>
                <a:spcPts val="0"/>
              </a:spcBef>
              <a:spcAft>
                <a:spcPts val="600"/>
              </a:spcAft>
            </a:pPr>
            <a:r>
              <a:rPr lang="en-US" sz="2400" b="1" i="0" dirty="0">
                <a:solidFill>
                  <a:srgbClr val="212121"/>
                </a:solidFill>
                <a:effectLst/>
              </a:rPr>
              <a:t>Oversight (RPC 5.1, 5.2, 5.3)</a:t>
            </a:r>
          </a:p>
          <a:p>
            <a:pPr>
              <a:lnSpc>
                <a:spcPct val="100000"/>
              </a:lnSpc>
              <a:spcBef>
                <a:spcPts val="0"/>
              </a:spcBef>
              <a:spcAft>
                <a:spcPts val="600"/>
              </a:spcAft>
            </a:pPr>
            <a:r>
              <a:rPr lang="en-US" sz="2400" b="1" dirty="0">
                <a:solidFill>
                  <a:srgbClr val="212121"/>
                </a:solidFill>
              </a:rPr>
              <a:t>Effect on Fees and Advertising (RPC 1.5, 7.2)</a:t>
            </a:r>
          </a:p>
        </p:txBody>
      </p:sp>
      <p:sp>
        <p:nvSpPr>
          <p:cNvPr id="4" name="Footer Placeholder 3">
            <a:extLst>
              <a:ext uri="{FF2B5EF4-FFF2-40B4-BE49-F238E27FC236}">
                <a16:creationId xmlns:a16="http://schemas.microsoft.com/office/drawing/2014/main" id="{A027D631-B2AE-D3F4-232B-159FC62AAA3F}"/>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12724494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Pa. Bar </a:t>
            </a:r>
            <a:r>
              <a:rPr lang="en-US" sz="3200" b="1" kern="1200" dirty="0" err="1">
                <a:solidFill>
                  <a:srgbClr val="FF0000"/>
                </a:solidFill>
                <a:effectLst/>
                <a:latin typeface="+mj-lt"/>
                <a:ea typeface="+mj-ea"/>
                <a:cs typeface="+mj-cs"/>
              </a:rPr>
              <a:t>Ass’n</a:t>
            </a:r>
            <a:r>
              <a:rPr lang="en-US" sz="3200" b="1" kern="1200" dirty="0">
                <a:solidFill>
                  <a:srgbClr val="FF0000"/>
                </a:solidFill>
                <a:effectLst/>
                <a:latin typeface="+mj-lt"/>
                <a:ea typeface="+mj-ea"/>
                <a:cs typeface="+mj-cs"/>
              </a:rPr>
              <a:t> &amp; Philadelphia Bar </a:t>
            </a:r>
            <a:r>
              <a:rPr lang="en-US" sz="3200" b="1" kern="1200" dirty="0" err="1">
                <a:solidFill>
                  <a:srgbClr val="FF0000"/>
                </a:solidFill>
                <a:effectLst/>
                <a:latin typeface="+mj-lt"/>
                <a:ea typeface="+mj-ea"/>
                <a:cs typeface="+mj-cs"/>
              </a:rPr>
              <a:t>Ass’n</a:t>
            </a:r>
            <a:r>
              <a:rPr lang="en-US" sz="3200" b="1" kern="1200" dirty="0">
                <a:solidFill>
                  <a:srgbClr val="FF0000"/>
                </a:solidFill>
                <a:effectLst/>
                <a:latin typeface="+mj-lt"/>
                <a:ea typeface="+mj-ea"/>
                <a:cs typeface="+mj-cs"/>
              </a:rPr>
              <a:t> Joint Formal Op. 2024</a:t>
            </a:r>
            <a:r>
              <a:rPr lang="en-US" sz="3200" b="1" dirty="0">
                <a:solidFill>
                  <a:srgbClr val="FF0000"/>
                </a:solidFill>
              </a:rPr>
              <a:t>-100</a:t>
            </a:r>
          </a:p>
        </p:txBody>
      </p:sp>
      <p:sp>
        <p:nvSpPr>
          <p:cNvPr id="3" name="Slide Number Placeholder 2"/>
          <p:cNvSpPr>
            <a:spLocks noGrp="1"/>
          </p:cNvSpPr>
          <p:nvPr>
            <p:ph type="sldNum" sz="quarter" idx="12"/>
          </p:nvPr>
        </p:nvSpPr>
        <p:spPr/>
        <p:txBody>
          <a:bodyPr/>
          <a:lstStyle/>
          <a:p>
            <a:fld id="{4CF622CC-6EC5-4616-BBCB-5D9C49D8C841}" type="slidenum">
              <a:rPr lang="en-US" smtClean="0"/>
              <a:t>45</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266092" y="1358520"/>
            <a:ext cx="9517818" cy="4679209"/>
          </a:xfrm>
        </p:spPr>
        <p:txBody>
          <a:bodyPr>
            <a:normAutofit/>
          </a:bodyPr>
          <a:lstStyle/>
          <a:p>
            <a:pPr marL="0" indent="0">
              <a:lnSpc>
                <a:spcPct val="100000"/>
              </a:lnSpc>
              <a:spcBef>
                <a:spcPts val="0"/>
              </a:spcBef>
              <a:spcAft>
                <a:spcPts val="600"/>
              </a:spcAft>
              <a:buNone/>
            </a:pPr>
            <a:r>
              <a:rPr lang="en-US" sz="2000" b="0" i="0" dirty="0">
                <a:solidFill>
                  <a:srgbClr val="212121"/>
                </a:solidFill>
                <a:effectLst/>
                <a:hlinkClick r:id="rId3"/>
              </a:rPr>
              <a:t>https://www.pabar.org/Members/catalogs/Ethics%20Opinions/Formal/Joint%20Formal%20Opinion%202024-200.pdf</a:t>
            </a:r>
            <a:endParaRPr lang="en-US" sz="2000" b="0" i="0" dirty="0">
              <a:solidFill>
                <a:srgbClr val="212121"/>
              </a:solidFill>
              <a:effectLst/>
            </a:endParaRPr>
          </a:p>
          <a:p>
            <a:pPr>
              <a:lnSpc>
                <a:spcPct val="100000"/>
              </a:lnSpc>
              <a:spcBef>
                <a:spcPts val="0"/>
              </a:spcBef>
              <a:spcAft>
                <a:spcPts val="600"/>
              </a:spcAft>
            </a:pPr>
            <a:r>
              <a:rPr lang="en-US" sz="2400" b="1" dirty="0">
                <a:solidFill>
                  <a:srgbClr val="212121"/>
                </a:solidFill>
              </a:rPr>
              <a:t>Duty of Competence (RPC 1.1)</a:t>
            </a:r>
          </a:p>
          <a:p>
            <a:pPr lvl="1">
              <a:lnSpc>
                <a:spcPct val="100000"/>
              </a:lnSpc>
              <a:spcBef>
                <a:spcPts val="0"/>
              </a:spcBef>
              <a:spcAft>
                <a:spcPts val="600"/>
              </a:spcAft>
            </a:pPr>
            <a:r>
              <a:rPr lang="en-US" sz="2000" dirty="0">
                <a:solidFill>
                  <a:srgbClr val="212121"/>
                </a:solidFill>
              </a:rPr>
              <a:t>Understand tech, benefits, risks, check and verify citation, educate client</a:t>
            </a:r>
          </a:p>
          <a:p>
            <a:pPr>
              <a:lnSpc>
                <a:spcPct val="100000"/>
              </a:lnSpc>
              <a:spcBef>
                <a:spcPts val="0"/>
              </a:spcBef>
              <a:spcAft>
                <a:spcPts val="600"/>
              </a:spcAft>
            </a:pPr>
            <a:r>
              <a:rPr lang="en-US" sz="2400" b="1" i="0" dirty="0">
                <a:solidFill>
                  <a:srgbClr val="212121"/>
                </a:solidFill>
                <a:effectLst/>
              </a:rPr>
              <a:t>Communication (RPC 1.4)</a:t>
            </a:r>
          </a:p>
          <a:p>
            <a:pPr>
              <a:lnSpc>
                <a:spcPct val="100000"/>
              </a:lnSpc>
              <a:spcBef>
                <a:spcPts val="0"/>
              </a:spcBef>
              <a:spcAft>
                <a:spcPts val="600"/>
              </a:spcAft>
            </a:pPr>
            <a:r>
              <a:rPr lang="en-US" sz="2400" b="1" i="0" dirty="0">
                <a:solidFill>
                  <a:srgbClr val="212121"/>
                </a:solidFill>
                <a:effectLst/>
              </a:rPr>
              <a:t>Confidentiality (RPC 1.6)</a:t>
            </a:r>
          </a:p>
          <a:p>
            <a:pPr>
              <a:lnSpc>
                <a:spcPct val="100000"/>
              </a:lnSpc>
              <a:spcBef>
                <a:spcPts val="0"/>
              </a:spcBef>
              <a:spcAft>
                <a:spcPts val="600"/>
              </a:spcAft>
            </a:pPr>
            <a:r>
              <a:rPr lang="en-US" sz="2400" b="1" i="0" dirty="0">
                <a:solidFill>
                  <a:srgbClr val="212121"/>
                </a:solidFill>
                <a:effectLst/>
              </a:rPr>
              <a:t>Conflicts (RPC 1.7, 1.9) </a:t>
            </a:r>
            <a:r>
              <a:rPr lang="en-US" sz="2400" i="0" dirty="0">
                <a:solidFill>
                  <a:srgbClr val="212121"/>
                </a:solidFill>
                <a:effectLst/>
              </a:rPr>
              <a:t>large language models may benefit adversary</a:t>
            </a:r>
            <a:endParaRPr lang="en-US" sz="2400" b="1" i="0" dirty="0">
              <a:solidFill>
                <a:srgbClr val="212121"/>
              </a:solidFill>
              <a:effectLst/>
            </a:endParaRPr>
          </a:p>
          <a:p>
            <a:pPr>
              <a:lnSpc>
                <a:spcPct val="100000"/>
              </a:lnSpc>
              <a:spcBef>
                <a:spcPts val="0"/>
              </a:spcBef>
              <a:spcAft>
                <a:spcPts val="600"/>
              </a:spcAft>
            </a:pPr>
            <a:r>
              <a:rPr lang="en-US" sz="2400" b="1" i="0" dirty="0">
                <a:solidFill>
                  <a:srgbClr val="212121"/>
                </a:solidFill>
                <a:effectLst/>
              </a:rPr>
              <a:t>Candor Toward Tribunal (RPC 3.3)</a:t>
            </a:r>
          </a:p>
          <a:p>
            <a:pPr>
              <a:lnSpc>
                <a:spcPct val="100000"/>
              </a:lnSpc>
              <a:spcBef>
                <a:spcPts val="0"/>
              </a:spcBef>
              <a:spcAft>
                <a:spcPts val="600"/>
              </a:spcAft>
            </a:pPr>
            <a:r>
              <a:rPr lang="en-US" sz="2400" b="1" i="0" dirty="0">
                <a:solidFill>
                  <a:srgbClr val="212121"/>
                </a:solidFill>
                <a:effectLst/>
              </a:rPr>
              <a:t>Duty To Supervise (RPC 5.1, 5.3)</a:t>
            </a:r>
          </a:p>
          <a:p>
            <a:pPr>
              <a:lnSpc>
                <a:spcPct val="100000"/>
              </a:lnSpc>
              <a:spcBef>
                <a:spcPts val="0"/>
              </a:spcBef>
              <a:spcAft>
                <a:spcPts val="600"/>
              </a:spcAft>
            </a:pPr>
            <a:r>
              <a:rPr lang="en-US" sz="2400" b="1" dirty="0">
                <a:solidFill>
                  <a:srgbClr val="212121"/>
                </a:solidFill>
              </a:rPr>
              <a:t>Unauthorized Practice of Law (RPC 5.5)</a:t>
            </a:r>
            <a:endParaRPr lang="en-US" sz="2400" b="1" i="0" dirty="0">
              <a:solidFill>
                <a:srgbClr val="212121"/>
              </a:solidFill>
              <a:effectLst/>
            </a:endParaRPr>
          </a:p>
          <a:p>
            <a:pPr>
              <a:lnSpc>
                <a:spcPct val="100000"/>
              </a:lnSpc>
              <a:spcBef>
                <a:spcPts val="0"/>
              </a:spcBef>
              <a:spcAft>
                <a:spcPts val="600"/>
              </a:spcAft>
            </a:pPr>
            <a:r>
              <a:rPr lang="en-US" sz="2400" b="1" dirty="0">
                <a:solidFill>
                  <a:srgbClr val="212121"/>
                </a:solidFill>
              </a:rPr>
              <a:t>Duty of Truthfulness (RPC 8.4 “Misconduct”)</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420153954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kern="1200" dirty="0">
                <a:solidFill>
                  <a:srgbClr val="FF0000"/>
                </a:solidFill>
                <a:effectLst/>
                <a:latin typeface="+mn-lt"/>
                <a:ea typeface="+mj-ea"/>
                <a:cs typeface="+mj-cs"/>
              </a:rPr>
              <a:t>North Carolina </a:t>
            </a:r>
            <a:r>
              <a:rPr lang="en-US" sz="2800" b="1" i="0" dirty="0">
                <a:solidFill>
                  <a:srgbClr val="FF0000"/>
                </a:solidFill>
                <a:effectLst/>
                <a:latin typeface="+mn-lt"/>
              </a:rPr>
              <a:t>2024 Formal Ethics Opinion 1 Use of Artificial Intelligence in a Law Practice </a:t>
            </a:r>
            <a:r>
              <a:rPr lang="en-US" sz="2800" b="1" kern="1200" dirty="0">
                <a:solidFill>
                  <a:srgbClr val="FF0000"/>
                </a:solidFill>
                <a:effectLst/>
                <a:latin typeface="+mn-lt"/>
                <a:ea typeface="+mj-ea"/>
                <a:cs typeface="+mj-cs"/>
              </a:rPr>
              <a:t>(Nov. 1, 2024)</a:t>
            </a:r>
            <a:endParaRPr lang="en-US" sz="2800" b="1" dirty="0">
              <a:solidFill>
                <a:srgbClr val="FF0000"/>
              </a:solidFill>
              <a:latin typeface="+mn-lt"/>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46</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89" y="1500554"/>
            <a:ext cx="9447479" cy="4607638"/>
          </a:xfrm>
        </p:spPr>
        <p:txBody>
          <a:bodyPr>
            <a:normAutofit fontScale="92500" lnSpcReduction="10000"/>
          </a:bodyPr>
          <a:lstStyle/>
          <a:p>
            <a:pPr marL="0" indent="0">
              <a:lnSpc>
                <a:spcPct val="100000"/>
              </a:lnSpc>
              <a:spcBef>
                <a:spcPts val="0"/>
              </a:spcBef>
              <a:spcAft>
                <a:spcPts val="600"/>
              </a:spcAft>
              <a:buNone/>
            </a:pPr>
            <a:r>
              <a:rPr lang="en-US" sz="2000" dirty="0">
                <a:hlinkClick r:id="rId3"/>
              </a:rPr>
              <a:t>www.ncbar.gov/for-lawyers/ethics/adopted-opinions/2024-formal-ethics-opinion-1</a:t>
            </a:r>
            <a:r>
              <a:rPr lang="en-US" sz="2000" dirty="0"/>
              <a:t> </a:t>
            </a:r>
            <a:r>
              <a:rPr lang="en-US" sz="2000" dirty="0">
                <a:solidFill>
                  <a:srgbClr val="212121"/>
                </a:solidFill>
              </a:rPr>
              <a:t>(Nov. </a:t>
            </a:r>
            <a:r>
              <a:rPr lang="en-US" sz="2000" b="0" i="0" dirty="0">
                <a:solidFill>
                  <a:srgbClr val="212121"/>
                </a:solidFill>
                <a:effectLst/>
              </a:rPr>
              <a:t>1, 2024)</a:t>
            </a:r>
          </a:p>
          <a:p>
            <a:pPr>
              <a:lnSpc>
                <a:spcPct val="100000"/>
              </a:lnSpc>
              <a:spcBef>
                <a:spcPts val="0"/>
              </a:spcBef>
              <a:spcAft>
                <a:spcPts val="600"/>
              </a:spcAft>
            </a:pPr>
            <a:r>
              <a:rPr lang="en-US" sz="2400" dirty="0"/>
              <a:t>Permitted to use AI?  Competently under Rule 1.1 and with supervision under Rule 5.3</a:t>
            </a:r>
          </a:p>
          <a:p>
            <a:pPr>
              <a:lnSpc>
                <a:spcPct val="100000"/>
              </a:lnSpc>
              <a:spcBef>
                <a:spcPts val="0"/>
              </a:spcBef>
              <a:spcAft>
                <a:spcPts val="600"/>
              </a:spcAft>
            </a:pPr>
            <a:r>
              <a:rPr lang="en-US" sz="2400" dirty="0"/>
              <a:t>Permitted to input data to third-party AI?  Rules 1.6 and 5.3, 2011 FEO 6</a:t>
            </a:r>
          </a:p>
          <a:p>
            <a:pPr>
              <a:lnSpc>
                <a:spcPct val="100000"/>
              </a:lnSpc>
              <a:spcBef>
                <a:spcPts val="0"/>
              </a:spcBef>
              <a:spcAft>
                <a:spcPts val="600"/>
              </a:spcAft>
            </a:pPr>
            <a:r>
              <a:rPr lang="en-US" sz="2400" dirty="0"/>
              <a:t>Security rules different when third-party AI brought in-house? No.</a:t>
            </a:r>
          </a:p>
          <a:p>
            <a:pPr>
              <a:lnSpc>
                <a:spcPct val="100000"/>
              </a:lnSpc>
              <a:spcBef>
                <a:spcPts val="0"/>
              </a:spcBef>
              <a:spcAft>
                <a:spcPts val="600"/>
              </a:spcAft>
            </a:pPr>
            <a:r>
              <a:rPr lang="en-US" sz="2400" dirty="0"/>
              <a:t>Is signing a pleading based on information generated from AI subject to ethical obligations absent AI contribution? No, Rule 3.1 and  N.C. R. Civ. Pro. 11</a:t>
            </a:r>
          </a:p>
          <a:p>
            <a:pPr>
              <a:lnSpc>
                <a:spcPct val="100000"/>
              </a:lnSpc>
              <a:spcBef>
                <a:spcPts val="0"/>
              </a:spcBef>
              <a:spcAft>
                <a:spcPts val="600"/>
              </a:spcAft>
            </a:pPr>
            <a:r>
              <a:rPr lang="en-US" sz="2400" dirty="0"/>
              <a:t>Obligation to inform client of use of AI? Rule 1.4(b) requires information needed to make an informed decision, not for routine tasks, but for substantive decision, like outsourcing under 2007 FEO 12</a:t>
            </a:r>
          </a:p>
          <a:p>
            <a:pPr>
              <a:lnSpc>
                <a:spcPct val="100000"/>
              </a:lnSpc>
              <a:spcBef>
                <a:spcPts val="0"/>
              </a:spcBef>
              <a:spcAft>
                <a:spcPts val="600"/>
              </a:spcAft>
            </a:pPr>
            <a:r>
              <a:rPr lang="en-US" sz="2400" dirty="0"/>
              <a:t>Billing for hours projected without AI? Not under Rules 7.1, 8.4(c), and 1.5; may charge flat fee or cost of using AI.</a:t>
            </a:r>
          </a:p>
          <a:p>
            <a:pPr>
              <a:lnSpc>
                <a:spcPct val="100000"/>
              </a:lnSpc>
              <a:spcBef>
                <a:spcPts val="0"/>
              </a:spcBef>
              <a:spcAft>
                <a:spcPts val="600"/>
              </a:spcAft>
            </a:pPr>
            <a:endParaRPr lang="en-US" sz="2400" dirty="0"/>
          </a:p>
          <a:p>
            <a:pPr>
              <a:lnSpc>
                <a:spcPct val="100000"/>
              </a:lnSpc>
              <a:spcBef>
                <a:spcPts val="0"/>
              </a:spcBef>
              <a:spcAft>
                <a:spcPts val="600"/>
              </a:spcAft>
            </a:pPr>
            <a:endParaRPr lang="en-US" sz="2000" dirty="0"/>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423324033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B2D83E-69DC-6EBB-5054-23F4C36E72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E4299-2E29-647D-B64C-5FC0DDED328E}"/>
              </a:ext>
            </a:extLst>
          </p:cNvPr>
          <p:cNvSpPr>
            <a:spLocks noGrp="1"/>
          </p:cNvSpPr>
          <p:nvPr>
            <p:ph type="title"/>
          </p:nvPr>
        </p:nvSpPr>
        <p:spPr/>
        <p:txBody>
          <a:bodyPr>
            <a:normAutofit/>
          </a:bodyPr>
          <a:lstStyle/>
          <a:p>
            <a:r>
              <a:rPr lang="en-US" sz="2800" b="1" kern="1200" dirty="0">
                <a:solidFill>
                  <a:srgbClr val="FF0000"/>
                </a:solidFill>
                <a:effectLst/>
                <a:latin typeface="+mn-lt"/>
                <a:ea typeface="+mj-ea"/>
                <a:cs typeface="+mj-cs"/>
              </a:rPr>
              <a:t>New England Guidance</a:t>
            </a:r>
            <a:endParaRPr lang="en-US" sz="2800" b="1" dirty="0">
              <a:solidFill>
                <a:srgbClr val="FF0000"/>
              </a:solidFill>
              <a:latin typeface="+mn-lt"/>
            </a:endParaRPr>
          </a:p>
        </p:txBody>
      </p:sp>
      <p:sp>
        <p:nvSpPr>
          <p:cNvPr id="3" name="Slide Number Placeholder 2">
            <a:extLst>
              <a:ext uri="{FF2B5EF4-FFF2-40B4-BE49-F238E27FC236}">
                <a16:creationId xmlns:a16="http://schemas.microsoft.com/office/drawing/2014/main" id="{E3984664-F87E-E00C-DE1B-333D923755E2}"/>
              </a:ext>
            </a:extLst>
          </p:cNvPr>
          <p:cNvSpPr>
            <a:spLocks noGrp="1"/>
          </p:cNvSpPr>
          <p:nvPr>
            <p:ph type="sldNum" sz="quarter" idx="12"/>
          </p:nvPr>
        </p:nvSpPr>
        <p:spPr/>
        <p:txBody>
          <a:bodyPr/>
          <a:lstStyle/>
          <a:p>
            <a:fld id="{4CF622CC-6EC5-4616-BBCB-5D9C49D8C841}" type="slidenum">
              <a:rPr lang="en-US" smtClean="0"/>
              <a:t>47</a:t>
            </a:fld>
            <a:endParaRPr lang="en-US" dirty="0"/>
          </a:p>
        </p:txBody>
      </p:sp>
      <p:sp>
        <p:nvSpPr>
          <p:cNvPr id="7" name="Date Placeholder 6">
            <a:extLst>
              <a:ext uri="{FF2B5EF4-FFF2-40B4-BE49-F238E27FC236}">
                <a16:creationId xmlns:a16="http://schemas.microsoft.com/office/drawing/2014/main" id="{13924BA3-1F2E-A95D-5CC6-0E73A58E5F63}"/>
              </a:ext>
            </a:extLst>
          </p:cNvPr>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AD77809A-4F03-61B1-FE9B-F8FCA7CAB5D3}"/>
              </a:ext>
            </a:extLst>
          </p:cNvPr>
          <p:cNvSpPr>
            <a:spLocks noGrp="1"/>
          </p:cNvSpPr>
          <p:nvPr>
            <p:ph idx="1"/>
          </p:nvPr>
        </p:nvSpPr>
        <p:spPr>
          <a:xfrm>
            <a:off x="1408089" y="1500554"/>
            <a:ext cx="9447479" cy="4607638"/>
          </a:xfrm>
        </p:spPr>
        <p:txBody>
          <a:bodyPr>
            <a:normAutofit fontScale="92500" lnSpcReduction="10000"/>
          </a:bodyPr>
          <a:lstStyle/>
          <a:p>
            <a:pPr>
              <a:lnSpc>
                <a:spcPct val="100000"/>
              </a:lnSpc>
              <a:spcBef>
                <a:spcPts val="0"/>
              </a:spcBef>
              <a:spcAft>
                <a:spcPts val="600"/>
              </a:spcAft>
            </a:pPr>
            <a:r>
              <a:rPr lang="en-US" sz="2400" b="1" dirty="0"/>
              <a:t>Connecticut: </a:t>
            </a:r>
            <a:r>
              <a:rPr lang="en-US" sz="2400" dirty="0"/>
              <a:t>bar and state court study committees</a:t>
            </a:r>
          </a:p>
          <a:p>
            <a:pPr>
              <a:lnSpc>
                <a:spcPct val="100000"/>
              </a:lnSpc>
              <a:spcBef>
                <a:spcPts val="0"/>
              </a:spcBef>
              <a:spcAft>
                <a:spcPts val="600"/>
              </a:spcAft>
            </a:pPr>
            <a:r>
              <a:rPr lang="en-US" sz="2400" b="1" dirty="0"/>
              <a:t>Massachusetts: </a:t>
            </a:r>
            <a:r>
              <a:rPr lang="en-US" sz="2400" dirty="0"/>
              <a:t>white paper: “The Wild West of Artificial Intelligence”: bbopublic.massbbo.org/web/f/The_Wild_West_of_Artificial_Intelligence.pdf – </a:t>
            </a:r>
            <a:r>
              <a:rPr lang="en-US" sz="2400" i="1" dirty="0"/>
              <a:t>Mata</a:t>
            </a:r>
            <a:r>
              <a:rPr lang="en-US" sz="2400" dirty="0"/>
              <a:t>, Rules 1.1 (competence), 1.3 (diligence), 1.4 (communication), 1.5 (fees), 1.6 (confidentiality), 5.1 &amp; 5.3 (supervision), Mass 4.4 [subset of ABA 8.4(g)] (discrimination) </a:t>
            </a:r>
            <a:endParaRPr lang="en-US" sz="2400" i="1" dirty="0"/>
          </a:p>
          <a:p>
            <a:pPr>
              <a:lnSpc>
                <a:spcPct val="100000"/>
              </a:lnSpc>
              <a:spcBef>
                <a:spcPts val="0"/>
              </a:spcBef>
              <a:spcAft>
                <a:spcPts val="600"/>
              </a:spcAft>
            </a:pPr>
            <a:r>
              <a:rPr lang="en-US" sz="2400" b="1" dirty="0"/>
              <a:t>New Hampshire</a:t>
            </a:r>
            <a:r>
              <a:rPr lang="en-US" sz="2400" dirty="0"/>
              <a:t>: bar association article “Ethics of Using AI in Practice,” </a:t>
            </a:r>
            <a:r>
              <a:rPr lang="en-US" sz="2400" dirty="0">
                <a:hlinkClick r:id="rId3"/>
              </a:rPr>
              <a:t>www.nhbar.org/using-artificial-intelligence-in-practice/</a:t>
            </a:r>
            <a:r>
              <a:rPr lang="en-US" sz="2400" dirty="0"/>
              <a:t> common rules plus Rule 2.1 (independent judgment)</a:t>
            </a:r>
          </a:p>
          <a:p>
            <a:pPr>
              <a:lnSpc>
                <a:spcPct val="100000"/>
              </a:lnSpc>
              <a:spcBef>
                <a:spcPts val="0"/>
              </a:spcBef>
              <a:spcAft>
                <a:spcPts val="600"/>
              </a:spcAft>
            </a:pPr>
            <a:r>
              <a:rPr lang="en-US" sz="2400" b="1" dirty="0"/>
              <a:t>Rhode Island</a:t>
            </a:r>
            <a:r>
              <a:rPr lang="en-US" sz="2400" dirty="0"/>
              <a:t>: bar association president’s message</a:t>
            </a:r>
          </a:p>
          <a:p>
            <a:pPr>
              <a:lnSpc>
                <a:spcPct val="100000"/>
              </a:lnSpc>
              <a:spcBef>
                <a:spcPts val="0"/>
              </a:spcBef>
              <a:spcAft>
                <a:spcPts val="600"/>
              </a:spcAft>
            </a:pPr>
            <a:r>
              <a:rPr lang="en-US" sz="2400" b="1" dirty="0"/>
              <a:t>Vermont</a:t>
            </a:r>
            <a:r>
              <a:rPr lang="en-US" sz="2400" dirty="0"/>
              <a:t>: Vermon Judiciary Comm’n on AI and the Courts, 1</a:t>
            </a:r>
            <a:r>
              <a:rPr lang="en-US" sz="2400" baseline="30000" dirty="0"/>
              <a:t>st</a:t>
            </a:r>
            <a:r>
              <a:rPr lang="en-US" sz="2400" dirty="0"/>
              <a:t> Ann. </a:t>
            </a:r>
            <a:r>
              <a:rPr lang="en-US" sz="2400" dirty="0" err="1"/>
              <a:t>Rpt</a:t>
            </a:r>
            <a:r>
              <a:rPr lang="en-US" sz="2400" dirty="0"/>
              <a:t>, App. G, </a:t>
            </a:r>
            <a:r>
              <a:rPr lang="en-US" sz="2400" dirty="0">
                <a:hlinkClick r:id="rId4"/>
              </a:rPr>
              <a:t>https://www.vermontjudiciary.org/VJCAICAppendixGDisciplinaryRulesSubcommitteeReport</a:t>
            </a:r>
            <a:r>
              <a:rPr lang="en-US" sz="2400" dirty="0"/>
              <a:t> (common rules with different emphases)</a:t>
            </a:r>
            <a:endParaRPr lang="en-US" sz="2400" b="1" dirty="0"/>
          </a:p>
          <a:p>
            <a:pPr>
              <a:lnSpc>
                <a:spcPct val="100000"/>
              </a:lnSpc>
              <a:spcBef>
                <a:spcPts val="0"/>
              </a:spcBef>
              <a:spcAft>
                <a:spcPts val="600"/>
              </a:spcAft>
            </a:pPr>
            <a:endParaRPr lang="en-US" sz="2400" dirty="0"/>
          </a:p>
          <a:p>
            <a:pPr>
              <a:lnSpc>
                <a:spcPct val="100000"/>
              </a:lnSpc>
              <a:spcBef>
                <a:spcPts val="0"/>
              </a:spcBef>
              <a:spcAft>
                <a:spcPts val="600"/>
              </a:spcAft>
            </a:pPr>
            <a:endParaRPr lang="en-US" sz="2000" dirty="0"/>
          </a:p>
        </p:txBody>
      </p:sp>
      <p:sp>
        <p:nvSpPr>
          <p:cNvPr id="4" name="Footer Placeholder 3">
            <a:extLst>
              <a:ext uri="{FF2B5EF4-FFF2-40B4-BE49-F238E27FC236}">
                <a16:creationId xmlns:a16="http://schemas.microsoft.com/office/drawing/2014/main" id="{A6AFB582-A5CD-A5C5-C840-2F300FF47A1D}"/>
              </a:ext>
            </a:extLst>
          </p:cNvPr>
          <p:cNvSpPr>
            <a:spLocks noGrp="1"/>
          </p:cNvSpPr>
          <p:nvPr>
            <p:ph type="ftr" sz="quarter" idx="11"/>
          </p:nvPr>
        </p:nvSpPr>
        <p:spPr/>
        <p:txBody>
          <a:bodyPr/>
          <a:lstStyle/>
          <a:p>
            <a:r>
              <a:rPr lang="en-US" dirty="0">
                <a:hlinkClick r:id="rId5"/>
              </a:rPr>
              <a:t>Stephen@StephenYChow.com</a:t>
            </a:r>
            <a:r>
              <a:rPr lang="en-US" dirty="0"/>
              <a:t> </a:t>
            </a:r>
          </a:p>
        </p:txBody>
      </p:sp>
    </p:spTree>
    <p:extLst>
      <p:ext uri="{BB962C8B-B14F-4D97-AF65-F5344CB8AC3E}">
        <p14:creationId xmlns:p14="http://schemas.microsoft.com/office/powerpoint/2010/main" val="44966039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456" y="2930228"/>
            <a:ext cx="7242048" cy="1111103"/>
          </a:xfrm>
        </p:spPr>
        <p:txBody>
          <a:bodyPr>
            <a:noAutofit/>
          </a:bodyPr>
          <a:lstStyle/>
          <a:p>
            <a:pPr marL="0" indent="0" algn="ctr">
              <a:buNone/>
            </a:pPr>
            <a:r>
              <a:rPr lang="en-US" sz="3200" b="1" dirty="0">
                <a:solidFill>
                  <a:srgbClr val="FF0000"/>
                </a:solidFill>
              </a:rPr>
              <a:t>The Cautionary </a:t>
            </a:r>
            <a:r>
              <a:rPr lang="en-US" sz="3200" b="1" i="0" u="none" strike="noStrike" baseline="0" dirty="0">
                <a:solidFill>
                  <a:srgbClr val="FF0000"/>
                </a:solidFill>
              </a:rPr>
              <a:t>Case</a:t>
            </a:r>
          </a:p>
          <a:p>
            <a:pPr marL="0" indent="0" algn="ctr">
              <a:buNone/>
            </a:pPr>
            <a:r>
              <a:rPr lang="en-US" sz="2400" b="1" i="1" u="none" strike="noStrike" baseline="0" dirty="0">
                <a:solidFill>
                  <a:srgbClr val="FF0000"/>
                </a:solidFill>
              </a:rPr>
              <a:t>Mata v. Avianca, Inc., </a:t>
            </a:r>
            <a:r>
              <a:rPr lang="en-US" sz="2400" b="1" i="0" u="none" strike="noStrike" baseline="0" dirty="0">
                <a:solidFill>
                  <a:srgbClr val="FF0000"/>
                </a:solidFill>
              </a:rPr>
              <a:t>No. 22-cv-1461 (S.D.N.Y. 2023)</a:t>
            </a:r>
          </a:p>
          <a:p>
            <a:pPr marL="0" indent="0" algn="ctr">
              <a:buNone/>
            </a:pPr>
            <a:endParaRPr lang="en-US" sz="3200" b="1" i="1" u="none" strike="noStrike" baseline="0" dirty="0">
              <a:solidFill>
                <a:srgbClr val="FF0000"/>
              </a:solidFill>
            </a:endParaRPr>
          </a:p>
        </p:txBody>
      </p:sp>
      <p:sp>
        <p:nvSpPr>
          <p:cNvPr id="2" name="Slide Number Placeholder 1"/>
          <p:cNvSpPr>
            <a:spLocks noGrp="1"/>
          </p:cNvSpPr>
          <p:nvPr>
            <p:ph type="sldNum" sz="quarter" idx="12"/>
          </p:nvPr>
        </p:nvSpPr>
        <p:spPr/>
        <p:txBody>
          <a:bodyPr/>
          <a:lstStyle/>
          <a:p>
            <a:fld id="{4CF622CC-6EC5-4616-BBCB-5D9C49D8C841}" type="slidenum">
              <a:rPr lang="en-US" smtClean="0"/>
              <a:t>48</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152827674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buNone/>
            </a:pPr>
            <a:r>
              <a:rPr lang="en-US" sz="3200" b="1" i="1" u="none" strike="noStrike" baseline="0" dirty="0">
                <a:solidFill>
                  <a:srgbClr val="FF0000"/>
                </a:solidFill>
              </a:rPr>
              <a:t>Mata v. Avianca, Inc., </a:t>
            </a:r>
            <a:r>
              <a:rPr lang="en-US" sz="3200" b="1" i="0" u="none" strike="noStrike" baseline="0" dirty="0">
                <a:solidFill>
                  <a:srgbClr val="FF0000"/>
                </a:solidFill>
              </a:rPr>
              <a:t>No. 22-cv-1461 (S.D.N.Y. 2023)</a:t>
            </a:r>
          </a:p>
        </p:txBody>
      </p:sp>
      <p:sp>
        <p:nvSpPr>
          <p:cNvPr id="3" name="Slide Number Placeholder 2"/>
          <p:cNvSpPr>
            <a:spLocks noGrp="1"/>
          </p:cNvSpPr>
          <p:nvPr>
            <p:ph type="sldNum" sz="quarter" idx="12"/>
          </p:nvPr>
        </p:nvSpPr>
        <p:spPr/>
        <p:txBody>
          <a:bodyPr/>
          <a:lstStyle/>
          <a:p>
            <a:fld id="{4CF622CC-6EC5-4616-BBCB-5D9C49D8C841}" type="slidenum">
              <a:rPr lang="en-US" smtClean="0"/>
              <a:t>49</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lnSpcReduction="10000"/>
          </a:bodyPr>
          <a:lstStyle/>
          <a:p>
            <a:pPr>
              <a:lnSpc>
                <a:spcPct val="100000"/>
              </a:lnSpc>
              <a:spcBef>
                <a:spcPts val="0"/>
              </a:spcBef>
              <a:spcAft>
                <a:spcPts val="600"/>
              </a:spcAft>
            </a:pPr>
            <a:r>
              <a:rPr lang="en-US" sz="2000" i="0" dirty="0">
                <a:solidFill>
                  <a:srgbClr val="263238"/>
                </a:solidFill>
                <a:effectLst/>
              </a:rPr>
              <a:t>Personal injury case removed from state court. </a:t>
            </a:r>
            <a:r>
              <a:rPr lang="en-US" sz="2000" i="0" dirty="0">
                <a:solidFill>
                  <a:schemeClr val="bg2">
                    <a:lumMod val="50000"/>
                  </a:schemeClr>
                </a:solidFill>
                <a:effectLst/>
              </a:rPr>
              <a:t>Doc. 1</a:t>
            </a:r>
            <a:r>
              <a:rPr lang="en-US" sz="2000" i="0" dirty="0">
                <a:solidFill>
                  <a:srgbClr val="263238"/>
                </a:solidFill>
                <a:effectLst/>
              </a:rPr>
              <a:t>.</a:t>
            </a:r>
          </a:p>
          <a:p>
            <a:pPr>
              <a:lnSpc>
                <a:spcPct val="100000"/>
              </a:lnSpc>
              <a:spcBef>
                <a:spcPts val="0"/>
              </a:spcBef>
              <a:spcAft>
                <a:spcPts val="600"/>
              </a:spcAft>
            </a:pPr>
            <a:r>
              <a:rPr lang="en-US" sz="2000" dirty="0">
                <a:solidFill>
                  <a:srgbClr val="263238"/>
                </a:solidFill>
              </a:rPr>
              <a:t>On reply from defendant airline on jurisdiction, footnote listed opposition cases, stating, “The undersigned could not find these cases.” </a:t>
            </a:r>
            <a:r>
              <a:rPr lang="en-US" sz="2000" dirty="0">
                <a:solidFill>
                  <a:schemeClr val="bg2">
                    <a:lumMod val="50000"/>
                  </a:schemeClr>
                </a:solidFill>
              </a:rPr>
              <a:t>Doc. 24.</a:t>
            </a:r>
          </a:p>
          <a:p>
            <a:pPr>
              <a:lnSpc>
                <a:spcPct val="100000"/>
              </a:lnSpc>
              <a:spcBef>
                <a:spcPts val="0"/>
              </a:spcBef>
              <a:spcAft>
                <a:spcPts val="600"/>
              </a:spcAft>
            </a:pPr>
            <a:r>
              <a:rPr lang="en-US" sz="2000" dirty="0">
                <a:solidFill>
                  <a:srgbClr val="212121"/>
                </a:solidFill>
              </a:rPr>
              <a:t>On order of the court, one of plaintiff’s attorneys filed (excerpts) of most of the cases, stating that what was filed “may not be inclusive of the entire opinions but only what is made available by online database.” </a:t>
            </a:r>
            <a:r>
              <a:rPr lang="en-US" sz="2000" dirty="0">
                <a:solidFill>
                  <a:schemeClr val="bg2">
                    <a:lumMod val="50000"/>
                  </a:schemeClr>
                </a:solidFill>
              </a:rPr>
              <a:t>Docs. 25 and 29.</a:t>
            </a:r>
          </a:p>
          <a:p>
            <a:pPr>
              <a:lnSpc>
                <a:spcPct val="100000"/>
              </a:lnSpc>
              <a:spcBef>
                <a:spcPts val="0"/>
              </a:spcBef>
              <a:spcAft>
                <a:spcPts val="600"/>
              </a:spcAft>
            </a:pPr>
            <a:r>
              <a:rPr lang="en-US" sz="2000" b="0" i="0" dirty="0">
                <a:solidFill>
                  <a:srgbClr val="212121"/>
                </a:solidFill>
                <a:effectLst/>
              </a:rPr>
              <a:t>The court ordered further explanation as “Six of the submitted cases appear to be bogus decisions with bogus quotes and bogus internal citations.” </a:t>
            </a:r>
            <a:r>
              <a:rPr lang="en-US" sz="2000" b="0" i="0" dirty="0">
                <a:solidFill>
                  <a:schemeClr val="bg2">
                    <a:lumMod val="50000"/>
                  </a:schemeClr>
                </a:solidFill>
                <a:effectLst/>
              </a:rPr>
              <a:t>Doc. 31.</a:t>
            </a:r>
          </a:p>
          <a:p>
            <a:pPr>
              <a:lnSpc>
                <a:spcPct val="100000"/>
              </a:lnSpc>
              <a:spcBef>
                <a:spcPts val="0"/>
              </a:spcBef>
              <a:spcAft>
                <a:spcPts val="600"/>
              </a:spcAft>
            </a:pPr>
            <a:r>
              <a:rPr lang="en-US" sz="2200" dirty="0">
                <a:solidFill>
                  <a:schemeClr val="tx1">
                    <a:lumMod val="95000"/>
                    <a:lumOff val="5000"/>
                  </a:schemeClr>
                </a:solidFill>
              </a:rPr>
              <a:t>An attorney from the plaintiff firm not admitted in S.D.N.Y. declared:</a:t>
            </a:r>
          </a:p>
          <a:p>
            <a:pPr marR="220980" lvl="1">
              <a:lnSpc>
                <a:spcPct val="103000"/>
              </a:lnSpc>
              <a:spcBef>
                <a:spcPts val="0"/>
              </a:spcBef>
              <a:tabLst>
                <a:tab pos="238760" algn="l"/>
              </a:tabLst>
            </a:pPr>
            <a:r>
              <a:rPr lang="en-US" sz="1800" dirty="0">
                <a:effectLst/>
                <a:ea typeface="Times New Roman" panose="02020603050405020304" pitchFamily="18" charset="0"/>
              </a:rPr>
              <a:t>“As the use of generative artificial intelligence has evolved within law firms, your affiant consulted</a:t>
            </a:r>
            <a:r>
              <a:rPr lang="en-US" sz="1800" spc="-55" dirty="0">
                <a:effectLst/>
                <a:ea typeface="Times New Roman" panose="02020603050405020304" pitchFamily="18" charset="0"/>
              </a:rPr>
              <a:t> </a:t>
            </a:r>
            <a:r>
              <a:rPr lang="en-US" sz="1800" dirty="0">
                <a:effectLst/>
                <a:ea typeface="Times New Roman" panose="02020603050405020304" pitchFamily="18" charset="0"/>
              </a:rPr>
              <a:t>the</a:t>
            </a:r>
            <a:r>
              <a:rPr lang="en-US" sz="1800" spc="-95" dirty="0">
                <a:effectLst/>
                <a:ea typeface="Times New Roman" panose="02020603050405020304" pitchFamily="18" charset="0"/>
              </a:rPr>
              <a:t> </a:t>
            </a:r>
            <a:r>
              <a:rPr lang="en-US" sz="1800" dirty="0">
                <a:effectLst/>
                <a:ea typeface="Times New Roman" panose="02020603050405020304" pitchFamily="18" charset="0"/>
              </a:rPr>
              <a:t>artificial</a:t>
            </a:r>
            <a:r>
              <a:rPr lang="en-US" sz="1800" spc="-55" dirty="0">
                <a:effectLst/>
                <a:ea typeface="Times New Roman" panose="02020603050405020304" pitchFamily="18" charset="0"/>
              </a:rPr>
              <a:t> </a:t>
            </a:r>
            <a:r>
              <a:rPr lang="en-US" sz="1800" dirty="0">
                <a:effectLst/>
                <a:ea typeface="Times New Roman" panose="02020603050405020304" pitchFamily="18" charset="0"/>
              </a:rPr>
              <a:t>intelligence</a:t>
            </a:r>
            <a:r>
              <a:rPr lang="en-US" sz="1800" spc="-15" dirty="0">
                <a:effectLst/>
                <a:ea typeface="Times New Roman" panose="02020603050405020304" pitchFamily="18" charset="0"/>
              </a:rPr>
              <a:t> </a:t>
            </a:r>
            <a:r>
              <a:rPr lang="en-US" sz="1800" dirty="0">
                <a:effectLst/>
                <a:ea typeface="Times New Roman" panose="02020603050405020304" pitchFamily="18" charset="0"/>
              </a:rPr>
              <a:t>website</a:t>
            </a:r>
            <a:r>
              <a:rPr lang="en-US" sz="1800" spc="-55" dirty="0">
                <a:effectLst/>
                <a:ea typeface="Times New Roman" panose="02020603050405020304" pitchFamily="18" charset="0"/>
              </a:rPr>
              <a:t> </a:t>
            </a:r>
            <a:r>
              <a:rPr lang="en-US" sz="1800" dirty="0">
                <a:effectLst/>
                <a:ea typeface="Times New Roman" panose="02020603050405020304" pitchFamily="18" charset="0"/>
              </a:rPr>
              <a:t>ChatGPT</a:t>
            </a:r>
            <a:r>
              <a:rPr lang="en-US" sz="1800" spc="-100" dirty="0">
                <a:effectLst/>
                <a:ea typeface="Times New Roman" panose="02020603050405020304" pitchFamily="18" charset="0"/>
              </a:rPr>
              <a:t> </a:t>
            </a:r>
            <a:r>
              <a:rPr lang="en-US" sz="1800" dirty="0">
                <a:effectLst/>
                <a:ea typeface="Times New Roman" panose="02020603050405020304" pitchFamily="18" charset="0"/>
              </a:rPr>
              <a:t>in</a:t>
            </a:r>
            <a:r>
              <a:rPr lang="en-US" sz="1800" spc="-120" dirty="0">
                <a:effectLst/>
                <a:ea typeface="Times New Roman" panose="02020603050405020304" pitchFamily="18" charset="0"/>
              </a:rPr>
              <a:t> </a:t>
            </a:r>
            <a:r>
              <a:rPr lang="en-US" sz="1800" dirty="0">
                <a:effectLst/>
                <a:ea typeface="Times New Roman" panose="02020603050405020304" pitchFamily="18" charset="0"/>
              </a:rPr>
              <a:t>order</a:t>
            </a:r>
            <a:r>
              <a:rPr lang="en-US" sz="1800" spc="-110" dirty="0">
                <a:effectLst/>
                <a:ea typeface="Times New Roman" panose="02020603050405020304" pitchFamily="18" charset="0"/>
              </a:rPr>
              <a:t> </a:t>
            </a:r>
            <a:r>
              <a:rPr lang="en-US" sz="1800" dirty="0">
                <a:effectLst/>
                <a:ea typeface="Times New Roman" panose="02020603050405020304" pitchFamily="18" charset="0"/>
              </a:rPr>
              <a:t>to</a:t>
            </a:r>
            <a:r>
              <a:rPr lang="en-US" sz="1800" spc="-85" dirty="0">
                <a:effectLst/>
                <a:ea typeface="Times New Roman" panose="02020603050405020304" pitchFamily="18" charset="0"/>
              </a:rPr>
              <a:t> </a:t>
            </a:r>
            <a:r>
              <a:rPr lang="en-US" sz="1800" dirty="0">
                <a:effectLst/>
                <a:ea typeface="Times New Roman" panose="02020603050405020304" pitchFamily="18" charset="0"/>
              </a:rPr>
              <a:t>supplement</a:t>
            </a:r>
            <a:r>
              <a:rPr lang="en-US" sz="1800" spc="-50" dirty="0">
                <a:effectLst/>
                <a:ea typeface="Times New Roman" panose="02020603050405020304" pitchFamily="18" charset="0"/>
              </a:rPr>
              <a:t> </a:t>
            </a:r>
            <a:r>
              <a:rPr lang="en-US" sz="1800" dirty="0">
                <a:effectLst/>
                <a:ea typeface="Times New Roman" panose="02020603050405020304" pitchFamily="18" charset="0"/>
              </a:rPr>
              <a:t>the</a:t>
            </a:r>
            <a:r>
              <a:rPr lang="en-US" sz="1800" spc="-110" dirty="0">
                <a:effectLst/>
                <a:ea typeface="Times New Roman" panose="02020603050405020304" pitchFamily="18" charset="0"/>
              </a:rPr>
              <a:t> </a:t>
            </a:r>
            <a:r>
              <a:rPr lang="en-US" sz="1800" dirty="0">
                <a:effectLst/>
                <a:ea typeface="Times New Roman" panose="02020603050405020304" pitchFamily="18" charset="0"/>
              </a:rPr>
              <a:t>legal</a:t>
            </a:r>
            <a:r>
              <a:rPr lang="en-US" sz="1800" spc="-105" dirty="0">
                <a:effectLst/>
                <a:ea typeface="Times New Roman" panose="02020603050405020304" pitchFamily="18" charset="0"/>
              </a:rPr>
              <a:t> </a:t>
            </a:r>
            <a:r>
              <a:rPr lang="en-US" sz="1800" dirty="0">
                <a:effectLst/>
                <a:ea typeface="Times New Roman" panose="02020603050405020304" pitchFamily="18" charset="0"/>
              </a:rPr>
              <a:t>research performed.”</a:t>
            </a:r>
          </a:p>
          <a:p>
            <a:pPr marR="220980" lvl="1">
              <a:lnSpc>
                <a:spcPct val="103000"/>
              </a:lnSpc>
              <a:spcBef>
                <a:spcPts val="0"/>
              </a:spcBef>
              <a:tabLst>
                <a:tab pos="238760" algn="l"/>
              </a:tabLst>
            </a:pPr>
            <a:r>
              <a:rPr lang="en-US" sz="1800" dirty="0">
                <a:effectLst/>
                <a:ea typeface="Times New Roman" panose="02020603050405020304" pitchFamily="18" charset="0"/>
              </a:rPr>
              <a:t>“It</a:t>
            </a:r>
            <a:r>
              <a:rPr lang="en-US" sz="1800" spc="-90" dirty="0">
                <a:effectLst/>
                <a:ea typeface="Times New Roman" panose="02020603050405020304" pitchFamily="18" charset="0"/>
              </a:rPr>
              <a:t> </a:t>
            </a:r>
            <a:r>
              <a:rPr lang="en-US" sz="1800" dirty="0">
                <a:effectLst/>
                <a:ea typeface="Times New Roman" panose="02020603050405020304" pitchFamily="18" charset="0"/>
              </a:rPr>
              <a:t>was</a:t>
            </a:r>
            <a:r>
              <a:rPr lang="en-US" sz="1800" spc="-70" dirty="0">
                <a:effectLst/>
                <a:ea typeface="Times New Roman" panose="02020603050405020304" pitchFamily="18" charset="0"/>
              </a:rPr>
              <a:t> </a:t>
            </a:r>
            <a:r>
              <a:rPr lang="en-US" sz="1800" dirty="0">
                <a:effectLst/>
                <a:ea typeface="Times New Roman" panose="02020603050405020304" pitchFamily="18" charset="0"/>
              </a:rPr>
              <a:t>in</a:t>
            </a:r>
            <a:r>
              <a:rPr lang="en-US" sz="1800" spc="-100" dirty="0">
                <a:effectLst/>
                <a:ea typeface="Times New Roman" panose="02020603050405020304" pitchFamily="18" charset="0"/>
              </a:rPr>
              <a:t> </a:t>
            </a:r>
            <a:r>
              <a:rPr lang="en-US" sz="1800" dirty="0">
                <a:effectLst/>
                <a:ea typeface="Times New Roman" panose="02020603050405020304" pitchFamily="18" charset="0"/>
              </a:rPr>
              <a:t>consultation</a:t>
            </a:r>
            <a:r>
              <a:rPr lang="en-US" sz="1800" spc="-70" dirty="0">
                <a:effectLst/>
                <a:ea typeface="Times New Roman" panose="02020603050405020304" pitchFamily="18" charset="0"/>
              </a:rPr>
              <a:t> </a:t>
            </a:r>
            <a:r>
              <a:rPr lang="en-US" sz="1800" dirty="0">
                <a:effectLst/>
                <a:ea typeface="Times New Roman" panose="02020603050405020304" pitchFamily="18" charset="0"/>
              </a:rPr>
              <a:t>with</a:t>
            </a:r>
            <a:r>
              <a:rPr lang="en-US" sz="1800" spc="-105" dirty="0">
                <a:effectLst/>
                <a:ea typeface="Times New Roman" panose="02020603050405020304" pitchFamily="18" charset="0"/>
              </a:rPr>
              <a:t> </a:t>
            </a:r>
            <a:r>
              <a:rPr lang="en-US" sz="1800" dirty="0">
                <a:effectLst/>
                <a:ea typeface="Times New Roman" panose="02020603050405020304" pitchFamily="18" charset="0"/>
              </a:rPr>
              <a:t>the</a:t>
            </a:r>
            <a:r>
              <a:rPr lang="en-US" sz="1800" spc="-95" dirty="0">
                <a:effectLst/>
                <a:ea typeface="Times New Roman" panose="02020603050405020304" pitchFamily="18" charset="0"/>
              </a:rPr>
              <a:t> </a:t>
            </a:r>
            <a:r>
              <a:rPr lang="en-US" sz="1800" dirty="0">
                <a:effectLst/>
                <a:ea typeface="Times New Roman" panose="02020603050405020304" pitchFamily="18" charset="0"/>
              </a:rPr>
              <a:t>generative</a:t>
            </a:r>
            <a:r>
              <a:rPr lang="en-US" sz="1800" spc="-25" dirty="0">
                <a:effectLst/>
                <a:ea typeface="Times New Roman" panose="02020603050405020304" pitchFamily="18" charset="0"/>
              </a:rPr>
              <a:t> </a:t>
            </a:r>
            <a:r>
              <a:rPr lang="en-US" sz="1800" dirty="0">
                <a:effectLst/>
                <a:ea typeface="Times New Roman" panose="02020603050405020304" pitchFamily="18" charset="0"/>
              </a:rPr>
              <a:t>artificial</a:t>
            </a:r>
            <a:r>
              <a:rPr lang="en-US" sz="1800" spc="-45" dirty="0">
                <a:effectLst/>
                <a:ea typeface="Times New Roman" panose="02020603050405020304" pitchFamily="18" charset="0"/>
              </a:rPr>
              <a:t> </a:t>
            </a:r>
            <a:r>
              <a:rPr lang="en-US" sz="1800" dirty="0">
                <a:effectLst/>
                <a:ea typeface="Times New Roman" panose="02020603050405020304" pitchFamily="18" charset="0"/>
              </a:rPr>
              <a:t>intelligence</a:t>
            </a:r>
            <a:r>
              <a:rPr lang="en-US" sz="1800" spc="-45" dirty="0">
                <a:effectLst/>
                <a:ea typeface="Times New Roman" panose="02020603050405020304" pitchFamily="18" charset="0"/>
              </a:rPr>
              <a:t> </a:t>
            </a:r>
            <a:r>
              <a:rPr lang="en-US" sz="1800" dirty="0">
                <a:effectLst/>
                <a:ea typeface="Times New Roman" panose="02020603050405020304" pitchFamily="18" charset="0"/>
              </a:rPr>
              <a:t>website</a:t>
            </a:r>
            <a:r>
              <a:rPr lang="en-US" sz="1800" spc="-55" dirty="0">
                <a:effectLst/>
                <a:ea typeface="Times New Roman" panose="02020603050405020304" pitchFamily="18" charset="0"/>
              </a:rPr>
              <a:t> </a:t>
            </a:r>
            <a:r>
              <a:rPr lang="en-US" sz="1800" dirty="0">
                <a:effectLst/>
                <a:ea typeface="Times New Roman" panose="02020603050405020304" pitchFamily="18" charset="0"/>
              </a:rPr>
              <a:t>Chat</a:t>
            </a:r>
            <a:r>
              <a:rPr lang="en-US" sz="1800" spc="-55" dirty="0">
                <a:effectLst/>
                <a:ea typeface="Times New Roman" panose="02020603050405020304" pitchFamily="18" charset="0"/>
              </a:rPr>
              <a:t> </a:t>
            </a:r>
            <a:r>
              <a:rPr lang="en-US" sz="1800" dirty="0">
                <a:effectLst/>
                <a:ea typeface="Times New Roman" panose="02020603050405020304" pitchFamily="18" charset="0"/>
              </a:rPr>
              <a:t>GPT,</a:t>
            </a:r>
            <a:r>
              <a:rPr lang="en-US" sz="1800" spc="-95" dirty="0">
                <a:effectLst/>
                <a:ea typeface="Times New Roman" panose="02020603050405020304" pitchFamily="18" charset="0"/>
              </a:rPr>
              <a:t> </a:t>
            </a:r>
            <a:r>
              <a:rPr lang="en-US" sz="1800" dirty="0">
                <a:effectLst/>
                <a:ea typeface="Times New Roman" panose="02020603050405020304" pitchFamily="18" charset="0"/>
              </a:rPr>
              <a:t>that</a:t>
            </a:r>
            <a:r>
              <a:rPr lang="en-US" sz="1800" spc="-80" dirty="0">
                <a:effectLst/>
                <a:ea typeface="Times New Roman" panose="02020603050405020304" pitchFamily="18" charset="0"/>
              </a:rPr>
              <a:t> </a:t>
            </a:r>
            <a:r>
              <a:rPr lang="en-US" sz="1800" dirty="0">
                <a:effectLst/>
                <a:ea typeface="Times New Roman" panose="02020603050405020304" pitchFamily="18" charset="0"/>
              </a:rPr>
              <a:t>your affiant</a:t>
            </a:r>
            <a:r>
              <a:rPr lang="en-US" sz="1800" spc="-45" dirty="0">
                <a:effectLst/>
                <a:ea typeface="Times New Roman" panose="02020603050405020304" pitchFamily="18" charset="0"/>
              </a:rPr>
              <a:t> </a:t>
            </a:r>
            <a:r>
              <a:rPr lang="en-US" sz="1800" dirty="0">
                <a:effectLst/>
                <a:ea typeface="Times New Roman" panose="02020603050405020304" pitchFamily="18" charset="0"/>
              </a:rPr>
              <a:t>did</a:t>
            </a:r>
            <a:r>
              <a:rPr lang="en-US" sz="1800" spc="-75" dirty="0">
                <a:effectLst/>
                <a:ea typeface="Times New Roman" panose="02020603050405020304" pitchFamily="18" charset="0"/>
              </a:rPr>
              <a:t> </a:t>
            </a:r>
            <a:r>
              <a:rPr lang="en-US" sz="1800" dirty="0">
                <a:effectLst/>
                <a:ea typeface="Times New Roman" panose="02020603050405020304" pitchFamily="18" charset="0"/>
              </a:rPr>
              <a:t>locate</a:t>
            </a:r>
            <a:r>
              <a:rPr lang="en-US" sz="1800" spc="-60" dirty="0">
                <a:effectLst/>
                <a:ea typeface="Times New Roman" panose="02020603050405020304" pitchFamily="18" charset="0"/>
              </a:rPr>
              <a:t> </a:t>
            </a:r>
            <a:r>
              <a:rPr lang="en-US" sz="1800" dirty="0">
                <a:effectLst/>
                <a:ea typeface="Times New Roman" panose="02020603050405020304" pitchFamily="18" charset="0"/>
              </a:rPr>
              <a:t>and</a:t>
            </a:r>
            <a:r>
              <a:rPr lang="en-US" sz="1800" spc="-75" dirty="0">
                <a:effectLst/>
                <a:ea typeface="Times New Roman" panose="02020603050405020304" pitchFamily="18" charset="0"/>
              </a:rPr>
              <a:t> </a:t>
            </a:r>
            <a:r>
              <a:rPr lang="en-US" sz="1800" dirty="0">
                <a:effectLst/>
                <a:ea typeface="Times New Roman" panose="02020603050405020304" pitchFamily="18" charset="0"/>
              </a:rPr>
              <a:t>cite</a:t>
            </a:r>
            <a:r>
              <a:rPr lang="en-US" sz="1800" spc="-80" dirty="0">
                <a:effectLst/>
                <a:ea typeface="Times New Roman" panose="02020603050405020304" pitchFamily="18" charset="0"/>
              </a:rPr>
              <a:t> </a:t>
            </a:r>
            <a:r>
              <a:rPr lang="en-US" sz="1800" dirty="0">
                <a:effectLst/>
                <a:ea typeface="Times New Roman" panose="02020603050405020304" pitchFamily="18" charset="0"/>
              </a:rPr>
              <a:t>the</a:t>
            </a:r>
            <a:r>
              <a:rPr lang="en-US" sz="1800" spc="-110" dirty="0">
                <a:effectLst/>
                <a:ea typeface="Times New Roman" panose="02020603050405020304" pitchFamily="18" charset="0"/>
              </a:rPr>
              <a:t> </a:t>
            </a:r>
            <a:r>
              <a:rPr lang="en-US" sz="1800" dirty="0">
                <a:effectLst/>
                <a:ea typeface="Times New Roman" panose="02020603050405020304" pitchFamily="18" charset="0"/>
              </a:rPr>
              <a:t>following</a:t>
            </a:r>
            <a:r>
              <a:rPr lang="en-US" sz="1800" spc="-35" dirty="0">
                <a:effectLst/>
                <a:ea typeface="Times New Roman" panose="02020603050405020304" pitchFamily="18" charset="0"/>
              </a:rPr>
              <a:t> </a:t>
            </a:r>
            <a:r>
              <a:rPr lang="en-US" sz="1800" dirty="0">
                <a:effectLst/>
                <a:ea typeface="Times New Roman" panose="02020603050405020304" pitchFamily="18" charset="0"/>
              </a:rPr>
              <a:t>cases</a:t>
            </a:r>
            <a:r>
              <a:rPr lang="en-US" sz="1800" spc="-60" dirty="0">
                <a:effectLst/>
                <a:ea typeface="Times New Roman" panose="02020603050405020304" pitchFamily="18" charset="0"/>
              </a:rPr>
              <a:t> </a:t>
            </a:r>
            <a:r>
              <a:rPr lang="en-US" sz="1800" dirty="0">
                <a:effectLst/>
                <a:ea typeface="Times New Roman" panose="02020603050405020304" pitchFamily="18" charset="0"/>
              </a:rPr>
              <a:t>in</a:t>
            </a:r>
            <a:r>
              <a:rPr lang="en-US" sz="1800" spc="-110" dirty="0">
                <a:effectLst/>
                <a:ea typeface="Times New Roman" panose="02020603050405020304" pitchFamily="18" charset="0"/>
              </a:rPr>
              <a:t> </a:t>
            </a:r>
            <a:r>
              <a:rPr lang="en-US" sz="1800" dirty="0">
                <a:effectLst/>
                <a:ea typeface="Times New Roman" panose="02020603050405020304" pitchFamily="18" charset="0"/>
              </a:rPr>
              <a:t>the</a:t>
            </a:r>
            <a:r>
              <a:rPr lang="en-US" sz="1800" spc="-110" dirty="0">
                <a:effectLst/>
                <a:ea typeface="Times New Roman" panose="02020603050405020304" pitchFamily="18" charset="0"/>
              </a:rPr>
              <a:t> </a:t>
            </a:r>
            <a:r>
              <a:rPr lang="en-US" sz="1800" dirty="0">
                <a:effectLst/>
                <a:ea typeface="Times New Roman" panose="02020603050405020304" pitchFamily="18" charset="0"/>
              </a:rPr>
              <a:t>affirmation</a:t>
            </a:r>
            <a:r>
              <a:rPr lang="en-US" sz="1800" spc="-45" dirty="0">
                <a:effectLst/>
                <a:ea typeface="Times New Roman" panose="02020603050405020304" pitchFamily="18" charset="0"/>
              </a:rPr>
              <a:t> </a:t>
            </a:r>
            <a:r>
              <a:rPr lang="en-US" sz="1800" dirty="0">
                <a:effectLst/>
                <a:ea typeface="Times New Roman" panose="02020603050405020304" pitchFamily="18" charset="0"/>
              </a:rPr>
              <a:t>in</a:t>
            </a:r>
            <a:r>
              <a:rPr lang="en-US" sz="1800" spc="-110" dirty="0">
                <a:effectLst/>
                <a:ea typeface="Times New Roman" panose="02020603050405020304" pitchFamily="18" charset="0"/>
              </a:rPr>
              <a:t> </a:t>
            </a:r>
            <a:r>
              <a:rPr lang="en-US" sz="1800" dirty="0">
                <a:effectLst/>
                <a:ea typeface="Times New Roman" panose="02020603050405020304" pitchFamily="18" charset="0"/>
              </a:rPr>
              <a:t>opposition</a:t>
            </a:r>
            <a:r>
              <a:rPr lang="en-US" sz="1800" spc="-45" dirty="0">
                <a:effectLst/>
                <a:ea typeface="Times New Roman" panose="02020603050405020304" pitchFamily="18" charset="0"/>
              </a:rPr>
              <a:t> </a:t>
            </a:r>
            <a:r>
              <a:rPr lang="en-US" sz="1800" dirty="0">
                <a:effectLst/>
                <a:ea typeface="Times New Roman" panose="02020603050405020304" pitchFamily="18" charset="0"/>
              </a:rPr>
              <a:t>submitted,</a:t>
            </a:r>
            <a:r>
              <a:rPr lang="en-US" sz="1800" spc="-40" dirty="0">
                <a:effectLst/>
                <a:ea typeface="Times New Roman" panose="02020603050405020304" pitchFamily="18" charset="0"/>
              </a:rPr>
              <a:t> </a:t>
            </a:r>
            <a:r>
              <a:rPr lang="en-US" sz="1800" dirty="0">
                <a:effectLst/>
                <a:ea typeface="Times New Roman" panose="02020603050405020304" pitchFamily="18" charset="0"/>
              </a:rPr>
              <a:t>which this</a:t>
            </a:r>
            <a:r>
              <a:rPr lang="en-US" sz="1800" spc="-65" dirty="0">
                <a:effectLst/>
                <a:ea typeface="Times New Roman" panose="02020603050405020304" pitchFamily="18" charset="0"/>
              </a:rPr>
              <a:t> </a:t>
            </a:r>
            <a:r>
              <a:rPr lang="en-US" sz="1800" dirty="0">
                <a:effectLst/>
                <a:ea typeface="Times New Roman" panose="02020603050405020304" pitchFamily="18" charset="0"/>
              </a:rPr>
              <a:t>Court</a:t>
            </a:r>
            <a:r>
              <a:rPr lang="en-US" sz="1800" spc="-40" dirty="0">
                <a:effectLst/>
                <a:ea typeface="Times New Roman" panose="02020603050405020304" pitchFamily="18" charset="0"/>
              </a:rPr>
              <a:t> </a:t>
            </a:r>
            <a:r>
              <a:rPr lang="en-US" sz="1800" dirty="0">
                <a:effectLst/>
                <a:ea typeface="Times New Roman" panose="02020603050405020304" pitchFamily="18" charset="0"/>
              </a:rPr>
              <a:t>has</a:t>
            </a:r>
            <a:r>
              <a:rPr lang="en-US" sz="1800" spc="-85" dirty="0">
                <a:effectLst/>
                <a:ea typeface="Times New Roman" panose="02020603050405020304" pitchFamily="18" charset="0"/>
              </a:rPr>
              <a:t> </a:t>
            </a:r>
            <a:r>
              <a:rPr lang="en-US" sz="1800" dirty="0">
                <a:effectLst/>
                <a:ea typeface="Times New Roman" panose="02020603050405020304" pitchFamily="18" charset="0"/>
              </a:rPr>
              <a:t>found</a:t>
            </a:r>
            <a:r>
              <a:rPr lang="en-US" sz="1800" spc="-60" dirty="0">
                <a:effectLst/>
                <a:ea typeface="Times New Roman" panose="02020603050405020304" pitchFamily="18" charset="0"/>
              </a:rPr>
              <a:t> </a:t>
            </a:r>
            <a:r>
              <a:rPr lang="en-US" sz="1800" dirty="0">
                <a:effectLst/>
                <a:ea typeface="Times New Roman" panose="02020603050405020304" pitchFamily="18" charset="0"/>
              </a:rPr>
              <a:t>to</a:t>
            </a:r>
            <a:r>
              <a:rPr lang="en-US" sz="1800" spc="-75" dirty="0">
                <a:effectLst/>
                <a:ea typeface="Times New Roman" panose="02020603050405020304" pitchFamily="18" charset="0"/>
              </a:rPr>
              <a:t> </a:t>
            </a:r>
            <a:r>
              <a:rPr lang="en-US" sz="1800" dirty="0">
                <a:effectLst/>
                <a:ea typeface="Times New Roman" panose="02020603050405020304" pitchFamily="18" charset="0"/>
              </a:rPr>
              <a:t>be</a:t>
            </a:r>
            <a:r>
              <a:rPr lang="en-US" sz="1800" spc="-80" dirty="0">
                <a:effectLst/>
                <a:ea typeface="Times New Roman" panose="02020603050405020304" pitchFamily="18" charset="0"/>
              </a:rPr>
              <a:t> </a:t>
            </a:r>
            <a:r>
              <a:rPr lang="en-US" sz="1800" dirty="0">
                <a:effectLst/>
                <a:ea typeface="Times New Roman" panose="02020603050405020304" pitchFamily="18" charset="0"/>
              </a:rPr>
              <a:t>nonexistent: [list]”</a:t>
            </a:r>
          </a:p>
          <a:p>
            <a:pPr marR="220980" lvl="1">
              <a:lnSpc>
                <a:spcPct val="103000"/>
              </a:lnSpc>
              <a:spcBef>
                <a:spcPts val="0"/>
              </a:spcBef>
              <a:tabLst>
                <a:tab pos="238760" algn="l"/>
              </a:tabLst>
            </a:pPr>
            <a:endParaRPr lang="en-US" sz="1800" dirty="0">
              <a:effectLst/>
              <a:ea typeface="Times New Roman" panose="02020603050405020304" pitchFamily="18" charset="0"/>
            </a:endParaRPr>
          </a:p>
          <a:p>
            <a:pPr marL="0" marR="220980" lvl="0" indent="0">
              <a:lnSpc>
                <a:spcPct val="103000"/>
              </a:lnSpc>
              <a:spcBef>
                <a:spcPts val="0"/>
              </a:spcBef>
              <a:spcAft>
                <a:spcPts val="0"/>
              </a:spcAft>
              <a:buNone/>
              <a:tabLst>
                <a:tab pos="238760" algn="l"/>
              </a:tabLst>
            </a:pPr>
            <a:endParaRPr lang="en-US" sz="1800" dirty="0">
              <a:effectLst/>
              <a:latin typeface="Times New Roman" panose="02020603050405020304" pitchFamily="18" charset="0"/>
              <a:ea typeface="Times New Roman" panose="02020603050405020304" pitchFamily="18" charset="0"/>
            </a:endParaRPr>
          </a:p>
          <a:p>
            <a:pPr lvl="1">
              <a:lnSpc>
                <a:spcPct val="100000"/>
              </a:lnSpc>
              <a:spcBef>
                <a:spcPts val="0"/>
              </a:spcBef>
              <a:spcAft>
                <a:spcPts val="600"/>
              </a:spcAft>
            </a:pPr>
            <a:endParaRPr lang="en-US" sz="18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836884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13092-D7A6-EBDD-3877-F7122C2026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55D1C7-42FE-DB30-E8F7-01B732DEA7CE}"/>
              </a:ext>
            </a:extLst>
          </p:cNvPr>
          <p:cNvSpPr>
            <a:spLocks noGrp="1"/>
          </p:cNvSpPr>
          <p:nvPr>
            <p:ph type="title"/>
          </p:nvPr>
        </p:nvSpPr>
        <p:spPr/>
        <p:txBody>
          <a:bodyPr>
            <a:normAutofit/>
          </a:bodyPr>
          <a:lstStyle/>
          <a:p>
            <a:r>
              <a:rPr lang="en-US" sz="3200" b="1" dirty="0">
                <a:solidFill>
                  <a:srgbClr val="FF0000"/>
                </a:solidFill>
              </a:rPr>
              <a:t>Information/Communications Concerns for Attorneys</a:t>
            </a:r>
          </a:p>
        </p:txBody>
      </p:sp>
      <p:sp>
        <p:nvSpPr>
          <p:cNvPr id="3" name="Slide Number Placeholder 2">
            <a:extLst>
              <a:ext uri="{FF2B5EF4-FFF2-40B4-BE49-F238E27FC236}">
                <a16:creationId xmlns:a16="http://schemas.microsoft.com/office/drawing/2014/main" id="{DBD980ED-58E5-7CC1-5942-C301230563C4}"/>
              </a:ext>
            </a:extLst>
          </p:cNvPr>
          <p:cNvSpPr>
            <a:spLocks noGrp="1"/>
          </p:cNvSpPr>
          <p:nvPr>
            <p:ph type="sldNum" sz="quarter" idx="12"/>
          </p:nvPr>
        </p:nvSpPr>
        <p:spPr/>
        <p:txBody>
          <a:bodyPr/>
          <a:lstStyle/>
          <a:p>
            <a:fld id="{4CF622CC-6EC5-4616-BBCB-5D9C49D8C841}" type="slidenum">
              <a:rPr lang="en-US" smtClean="0"/>
              <a:t>5</a:t>
            </a:fld>
            <a:endParaRPr lang="en-US" dirty="0"/>
          </a:p>
        </p:txBody>
      </p:sp>
      <p:sp>
        <p:nvSpPr>
          <p:cNvPr id="7" name="Date Placeholder 6">
            <a:extLst>
              <a:ext uri="{FF2B5EF4-FFF2-40B4-BE49-F238E27FC236}">
                <a16:creationId xmlns:a16="http://schemas.microsoft.com/office/drawing/2014/main" id="{E7245020-D8A5-E63B-CBBA-17D830259039}"/>
              </a:ext>
            </a:extLst>
          </p:cNvPr>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B502D96C-AD50-BB45-BACE-7197BE6E3D4F}"/>
              </a:ext>
            </a:extLst>
          </p:cNvPr>
          <p:cNvSpPr>
            <a:spLocks noGrp="1"/>
          </p:cNvSpPr>
          <p:nvPr>
            <p:ph idx="1"/>
          </p:nvPr>
        </p:nvSpPr>
        <p:spPr>
          <a:xfrm>
            <a:off x="1416676" y="1408176"/>
            <a:ext cx="9375820" cy="4722037"/>
          </a:xfrm>
        </p:spPr>
        <p:txBody>
          <a:bodyPr>
            <a:normAutofit/>
          </a:bodyPr>
          <a:lstStyle/>
          <a:p>
            <a:pPr>
              <a:lnSpc>
                <a:spcPct val="100000"/>
              </a:lnSpc>
              <a:spcBef>
                <a:spcPts val="0"/>
              </a:spcBef>
              <a:spcAft>
                <a:spcPts val="600"/>
              </a:spcAft>
            </a:pPr>
            <a:r>
              <a:rPr lang="en-US" sz="2600" dirty="0"/>
              <a:t>Large language model foundation for chatbots and AI agents</a:t>
            </a:r>
          </a:p>
          <a:p>
            <a:pPr lvl="1">
              <a:lnSpc>
                <a:spcPct val="100000"/>
              </a:lnSpc>
              <a:spcBef>
                <a:spcPts val="0"/>
              </a:spcBef>
              <a:spcAft>
                <a:spcPts val="600"/>
              </a:spcAft>
            </a:pPr>
            <a:r>
              <a:rPr lang="en-US" sz="2200" b="1" dirty="0"/>
              <a:t>Training data scraped from internet or </a:t>
            </a:r>
            <a:r>
              <a:rPr lang="en-US" sz="2200" dirty="0"/>
              <a:t>taken from </a:t>
            </a:r>
            <a:r>
              <a:rPr lang="en-US" sz="2200" b="1" dirty="0"/>
              <a:t>data bases (sets)</a:t>
            </a:r>
            <a:r>
              <a:rPr lang="en-US" sz="2200" dirty="0"/>
              <a:t> at foundation level, </a:t>
            </a:r>
            <a:r>
              <a:rPr lang="en-US" sz="2200" b="1" dirty="0"/>
              <a:t>fine-tuned</a:t>
            </a:r>
            <a:r>
              <a:rPr lang="en-US" sz="2200" dirty="0"/>
              <a:t> (specialized) models </a:t>
            </a:r>
            <a:r>
              <a:rPr lang="en-US" sz="2200" b="1" dirty="0"/>
              <a:t>or retrieval-augmented </a:t>
            </a:r>
            <a:r>
              <a:rPr lang="en-US" sz="2200" dirty="0"/>
              <a:t>generation (RAG)</a:t>
            </a:r>
          </a:p>
          <a:p>
            <a:pPr lvl="1">
              <a:lnSpc>
                <a:spcPct val="100000"/>
              </a:lnSpc>
              <a:spcBef>
                <a:spcPts val="0"/>
              </a:spcBef>
              <a:spcAft>
                <a:spcPts val="600"/>
              </a:spcAft>
            </a:pPr>
            <a:r>
              <a:rPr lang="en-US" sz="2200" dirty="0"/>
              <a:t>Filtering/guardrails adjusted, </a:t>
            </a:r>
            <a:r>
              <a:rPr lang="en-US" sz="2200" i="1" dirty="0"/>
              <a:t>e.g.</a:t>
            </a:r>
            <a:r>
              <a:rPr lang="en-US" sz="2200" dirty="0"/>
              <a:t>, for bias, offensive responses, “empathy”</a:t>
            </a:r>
          </a:p>
          <a:p>
            <a:pPr>
              <a:lnSpc>
                <a:spcPct val="100000"/>
              </a:lnSpc>
              <a:spcBef>
                <a:spcPts val="0"/>
              </a:spcBef>
              <a:spcAft>
                <a:spcPts val="600"/>
              </a:spcAft>
            </a:pPr>
            <a:r>
              <a:rPr lang="en-US" sz="2600" dirty="0"/>
              <a:t>Inference – human-like outputs/responses to queries/prompts</a:t>
            </a:r>
          </a:p>
          <a:p>
            <a:pPr lvl="1">
              <a:lnSpc>
                <a:spcPct val="100000"/>
              </a:lnSpc>
              <a:spcBef>
                <a:spcPts val="0"/>
              </a:spcBef>
              <a:spcAft>
                <a:spcPts val="600"/>
              </a:spcAft>
            </a:pPr>
            <a:r>
              <a:rPr lang="en-US" sz="2200" b="1" dirty="0"/>
              <a:t>Prompts</a:t>
            </a:r>
            <a:r>
              <a:rPr lang="en-US" sz="2200" dirty="0"/>
              <a:t> processed and refined by RAG </a:t>
            </a:r>
            <a:r>
              <a:rPr lang="en-US" sz="2200" b="1" dirty="0"/>
              <a:t>may be used for further training</a:t>
            </a:r>
          </a:p>
          <a:p>
            <a:pPr lvl="1">
              <a:lnSpc>
                <a:spcPct val="100000"/>
              </a:lnSpc>
              <a:spcBef>
                <a:spcPts val="0"/>
              </a:spcBef>
              <a:spcAft>
                <a:spcPts val="600"/>
              </a:spcAft>
            </a:pPr>
            <a:r>
              <a:rPr lang="en-US" sz="2200" b="1" dirty="0"/>
              <a:t>Outputs</a:t>
            </a:r>
            <a:r>
              <a:rPr lang="en-US" sz="2200" dirty="0"/>
              <a:t> may used for further training (not prohibited by “free” services)</a:t>
            </a:r>
          </a:p>
          <a:p>
            <a:pPr>
              <a:lnSpc>
                <a:spcPct val="100000"/>
              </a:lnSpc>
              <a:spcBef>
                <a:spcPts val="0"/>
              </a:spcBef>
              <a:spcAft>
                <a:spcPts val="600"/>
              </a:spcAft>
            </a:pPr>
            <a:r>
              <a:rPr lang="en-US" sz="2600" dirty="0"/>
              <a:t>Ethical concerns for attorneys include communications with clients, agents and courts; the </a:t>
            </a:r>
            <a:r>
              <a:rPr lang="en-US" sz="2600" b="1" dirty="0"/>
              <a:t>scope of communications with AI tools should be considered </a:t>
            </a:r>
            <a:r>
              <a:rPr lang="en-US" sz="2600" dirty="0"/>
              <a:t>as well</a:t>
            </a:r>
          </a:p>
          <a:p>
            <a:pPr lvl="1">
              <a:lnSpc>
                <a:spcPct val="100000"/>
              </a:lnSpc>
              <a:spcBef>
                <a:spcPts val="0"/>
              </a:spcBef>
              <a:spcAft>
                <a:spcPts val="600"/>
              </a:spcAft>
            </a:pPr>
            <a:endParaRPr lang="en-US" sz="2200" dirty="0"/>
          </a:p>
        </p:txBody>
      </p:sp>
      <p:sp>
        <p:nvSpPr>
          <p:cNvPr id="4" name="Footer Placeholder 3">
            <a:extLst>
              <a:ext uri="{FF2B5EF4-FFF2-40B4-BE49-F238E27FC236}">
                <a16:creationId xmlns:a16="http://schemas.microsoft.com/office/drawing/2014/main" id="{A874A7D2-77FB-98AF-9CFB-ADACAF843243}"/>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4594825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buNone/>
            </a:pPr>
            <a:r>
              <a:rPr lang="en-US" sz="3200" b="1" i="1" u="none" strike="noStrike" baseline="0" dirty="0">
                <a:solidFill>
                  <a:srgbClr val="FF0000"/>
                </a:solidFill>
              </a:rPr>
              <a:t>Mata v. Avianca, Inc. </a:t>
            </a:r>
            <a:r>
              <a:rPr lang="en-US" sz="3200" b="1" i="0" u="none" strike="noStrike" baseline="0" dirty="0">
                <a:solidFill>
                  <a:srgbClr val="FF0000"/>
                </a:solidFill>
              </a:rPr>
              <a:t>(2)</a:t>
            </a:r>
          </a:p>
        </p:txBody>
      </p:sp>
      <p:sp>
        <p:nvSpPr>
          <p:cNvPr id="3" name="Slide Number Placeholder 2"/>
          <p:cNvSpPr>
            <a:spLocks noGrp="1"/>
          </p:cNvSpPr>
          <p:nvPr>
            <p:ph type="sldNum" sz="quarter" idx="12"/>
          </p:nvPr>
        </p:nvSpPr>
        <p:spPr/>
        <p:txBody>
          <a:bodyPr/>
          <a:lstStyle/>
          <a:p>
            <a:fld id="{4CF622CC-6EC5-4616-BBCB-5D9C49D8C841}" type="slidenum">
              <a:rPr lang="en-US" smtClean="0"/>
              <a:t>50</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lnSpcReduction="20000"/>
          </a:bodyPr>
          <a:lstStyle/>
          <a:p>
            <a:pPr marR="90805" lvl="1">
              <a:lnSpc>
                <a:spcPct val="110000"/>
              </a:lnSpc>
              <a:spcBef>
                <a:spcPts val="0"/>
              </a:spcBef>
              <a:spcAft>
                <a:spcPts val="600"/>
              </a:spcAft>
              <a:tabLst>
                <a:tab pos="259715" algn="l"/>
              </a:tabLst>
            </a:pPr>
            <a:r>
              <a:rPr lang="en-US" sz="1900" dirty="0">
                <a:effectLst/>
                <a:ea typeface="Times New Roman" panose="02020603050405020304" pitchFamily="18" charset="0"/>
              </a:rPr>
              <a:t>“That the citations and opinions in question were provided by ChatGPT which also provided its</a:t>
            </a:r>
            <a:r>
              <a:rPr lang="en-US" sz="1900" spc="-90" dirty="0">
                <a:effectLst/>
                <a:ea typeface="Times New Roman" panose="02020603050405020304" pitchFamily="18" charset="0"/>
              </a:rPr>
              <a:t> </a:t>
            </a:r>
            <a:r>
              <a:rPr lang="en-US" sz="1900" dirty="0">
                <a:effectLst/>
                <a:ea typeface="Times New Roman" panose="02020603050405020304" pitchFamily="18" charset="0"/>
              </a:rPr>
              <a:t>legal</a:t>
            </a:r>
            <a:r>
              <a:rPr lang="en-US" sz="1900" spc="-55" dirty="0">
                <a:effectLst/>
                <a:ea typeface="Times New Roman" panose="02020603050405020304" pitchFamily="18" charset="0"/>
              </a:rPr>
              <a:t> </a:t>
            </a:r>
            <a:r>
              <a:rPr lang="en-US" sz="1900" dirty="0">
                <a:effectLst/>
                <a:ea typeface="Times New Roman" panose="02020603050405020304" pitchFamily="18" charset="0"/>
              </a:rPr>
              <a:t>source</a:t>
            </a:r>
            <a:r>
              <a:rPr lang="en-US" sz="1900" spc="-55" dirty="0">
                <a:effectLst/>
                <a:ea typeface="Times New Roman" panose="02020603050405020304" pitchFamily="18" charset="0"/>
              </a:rPr>
              <a:t> </a:t>
            </a:r>
            <a:r>
              <a:rPr lang="en-US" sz="1900" dirty="0">
                <a:effectLst/>
                <a:ea typeface="Times New Roman" panose="02020603050405020304" pitchFamily="18" charset="0"/>
              </a:rPr>
              <a:t>and</a:t>
            </a:r>
            <a:r>
              <a:rPr lang="en-US" sz="1900" spc="-60" dirty="0">
                <a:effectLst/>
                <a:ea typeface="Times New Roman" panose="02020603050405020304" pitchFamily="18" charset="0"/>
              </a:rPr>
              <a:t> </a:t>
            </a:r>
            <a:r>
              <a:rPr lang="en-US" sz="1900" dirty="0">
                <a:effectLst/>
                <a:ea typeface="Times New Roman" panose="02020603050405020304" pitchFamily="18" charset="0"/>
              </a:rPr>
              <a:t>assured</a:t>
            </a:r>
            <a:r>
              <a:rPr lang="en-US" sz="1900" spc="-55" dirty="0">
                <a:effectLst/>
                <a:ea typeface="Times New Roman" panose="02020603050405020304" pitchFamily="18" charset="0"/>
              </a:rPr>
              <a:t> </a:t>
            </a:r>
            <a:r>
              <a:rPr lang="en-US" sz="1900" dirty="0">
                <a:effectLst/>
                <a:ea typeface="Times New Roman" panose="02020603050405020304" pitchFamily="18" charset="0"/>
              </a:rPr>
              <a:t>the</a:t>
            </a:r>
            <a:r>
              <a:rPr lang="en-US" sz="1900" spc="-65" dirty="0">
                <a:effectLst/>
                <a:ea typeface="Times New Roman" panose="02020603050405020304" pitchFamily="18" charset="0"/>
              </a:rPr>
              <a:t> </a:t>
            </a:r>
            <a:r>
              <a:rPr lang="en-US" sz="1900" dirty="0">
                <a:effectLst/>
                <a:ea typeface="Times New Roman" panose="02020603050405020304" pitchFamily="18" charset="0"/>
              </a:rPr>
              <a:t>reliability</a:t>
            </a:r>
            <a:r>
              <a:rPr lang="en-US" sz="1900" spc="-10" dirty="0">
                <a:effectLst/>
                <a:ea typeface="Times New Roman" panose="02020603050405020304" pitchFamily="18" charset="0"/>
              </a:rPr>
              <a:t> </a:t>
            </a:r>
            <a:r>
              <a:rPr lang="en-US" sz="1900" dirty="0">
                <a:effectLst/>
                <a:ea typeface="Times New Roman" panose="02020603050405020304" pitchFamily="18" charset="0"/>
              </a:rPr>
              <a:t>of</a:t>
            </a:r>
            <a:r>
              <a:rPr lang="en-US" sz="1900" spc="-80" dirty="0">
                <a:effectLst/>
                <a:ea typeface="Times New Roman" panose="02020603050405020304" pitchFamily="18" charset="0"/>
              </a:rPr>
              <a:t> </a:t>
            </a:r>
            <a:r>
              <a:rPr lang="en-US" sz="1900" dirty="0">
                <a:effectLst/>
                <a:ea typeface="Times New Roman" panose="02020603050405020304" pitchFamily="18" charset="0"/>
              </a:rPr>
              <a:t>its</a:t>
            </a:r>
            <a:r>
              <a:rPr lang="en-US" sz="1900" spc="-75" dirty="0">
                <a:effectLst/>
                <a:ea typeface="Times New Roman" panose="02020603050405020304" pitchFamily="18" charset="0"/>
              </a:rPr>
              <a:t> </a:t>
            </a:r>
            <a:r>
              <a:rPr lang="en-US" sz="1900" dirty="0">
                <a:effectLst/>
                <a:ea typeface="Times New Roman" panose="02020603050405020304" pitchFamily="18" charset="0"/>
              </a:rPr>
              <a:t>content.</a:t>
            </a:r>
            <a:r>
              <a:rPr lang="en-US" sz="1900" spc="-45" dirty="0">
                <a:effectLst/>
                <a:ea typeface="Times New Roman" panose="02020603050405020304" pitchFamily="18" charset="0"/>
              </a:rPr>
              <a:t> </a:t>
            </a:r>
            <a:r>
              <a:rPr lang="en-US" sz="1900" dirty="0">
                <a:effectLst/>
                <a:ea typeface="Times New Roman" panose="02020603050405020304" pitchFamily="18" charset="0"/>
              </a:rPr>
              <a:t>Excerpts</a:t>
            </a:r>
            <a:r>
              <a:rPr lang="en-US" sz="1900" spc="-55" dirty="0">
                <a:effectLst/>
                <a:ea typeface="Times New Roman" panose="02020603050405020304" pitchFamily="18" charset="0"/>
              </a:rPr>
              <a:t> </a:t>
            </a:r>
            <a:r>
              <a:rPr lang="en-US" sz="1900" dirty="0">
                <a:effectLst/>
                <a:ea typeface="Times New Roman" panose="02020603050405020304" pitchFamily="18" charset="0"/>
              </a:rPr>
              <a:t>from</a:t>
            </a:r>
            <a:r>
              <a:rPr lang="en-US" sz="1900" spc="-85" dirty="0">
                <a:effectLst/>
                <a:ea typeface="Times New Roman" panose="02020603050405020304" pitchFamily="18" charset="0"/>
              </a:rPr>
              <a:t> </a:t>
            </a:r>
            <a:r>
              <a:rPr lang="en-US" sz="1900" dirty="0">
                <a:effectLst/>
                <a:ea typeface="Times New Roman" panose="02020603050405020304" pitchFamily="18" charset="0"/>
              </a:rPr>
              <a:t>the</a:t>
            </a:r>
            <a:r>
              <a:rPr lang="en-US" sz="1900" spc="-75" dirty="0">
                <a:effectLst/>
                <a:ea typeface="Times New Roman" panose="02020603050405020304" pitchFamily="18" charset="0"/>
              </a:rPr>
              <a:t> </a:t>
            </a:r>
            <a:r>
              <a:rPr lang="en-US" sz="1900" dirty="0">
                <a:effectLst/>
                <a:ea typeface="Times New Roman" panose="02020603050405020304" pitchFamily="18" charset="0"/>
              </a:rPr>
              <a:t>queries</a:t>
            </a:r>
            <a:r>
              <a:rPr lang="en-US" sz="1900" spc="-55" dirty="0">
                <a:effectLst/>
                <a:ea typeface="Times New Roman" panose="02020603050405020304" pitchFamily="18" charset="0"/>
              </a:rPr>
              <a:t> </a:t>
            </a:r>
            <a:r>
              <a:rPr lang="en-US" sz="1900" dirty="0">
                <a:effectLst/>
                <a:ea typeface="Times New Roman" panose="02020603050405020304" pitchFamily="18" charset="0"/>
              </a:rPr>
              <a:t>presented</a:t>
            </a:r>
            <a:r>
              <a:rPr lang="en-US" sz="1900" spc="-25" dirty="0">
                <a:effectLst/>
                <a:ea typeface="Times New Roman" panose="02020603050405020304" pitchFamily="18" charset="0"/>
              </a:rPr>
              <a:t> </a:t>
            </a:r>
            <a:r>
              <a:rPr lang="en-US" sz="1900" dirty="0">
                <a:effectLst/>
                <a:ea typeface="Times New Roman" panose="02020603050405020304" pitchFamily="18" charset="0"/>
              </a:rPr>
              <a:t>and responses</a:t>
            </a:r>
            <a:r>
              <a:rPr lang="en-US" sz="1900" spc="-95" dirty="0">
                <a:effectLst/>
                <a:ea typeface="Times New Roman" panose="02020603050405020304" pitchFamily="18" charset="0"/>
              </a:rPr>
              <a:t> </a:t>
            </a:r>
            <a:r>
              <a:rPr lang="en-US" sz="1900" dirty="0">
                <a:effectLst/>
                <a:ea typeface="Times New Roman" panose="02020603050405020304" pitchFamily="18" charset="0"/>
              </a:rPr>
              <a:t>provided</a:t>
            </a:r>
            <a:r>
              <a:rPr lang="en-US" sz="1900" spc="-45" dirty="0">
                <a:effectLst/>
                <a:ea typeface="Times New Roman" panose="02020603050405020304" pitchFamily="18" charset="0"/>
              </a:rPr>
              <a:t> </a:t>
            </a:r>
            <a:r>
              <a:rPr lang="en-US" sz="1900" dirty="0">
                <a:effectLst/>
                <a:ea typeface="Times New Roman" panose="02020603050405020304" pitchFamily="18" charset="0"/>
              </a:rPr>
              <a:t>are</a:t>
            </a:r>
            <a:r>
              <a:rPr lang="en-US" sz="1900" spc="-120" dirty="0">
                <a:effectLst/>
                <a:ea typeface="Times New Roman" panose="02020603050405020304" pitchFamily="18" charset="0"/>
              </a:rPr>
              <a:t> </a:t>
            </a:r>
            <a:r>
              <a:rPr lang="en-US" sz="1900" dirty="0">
                <a:effectLst/>
                <a:ea typeface="Times New Roman" panose="02020603050405020304" pitchFamily="18" charset="0"/>
              </a:rPr>
              <a:t>attached</a:t>
            </a:r>
            <a:r>
              <a:rPr lang="en-US" sz="1900" spc="-70" dirty="0">
                <a:effectLst/>
                <a:ea typeface="Times New Roman" panose="02020603050405020304" pitchFamily="18" charset="0"/>
              </a:rPr>
              <a:t> </a:t>
            </a:r>
            <a:r>
              <a:rPr lang="en-US" sz="1900" dirty="0">
                <a:effectLst/>
                <a:ea typeface="Times New Roman" panose="02020603050405020304" pitchFamily="18" charset="0"/>
              </a:rPr>
              <a:t>hereto. [Asking if case was real.]”</a:t>
            </a:r>
          </a:p>
          <a:p>
            <a:pPr lvl="1">
              <a:lnSpc>
                <a:spcPct val="110000"/>
              </a:lnSpc>
              <a:spcBef>
                <a:spcPts val="0"/>
              </a:spcBef>
              <a:spcAft>
                <a:spcPts val="600"/>
              </a:spcAft>
            </a:pPr>
            <a:r>
              <a:rPr lang="en-US" sz="1900" dirty="0">
                <a:effectLst/>
                <a:ea typeface="Times New Roman" panose="02020603050405020304" pitchFamily="18" charset="0"/>
              </a:rPr>
              <a:t>“That your affiant relied on the legal opinions provided to him by a source that has revealed itself to be </a:t>
            </a:r>
            <a:r>
              <a:rPr lang="en-US" sz="1900" spc="20" dirty="0">
                <a:effectLst/>
                <a:ea typeface="Times New Roman" panose="02020603050405020304" pitchFamily="18" charset="0"/>
              </a:rPr>
              <a:t> </a:t>
            </a:r>
            <a:r>
              <a:rPr lang="en-US" sz="1900" dirty="0">
                <a:effectLst/>
                <a:ea typeface="Times New Roman" panose="02020603050405020304" pitchFamily="18" charset="0"/>
              </a:rPr>
              <a:t>unreliable.”</a:t>
            </a:r>
          </a:p>
          <a:p>
            <a:pPr lvl="1">
              <a:lnSpc>
                <a:spcPct val="110000"/>
              </a:lnSpc>
              <a:spcBef>
                <a:spcPts val="0"/>
              </a:spcBef>
              <a:spcAft>
                <a:spcPts val="600"/>
              </a:spcAft>
            </a:pPr>
            <a:r>
              <a:rPr lang="en-US" sz="1900" dirty="0">
                <a:effectLst/>
                <a:ea typeface="Times New Roman" panose="02020603050405020304" pitchFamily="18" charset="0"/>
              </a:rPr>
              <a:t>“That your affiant has never utilized Chat GPT as a source for conducting legal research prior   to this occurrence and therefore was unaware of the possibility that its content could be false.” </a:t>
            </a:r>
            <a:r>
              <a:rPr lang="en-US" sz="1900" dirty="0">
                <a:solidFill>
                  <a:srgbClr val="646464"/>
                </a:solidFill>
                <a:effectLst/>
                <a:ea typeface="Times New Roman" panose="02020603050405020304" pitchFamily="18" charset="0"/>
              </a:rPr>
              <a:t>Doc. 32-1</a:t>
            </a:r>
            <a:endParaRPr lang="en-US" sz="1900" dirty="0">
              <a:effectLst/>
              <a:ea typeface="Times New Roman" panose="02020603050405020304" pitchFamily="18" charset="0"/>
            </a:endParaRPr>
          </a:p>
          <a:p>
            <a:pPr marR="220980">
              <a:lnSpc>
                <a:spcPct val="110000"/>
              </a:lnSpc>
              <a:spcBef>
                <a:spcPts val="0"/>
              </a:spcBef>
              <a:spcAft>
                <a:spcPts val="600"/>
              </a:spcAft>
              <a:tabLst>
                <a:tab pos="238760" algn="l"/>
              </a:tabLst>
            </a:pPr>
            <a:r>
              <a:rPr lang="en-US" sz="2200" dirty="0">
                <a:effectLst/>
                <a:ea typeface="Times New Roman" panose="02020603050405020304" pitchFamily="18" charset="0"/>
              </a:rPr>
              <a:t>The court ordered the attorneys and their firm to show cause why they should not be sanctioned under Fed. R. Civ. P. 11 (certification) and 28 U.S.C.§ 1927 (multiplying proceedings).</a:t>
            </a:r>
            <a:r>
              <a:rPr lang="en-US" sz="2200" dirty="0">
                <a:solidFill>
                  <a:schemeClr val="bg2">
                    <a:lumMod val="50000"/>
                  </a:schemeClr>
                </a:solidFill>
                <a:effectLst/>
                <a:ea typeface="Times New Roman" panose="02020603050405020304" pitchFamily="18" charset="0"/>
              </a:rPr>
              <a:t> Doc. 33.</a:t>
            </a:r>
          </a:p>
          <a:p>
            <a:pPr marR="220980">
              <a:lnSpc>
                <a:spcPct val="110000"/>
              </a:lnSpc>
              <a:spcBef>
                <a:spcPts val="0"/>
              </a:spcBef>
              <a:spcAft>
                <a:spcPts val="600"/>
              </a:spcAft>
              <a:tabLst>
                <a:tab pos="238760" algn="l"/>
              </a:tabLst>
            </a:pPr>
            <a:r>
              <a:rPr lang="en-US" sz="2200" dirty="0">
                <a:ea typeface="Times New Roman" panose="02020603050405020304" pitchFamily="18" charset="0"/>
              </a:rPr>
              <a:t>The respondent attorneys responded by other counsel arguing that the attorney doing the research thought he was using a search engine like Lexis or Westlaw and should not be sanctioned because his misunderstanding was not in bad faith. </a:t>
            </a:r>
            <a:r>
              <a:rPr lang="en-US" sz="2200" dirty="0">
                <a:solidFill>
                  <a:schemeClr val="bg2">
                    <a:lumMod val="50000"/>
                  </a:schemeClr>
                </a:solidFill>
                <a:ea typeface="Times New Roman" panose="02020603050405020304" pitchFamily="18" charset="0"/>
              </a:rPr>
              <a:t>Doc. 45.</a:t>
            </a:r>
            <a:endParaRPr lang="en-US" sz="2200" dirty="0">
              <a:effectLst/>
              <a:ea typeface="Times New Roman" panose="02020603050405020304" pitchFamily="18" charset="0"/>
            </a:endParaRPr>
          </a:p>
          <a:p>
            <a:pPr marR="220980">
              <a:lnSpc>
                <a:spcPct val="103000"/>
              </a:lnSpc>
              <a:spcBef>
                <a:spcPts val="0"/>
              </a:spcBef>
              <a:tabLst>
                <a:tab pos="238760" algn="l"/>
              </a:tabLst>
            </a:pPr>
            <a:endParaRPr lang="en-US" sz="2200" dirty="0">
              <a:effectLst/>
              <a:ea typeface="Times New Roman" panose="02020603050405020304" pitchFamily="18" charset="0"/>
            </a:endParaRPr>
          </a:p>
          <a:p>
            <a:pPr marL="0" marR="220980" lvl="0" indent="0">
              <a:lnSpc>
                <a:spcPct val="103000"/>
              </a:lnSpc>
              <a:spcBef>
                <a:spcPts val="0"/>
              </a:spcBef>
              <a:spcAft>
                <a:spcPts val="0"/>
              </a:spcAft>
              <a:buNone/>
              <a:tabLst>
                <a:tab pos="238760" algn="l"/>
              </a:tabLst>
            </a:pPr>
            <a:endParaRPr lang="en-US" sz="1800" dirty="0">
              <a:effectLst/>
              <a:latin typeface="Times New Roman" panose="02020603050405020304" pitchFamily="18" charset="0"/>
              <a:ea typeface="Times New Roman" panose="02020603050405020304" pitchFamily="18" charset="0"/>
            </a:endParaRPr>
          </a:p>
          <a:p>
            <a:pPr lvl="1">
              <a:lnSpc>
                <a:spcPct val="100000"/>
              </a:lnSpc>
              <a:spcBef>
                <a:spcPts val="0"/>
              </a:spcBef>
              <a:spcAft>
                <a:spcPts val="600"/>
              </a:spcAft>
            </a:pPr>
            <a:endParaRPr lang="en-US" sz="18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67585002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buNone/>
            </a:pPr>
            <a:r>
              <a:rPr lang="en-US" sz="3200" b="1" i="1" u="none" strike="noStrike" baseline="0" dirty="0">
                <a:solidFill>
                  <a:srgbClr val="FF0000"/>
                </a:solidFill>
              </a:rPr>
              <a:t>Mata v. Avianca, Inc. </a:t>
            </a:r>
            <a:r>
              <a:rPr lang="en-US" sz="3200" b="1" i="0" u="none" strike="noStrike" baseline="0" dirty="0">
                <a:solidFill>
                  <a:srgbClr val="FF0000"/>
                </a:solidFill>
              </a:rPr>
              <a:t>(3)</a:t>
            </a:r>
          </a:p>
        </p:txBody>
      </p:sp>
      <p:sp>
        <p:nvSpPr>
          <p:cNvPr id="3" name="Slide Number Placeholder 2"/>
          <p:cNvSpPr>
            <a:spLocks noGrp="1"/>
          </p:cNvSpPr>
          <p:nvPr>
            <p:ph type="sldNum" sz="quarter" idx="12"/>
          </p:nvPr>
        </p:nvSpPr>
        <p:spPr/>
        <p:txBody>
          <a:bodyPr/>
          <a:lstStyle/>
          <a:p>
            <a:fld id="{4CF622CC-6EC5-4616-BBCB-5D9C49D8C841}" type="slidenum">
              <a:rPr lang="en-US" smtClean="0"/>
              <a:t>51</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lnSpcReduction="20000"/>
          </a:bodyPr>
          <a:lstStyle/>
          <a:p>
            <a:pPr marL="228600" marR="90805" lvl="1">
              <a:lnSpc>
                <a:spcPct val="110000"/>
              </a:lnSpc>
              <a:spcBef>
                <a:spcPts val="0"/>
              </a:spcBef>
              <a:spcAft>
                <a:spcPts val="600"/>
              </a:spcAft>
              <a:tabLst>
                <a:tab pos="259715" algn="l"/>
              </a:tabLst>
            </a:pPr>
            <a:r>
              <a:rPr lang="en-US" sz="2600" dirty="0">
                <a:ea typeface="Times New Roman" panose="02020603050405020304" pitchFamily="18" charset="0"/>
              </a:rPr>
              <a:t>The attorney doing the research declared </a:t>
            </a:r>
            <a:r>
              <a:rPr lang="en-US" sz="2600" dirty="0">
                <a:solidFill>
                  <a:schemeClr val="bg2">
                    <a:lumMod val="50000"/>
                  </a:schemeClr>
                </a:solidFill>
                <a:ea typeface="Times New Roman" panose="02020603050405020304" pitchFamily="18" charset="0"/>
              </a:rPr>
              <a:t>(Doc. 46)</a:t>
            </a:r>
            <a:r>
              <a:rPr lang="en-US" sz="2600" dirty="0">
                <a:ea typeface="Times New Roman" panose="02020603050405020304" pitchFamily="18" charset="0"/>
              </a:rPr>
              <a:t>:</a:t>
            </a:r>
          </a:p>
          <a:p>
            <a:pPr marL="685800" marR="90805" lvl="2" indent="-285750">
              <a:lnSpc>
                <a:spcPct val="110000"/>
              </a:lnSpc>
              <a:spcBef>
                <a:spcPts val="0"/>
              </a:spcBef>
              <a:spcAft>
                <a:spcPts val="600"/>
              </a:spcAft>
              <a:tabLst>
                <a:tab pos="259715" algn="l"/>
              </a:tabLst>
            </a:pPr>
            <a:r>
              <a:rPr lang="en-US" sz="1800" dirty="0">
                <a:effectLst/>
                <a:ea typeface="Times New Roman" panose="02020603050405020304" pitchFamily="18" charset="0"/>
              </a:rPr>
              <a:t>“I conducted the search in the same general manner I searched any legal research database.</a:t>
            </a:r>
            <a:r>
              <a:rPr lang="en-US" sz="1800" spc="250" dirty="0">
                <a:effectLst/>
                <a:ea typeface="Times New Roman" panose="02020603050405020304" pitchFamily="18" charset="0"/>
              </a:rPr>
              <a:t> </a:t>
            </a:r>
            <a:r>
              <a:rPr lang="en-US" sz="1800" dirty="0">
                <a:effectLst/>
                <a:ea typeface="Times New Roman" panose="02020603050405020304" pitchFamily="18" charset="0"/>
              </a:rPr>
              <a:t>I</a:t>
            </a:r>
            <a:r>
              <a:rPr lang="en-US" sz="1800" spc="-130" dirty="0">
                <a:effectLst/>
                <a:ea typeface="Times New Roman" panose="02020603050405020304" pitchFamily="18" charset="0"/>
              </a:rPr>
              <a:t> </a:t>
            </a:r>
            <a:r>
              <a:rPr lang="en-US" sz="1800" dirty="0">
                <a:effectLst/>
                <a:ea typeface="Times New Roman" panose="02020603050405020304" pitchFamily="18" charset="0"/>
              </a:rPr>
              <a:t>first</a:t>
            </a:r>
            <a:r>
              <a:rPr lang="en-US" sz="1800" spc="-55" dirty="0">
                <a:effectLst/>
                <a:ea typeface="Times New Roman" panose="02020603050405020304" pitchFamily="18" charset="0"/>
              </a:rPr>
              <a:t> </a:t>
            </a:r>
            <a:r>
              <a:rPr lang="en-US" sz="1800" dirty="0">
                <a:effectLst/>
                <a:ea typeface="Times New Roman" panose="02020603050405020304" pitchFamily="18" charset="0"/>
              </a:rPr>
              <a:t>asked</a:t>
            </a:r>
            <a:r>
              <a:rPr lang="en-US" sz="1800" spc="-45" dirty="0">
                <a:effectLst/>
                <a:ea typeface="Times New Roman" panose="02020603050405020304" pitchFamily="18" charset="0"/>
              </a:rPr>
              <a:t> </a:t>
            </a:r>
            <a:r>
              <a:rPr lang="en-US" sz="1800" dirty="0">
                <a:effectLst/>
                <a:ea typeface="Times New Roman" panose="02020603050405020304" pitchFamily="18" charset="0"/>
              </a:rPr>
              <a:t>ChatGPT</a:t>
            </a:r>
            <a:r>
              <a:rPr lang="en-US" sz="1800" spc="-55" dirty="0">
                <a:effectLst/>
                <a:ea typeface="Times New Roman" panose="02020603050405020304" pitchFamily="18" charset="0"/>
              </a:rPr>
              <a:t> </a:t>
            </a:r>
            <a:r>
              <a:rPr lang="en-US" sz="1800" dirty="0">
                <a:effectLst/>
                <a:ea typeface="Times New Roman" panose="02020603050405020304" pitchFamily="18" charset="0"/>
              </a:rPr>
              <a:t>a</a:t>
            </a:r>
            <a:r>
              <a:rPr lang="en-US" sz="1800" spc="-25" dirty="0">
                <a:effectLst/>
                <a:ea typeface="Times New Roman" panose="02020603050405020304" pitchFamily="18" charset="0"/>
              </a:rPr>
              <a:t> </a:t>
            </a:r>
            <a:r>
              <a:rPr lang="en-US" sz="1800" dirty="0">
                <a:effectLst/>
                <a:ea typeface="Times New Roman" panose="02020603050405020304" pitchFamily="18" charset="0"/>
              </a:rPr>
              <a:t>broader</a:t>
            </a:r>
            <a:r>
              <a:rPr lang="en-US" sz="1800" spc="-25" dirty="0">
                <a:effectLst/>
                <a:ea typeface="Times New Roman" panose="02020603050405020304" pitchFamily="18" charset="0"/>
              </a:rPr>
              <a:t> </a:t>
            </a:r>
            <a:r>
              <a:rPr lang="en-US" sz="1800" dirty="0">
                <a:effectLst/>
                <a:ea typeface="Times New Roman" panose="02020603050405020304" pitchFamily="18" charset="0"/>
              </a:rPr>
              <a:t>question</a:t>
            </a:r>
            <a:r>
              <a:rPr lang="en-US" sz="1800" spc="-10" dirty="0">
                <a:effectLst/>
                <a:ea typeface="Times New Roman" panose="02020603050405020304" pitchFamily="18" charset="0"/>
              </a:rPr>
              <a:t> </a:t>
            </a:r>
            <a:r>
              <a:rPr lang="en-US" sz="1800" dirty="0">
                <a:effectLst/>
                <a:ea typeface="Times New Roman" panose="02020603050405020304" pitchFamily="18" charset="0"/>
              </a:rPr>
              <a:t>about</a:t>
            </a:r>
            <a:r>
              <a:rPr lang="en-US" sz="1800" spc="-90" dirty="0">
                <a:effectLst/>
                <a:ea typeface="Times New Roman" panose="02020603050405020304" pitchFamily="18" charset="0"/>
              </a:rPr>
              <a:t> </a:t>
            </a:r>
            <a:r>
              <a:rPr lang="en-US" sz="1800" dirty="0">
                <a:effectLst/>
                <a:ea typeface="Times New Roman" panose="02020603050405020304" pitchFamily="18" charset="0"/>
              </a:rPr>
              <a:t>tolling</a:t>
            </a:r>
            <a:r>
              <a:rPr lang="en-US" sz="1800" spc="-55" dirty="0">
                <a:effectLst/>
                <a:ea typeface="Times New Roman" panose="02020603050405020304" pitchFamily="18" charset="0"/>
              </a:rPr>
              <a:t> </a:t>
            </a:r>
            <a:r>
              <a:rPr lang="en-US" sz="1800" dirty="0">
                <a:effectLst/>
                <a:ea typeface="Times New Roman" panose="02020603050405020304" pitchFamily="18" charset="0"/>
              </a:rPr>
              <a:t>under</a:t>
            </a:r>
            <a:r>
              <a:rPr lang="en-US" sz="1800" spc="-40" dirty="0">
                <a:effectLst/>
                <a:ea typeface="Times New Roman" panose="02020603050405020304" pitchFamily="18" charset="0"/>
              </a:rPr>
              <a:t> </a:t>
            </a:r>
            <a:r>
              <a:rPr lang="en-US" sz="1800" dirty="0">
                <a:effectLst/>
                <a:ea typeface="Times New Roman" panose="02020603050405020304" pitchFamily="18" charset="0"/>
              </a:rPr>
              <a:t>the</a:t>
            </a:r>
            <a:r>
              <a:rPr lang="en-US" sz="1800" spc="-70" dirty="0">
                <a:effectLst/>
                <a:ea typeface="Times New Roman" panose="02020603050405020304" pitchFamily="18" charset="0"/>
              </a:rPr>
              <a:t> </a:t>
            </a:r>
            <a:r>
              <a:rPr lang="en-US" sz="1800" dirty="0">
                <a:effectLst/>
                <a:ea typeface="Times New Roman" panose="02020603050405020304" pitchFamily="18" charset="0"/>
              </a:rPr>
              <a:t>Montreal</a:t>
            </a:r>
            <a:r>
              <a:rPr lang="en-US" sz="1800" spc="-45" dirty="0">
                <a:effectLst/>
                <a:ea typeface="Times New Roman" panose="02020603050405020304" pitchFamily="18" charset="0"/>
              </a:rPr>
              <a:t> </a:t>
            </a:r>
            <a:r>
              <a:rPr lang="en-US" sz="1800" dirty="0">
                <a:effectLst/>
                <a:ea typeface="Times New Roman" panose="02020603050405020304" pitchFamily="18" charset="0"/>
              </a:rPr>
              <a:t>Convention and</a:t>
            </a:r>
            <a:r>
              <a:rPr lang="en-US" sz="1800" spc="-50" dirty="0">
                <a:effectLst/>
                <a:ea typeface="Times New Roman" panose="02020603050405020304" pitchFamily="18" charset="0"/>
              </a:rPr>
              <a:t> </a:t>
            </a:r>
            <a:r>
              <a:rPr lang="en-US" sz="1800" dirty="0">
                <a:effectLst/>
                <a:ea typeface="Times New Roman" panose="02020603050405020304" pitchFamily="18" charset="0"/>
              </a:rPr>
              <a:t>was</a:t>
            </a:r>
            <a:r>
              <a:rPr lang="en-US" sz="1800" spc="-70" dirty="0">
                <a:effectLst/>
                <a:ea typeface="Times New Roman" panose="02020603050405020304" pitchFamily="18" charset="0"/>
              </a:rPr>
              <a:t> </a:t>
            </a:r>
            <a:r>
              <a:rPr lang="en-US" sz="1800" dirty="0">
                <a:effectLst/>
                <a:ea typeface="Times New Roman" panose="02020603050405020304" pitchFamily="18" charset="0"/>
              </a:rPr>
              <a:t>provided</a:t>
            </a:r>
            <a:r>
              <a:rPr lang="en-US" sz="1800" spc="20" dirty="0">
                <a:effectLst/>
                <a:ea typeface="Times New Roman" panose="02020603050405020304" pitchFamily="18" charset="0"/>
              </a:rPr>
              <a:t> </a:t>
            </a:r>
            <a:r>
              <a:rPr lang="en-US" sz="1800" dirty="0">
                <a:effectLst/>
                <a:ea typeface="Times New Roman" panose="02020603050405020304" pitchFamily="18" charset="0"/>
              </a:rPr>
              <a:t>with</a:t>
            </a:r>
            <a:r>
              <a:rPr lang="en-US" sz="1800" spc="-15" dirty="0">
                <a:effectLst/>
                <a:ea typeface="Times New Roman" panose="02020603050405020304" pitchFamily="18" charset="0"/>
              </a:rPr>
              <a:t> </a:t>
            </a:r>
            <a:r>
              <a:rPr lang="en-US" sz="1800" dirty="0">
                <a:effectLst/>
                <a:ea typeface="Times New Roman" panose="02020603050405020304" pitchFamily="18" charset="0"/>
              </a:rPr>
              <a:t>a</a:t>
            </a:r>
            <a:r>
              <a:rPr lang="en-US" sz="1800" spc="-35" dirty="0">
                <a:effectLst/>
                <a:ea typeface="Times New Roman" panose="02020603050405020304" pitchFamily="18" charset="0"/>
              </a:rPr>
              <a:t> </a:t>
            </a:r>
            <a:r>
              <a:rPr lang="en-US" sz="1800" dirty="0">
                <a:effectLst/>
                <a:ea typeface="Times New Roman" panose="02020603050405020304" pitchFamily="18" charset="0"/>
              </a:rPr>
              <a:t>general answer</a:t>
            </a:r>
            <a:r>
              <a:rPr lang="en-US" sz="1800" spc="-45" dirty="0">
                <a:effectLst/>
                <a:ea typeface="Times New Roman" panose="02020603050405020304" pitchFamily="18" charset="0"/>
              </a:rPr>
              <a:t> </a:t>
            </a:r>
            <a:r>
              <a:rPr lang="en-US" sz="1800" dirty="0">
                <a:effectLst/>
                <a:ea typeface="Times New Roman" panose="02020603050405020304" pitchFamily="18" charset="0"/>
              </a:rPr>
              <a:t>that</a:t>
            </a:r>
            <a:r>
              <a:rPr lang="en-US" sz="1800" spc="-80" dirty="0">
                <a:effectLst/>
                <a:ea typeface="Times New Roman" panose="02020603050405020304" pitchFamily="18" charset="0"/>
              </a:rPr>
              <a:t> </a:t>
            </a:r>
            <a:r>
              <a:rPr lang="en-US" sz="1800" dirty="0">
                <a:effectLst/>
                <a:ea typeface="Times New Roman" panose="02020603050405020304" pitchFamily="18" charset="0"/>
              </a:rPr>
              <a:t>appeared</a:t>
            </a:r>
            <a:r>
              <a:rPr lang="en-US" sz="1800" spc="-25" dirty="0">
                <a:effectLst/>
                <a:ea typeface="Times New Roman" panose="02020603050405020304" pitchFamily="18" charset="0"/>
              </a:rPr>
              <a:t> </a:t>
            </a:r>
            <a:r>
              <a:rPr lang="en-US" sz="1800" dirty="0">
                <a:effectLst/>
                <a:ea typeface="Times New Roman" panose="02020603050405020304" pitchFamily="18" charset="0"/>
              </a:rPr>
              <a:t>consistent</a:t>
            </a:r>
            <a:r>
              <a:rPr lang="en-US" sz="1800" spc="25" dirty="0">
                <a:effectLst/>
                <a:ea typeface="Times New Roman" panose="02020603050405020304" pitchFamily="18" charset="0"/>
              </a:rPr>
              <a:t> </a:t>
            </a:r>
            <a:r>
              <a:rPr lang="en-US" sz="1800" dirty="0">
                <a:effectLst/>
                <a:ea typeface="Times New Roman" panose="02020603050405020304" pitchFamily="18" charset="0"/>
              </a:rPr>
              <a:t>with</a:t>
            </a:r>
            <a:r>
              <a:rPr lang="en-US" sz="1800" spc="-25" dirty="0">
                <a:effectLst/>
                <a:ea typeface="Times New Roman" panose="02020603050405020304" pitchFamily="18" charset="0"/>
              </a:rPr>
              <a:t> </a:t>
            </a:r>
            <a:r>
              <a:rPr lang="en-US" sz="1800" dirty="0">
                <a:effectLst/>
                <a:ea typeface="Times New Roman" panose="02020603050405020304" pitchFamily="18" charset="0"/>
              </a:rPr>
              <a:t>my</a:t>
            </a:r>
            <a:r>
              <a:rPr lang="en-US" sz="1800" spc="-45" dirty="0">
                <a:effectLst/>
                <a:ea typeface="Times New Roman" panose="02020603050405020304" pitchFamily="18" charset="0"/>
              </a:rPr>
              <a:t> </a:t>
            </a:r>
            <a:r>
              <a:rPr lang="en-US" sz="1800" dirty="0">
                <a:effectLst/>
                <a:ea typeface="Times New Roman" panose="02020603050405020304" pitchFamily="18" charset="0"/>
              </a:rPr>
              <a:t>pre-existing understanding of the law. l then began to ask ChatGPT to find cases in support of more specific principles applicable to this case, including the tolling of the Montreal Convention's statute of limitations as a result of Defendant's bankruptcy. Each time, ChatGPT provided me with an affirmative answer including case citations that appeared to be genuine. Attached as Exhibit </a:t>
            </a:r>
            <a:r>
              <a:rPr lang="en-US" sz="1800" dirty="0">
                <a:effectLst/>
                <a:ea typeface="Times New Roman" panose="02020603050405020304" pitchFamily="18" charset="0"/>
                <a:cs typeface="Times New Roman" panose="02020603050405020304" pitchFamily="18" charset="0"/>
              </a:rPr>
              <a:t>A </a:t>
            </a:r>
            <a:r>
              <a:rPr lang="en-US" sz="1800" dirty="0">
                <a:effectLst/>
                <a:ea typeface="Times New Roman" panose="02020603050405020304" pitchFamily="18" charset="0"/>
              </a:rPr>
              <a:t>are copies of my chat history with ChatGPT when I was performing research for our opposition to the motion to dismiss.”</a:t>
            </a:r>
          </a:p>
          <a:p>
            <a:pPr lvl="1">
              <a:lnSpc>
                <a:spcPct val="110000"/>
              </a:lnSpc>
              <a:spcBef>
                <a:spcPts val="0"/>
              </a:spcBef>
              <a:spcAft>
                <a:spcPts val="600"/>
              </a:spcAft>
            </a:pPr>
            <a:r>
              <a:rPr lang="en-US" sz="1800" dirty="0">
                <a:ea typeface="Times New Roman" panose="02020603050405020304" pitchFamily="18" charset="0"/>
              </a:rPr>
              <a:t>“I</a:t>
            </a:r>
            <a:r>
              <a:rPr lang="en-US" sz="1800" dirty="0">
                <a:effectLst/>
                <a:ea typeface="Times New Roman" panose="02020603050405020304" pitchFamily="18" charset="0"/>
              </a:rPr>
              <a:t>n connection with my research, I also asked ChatGPT to provide the actual cases it</a:t>
            </a:r>
            <a:r>
              <a:rPr lang="en-US" sz="1800" spc="-20" dirty="0">
                <a:effectLst/>
                <a:ea typeface="Times New Roman" panose="02020603050405020304" pitchFamily="18" charset="0"/>
              </a:rPr>
              <a:t> </a:t>
            </a:r>
            <a:r>
              <a:rPr lang="en-US" sz="1800" dirty="0">
                <a:effectLst/>
                <a:ea typeface="Times New Roman" panose="02020603050405020304" pitchFamily="18" charset="0"/>
              </a:rPr>
              <a:t>was</a:t>
            </a:r>
            <a:r>
              <a:rPr lang="en-US" sz="1800" spc="-35" dirty="0">
                <a:effectLst/>
                <a:ea typeface="Times New Roman" panose="02020603050405020304" pitchFamily="18" charset="0"/>
              </a:rPr>
              <a:t> </a:t>
            </a:r>
            <a:r>
              <a:rPr lang="en-US" sz="1800" dirty="0">
                <a:effectLst/>
                <a:ea typeface="Times New Roman" panose="02020603050405020304" pitchFamily="18" charset="0"/>
              </a:rPr>
              <a:t>citing,</a:t>
            </a:r>
            <a:r>
              <a:rPr lang="en-US" sz="1800" spc="25" dirty="0">
                <a:effectLst/>
                <a:ea typeface="Times New Roman" panose="02020603050405020304" pitchFamily="18" charset="0"/>
              </a:rPr>
              <a:t> </a:t>
            </a:r>
            <a:r>
              <a:rPr lang="en-US" sz="1800" dirty="0">
                <a:effectLst/>
                <a:ea typeface="Times New Roman" panose="02020603050405020304" pitchFamily="18" charset="0"/>
              </a:rPr>
              <a:t>not</a:t>
            </a:r>
            <a:r>
              <a:rPr lang="en-US" sz="1800" spc="-90" dirty="0">
                <a:effectLst/>
                <a:ea typeface="Times New Roman" panose="02020603050405020304" pitchFamily="18" charset="0"/>
              </a:rPr>
              <a:t> </a:t>
            </a:r>
            <a:r>
              <a:rPr lang="en-US" sz="1800" dirty="0">
                <a:effectLst/>
                <a:ea typeface="Times New Roman" panose="02020603050405020304" pitchFamily="18" charset="0"/>
              </a:rPr>
              <a:t>just</a:t>
            </a:r>
            <a:r>
              <a:rPr lang="en-US" sz="1800" spc="-35" dirty="0">
                <a:effectLst/>
                <a:ea typeface="Times New Roman" panose="02020603050405020304" pitchFamily="18" charset="0"/>
              </a:rPr>
              <a:t> </a:t>
            </a:r>
            <a:r>
              <a:rPr lang="en-US" sz="1800" dirty="0">
                <a:effectLst/>
                <a:ea typeface="Times New Roman" panose="02020603050405020304" pitchFamily="18" charset="0"/>
              </a:rPr>
              <a:t>the</a:t>
            </a:r>
            <a:r>
              <a:rPr lang="en-US" sz="1800" spc="-85" dirty="0">
                <a:effectLst/>
                <a:ea typeface="Times New Roman" panose="02020603050405020304" pitchFamily="18" charset="0"/>
              </a:rPr>
              <a:t> </a:t>
            </a:r>
            <a:r>
              <a:rPr lang="en-US" sz="1800" dirty="0">
                <a:effectLst/>
                <a:ea typeface="Times New Roman" panose="02020603050405020304" pitchFamily="18" charset="0"/>
              </a:rPr>
              <a:t>summaries.  Each time,</a:t>
            </a:r>
            <a:r>
              <a:rPr lang="en-US" sz="1800" spc="-15" dirty="0">
                <a:effectLst/>
                <a:ea typeface="Times New Roman" panose="02020603050405020304" pitchFamily="18" charset="0"/>
              </a:rPr>
              <a:t> </a:t>
            </a:r>
            <a:r>
              <a:rPr lang="en-US" sz="1800" dirty="0">
                <a:effectLst/>
                <a:ea typeface="Times New Roman" panose="02020603050405020304" pitchFamily="18" charset="0"/>
              </a:rPr>
              <a:t>ChatGPT</a:t>
            </a:r>
            <a:r>
              <a:rPr lang="en-US" sz="1800" spc="-10" dirty="0">
                <a:effectLst/>
                <a:ea typeface="Times New Roman" panose="02020603050405020304" pitchFamily="18" charset="0"/>
              </a:rPr>
              <a:t> </a:t>
            </a:r>
            <a:r>
              <a:rPr lang="en-US" sz="1800" dirty="0">
                <a:effectLst/>
                <a:ea typeface="Times New Roman" panose="02020603050405020304" pitchFamily="18" charset="0"/>
              </a:rPr>
              <a:t>provided</a:t>
            </a:r>
            <a:r>
              <a:rPr lang="en-US" sz="1800" spc="25" dirty="0">
                <a:effectLst/>
                <a:ea typeface="Times New Roman" panose="02020603050405020304" pitchFamily="18" charset="0"/>
              </a:rPr>
              <a:t> </a:t>
            </a:r>
            <a:r>
              <a:rPr lang="en-US" sz="1800" dirty="0">
                <a:effectLst/>
                <a:ea typeface="Times New Roman" panose="02020603050405020304" pitchFamily="18" charset="0"/>
              </a:rPr>
              <a:t>me</a:t>
            </a:r>
            <a:r>
              <a:rPr lang="en-US" sz="1800" spc="-75" dirty="0">
                <a:effectLst/>
                <a:ea typeface="Times New Roman" panose="02020603050405020304" pitchFamily="18" charset="0"/>
              </a:rPr>
              <a:t> </a:t>
            </a:r>
            <a:r>
              <a:rPr lang="en-US" sz="1800" dirty="0">
                <a:effectLst/>
                <a:ea typeface="Times New Roman" panose="02020603050405020304" pitchFamily="18" charset="0"/>
              </a:rPr>
              <a:t>with</a:t>
            </a:r>
            <a:r>
              <a:rPr lang="en-US" sz="1800" spc="-45" dirty="0">
                <a:effectLst/>
                <a:ea typeface="Times New Roman" panose="02020603050405020304" pitchFamily="18" charset="0"/>
              </a:rPr>
              <a:t> </a:t>
            </a:r>
            <a:r>
              <a:rPr lang="en-US" sz="1800" dirty="0">
                <a:effectLst/>
                <a:ea typeface="Times New Roman" panose="02020603050405020304" pitchFamily="18" charset="0"/>
              </a:rPr>
              <a:t>what</a:t>
            </a:r>
            <a:r>
              <a:rPr lang="en-US" sz="1800" spc="-10" dirty="0">
                <a:effectLst/>
                <a:ea typeface="Times New Roman" panose="02020603050405020304" pitchFamily="18" charset="0"/>
              </a:rPr>
              <a:t> </a:t>
            </a:r>
            <a:r>
              <a:rPr lang="en-US" sz="1800" dirty="0">
                <a:effectLst/>
                <a:ea typeface="Times New Roman" panose="02020603050405020304" pitchFamily="18" charset="0"/>
              </a:rPr>
              <a:t>it</a:t>
            </a:r>
            <a:r>
              <a:rPr lang="en-US" sz="1800" spc="-80" dirty="0">
                <a:effectLst/>
                <a:ea typeface="Times New Roman" panose="02020603050405020304" pitchFamily="18" charset="0"/>
              </a:rPr>
              <a:t> </a:t>
            </a:r>
            <a:r>
              <a:rPr lang="en-US" sz="1800" dirty="0">
                <a:effectLst/>
                <a:ea typeface="Times New Roman" panose="02020603050405020304" pitchFamily="18" charset="0"/>
              </a:rPr>
              <a:t>described</a:t>
            </a:r>
            <a:r>
              <a:rPr lang="en-US" sz="1800" spc="5" dirty="0">
                <a:effectLst/>
                <a:ea typeface="Times New Roman" panose="02020603050405020304" pitchFamily="18" charset="0"/>
              </a:rPr>
              <a:t> </a:t>
            </a:r>
            <a:r>
              <a:rPr lang="en-US" sz="1800" dirty="0">
                <a:effectLst/>
                <a:ea typeface="Times New Roman" panose="02020603050405020304" pitchFamily="18" charset="0"/>
              </a:rPr>
              <a:t>as a "brief excerpt" that was complete with a case caption, legal analysis, and other internal citations. I recognize in hindsight that I should have been more skeptical when ChatGPT did not provide the </a:t>
            </a:r>
            <a:r>
              <a:rPr lang="en-US" sz="1800" i="1" dirty="0">
                <a:effectLst/>
                <a:ea typeface="Times New Roman" panose="02020603050405020304" pitchFamily="18" charset="0"/>
              </a:rPr>
              <a:t>full </a:t>
            </a:r>
            <a:r>
              <a:rPr lang="en-US" sz="1800" dirty="0">
                <a:effectLst/>
                <a:ea typeface="Times New Roman" panose="02020603050405020304" pitchFamily="18" charset="0"/>
              </a:rPr>
              <a:t>case I requested . Nevertheless, given the other features of the "cases" it was providing, I attributed this to the program's effort to highlight the relevant language based on my search</a:t>
            </a:r>
            <a:r>
              <a:rPr lang="en-US" sz="1800" spc="10" dirty="0">
                <a:effectLst/>
                <a:ea typeface="Times New Roman" panose="02020603050405020304" pitchFamily="18" charset="0"/>
              </a:rPr>
              <a:t> </a:t>
            </a:r>
            <a:r>
              <a:rPr lang="en-US" sz="1800" dirty="0">
                <a:effectLst/>
                <a:ea typeface="Times New Roman" panose="02020603050405020304" pitchFamily="18" charset="0"/>
              </a:rPr>
              <a:t>queries”</a:t>
            </a:r>
            <a:endParaRPr lang="en-US" sz="2200" dirty="0">
              <a:effectLst/>
              <a:ea typeface="Times New Roman" panose="02020603050405020304" pitchFamily="18" charset="0"/>
            </a:endParaRPr>
          </a:p>
          <a:p>
            <a:pPr marL="0" marR="220980" lvl="0" indent="0">
              <a:lnSpc>
                <a:spcPct val="103000"/>
              </a:lnSpc>
              <a:spcBef>
                <a:spcPts val="0"/>
              </a:spcBef>
              <a:spcAft>
                <a:spcPts val="0"/>
              </a:spcAft>
              <a:buNone/>
              <a:tabLst>
                <a:tab pos="238760" algn="l"/>
              </a:tabLst>
            </a:pPr>
            <a:endParaRPr lang="en-US" sz="1800" dirty="0">
              <a:effectLst/>
              <a:latin typeface="Times New Roman" panose="02020603050405020304" pitchFamily="18" charset="0"/>
              <a:ea typeface="Times New Roman" panose="02020603050405020304" pitchFamily="18" charset="0"/>
            </a:endParaRPr>
          </a:p>
          <a:p>
            <a:pPr lvl="1">
              <a:lnSpc>
                <a:spcPct val="100000"/>
              </a:lnSpc>
              <a:spcBef>
                <a:spcPts val="0"/>
              </a:spcBef>
              <a:spcAft>
                <a:spcPts val="600"/>
              </a:spcAft>
            </a:pPr>
            <a:endParaRPr lang="en-US" sz="18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39245444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buNone/>
            </a:pPr>
            <a:r>
              <a:rPr lang="en-US" sz="3200" b="1" i="1" u="none" strike="noStrike" baseline="0" dirty="0">
                <a:solidFill>
                  <a:srgbClr val="FF0000"/>
                </a:solidFill>
              </a:rPr>
              <a:t>Mata v. Avianca, Inc. </a:t>
            </a:r>
            <a:r>
              <a:rPr lang="en-US" sz="3200" b="1" i="0" u="none" strike="noStrike" baseline="0" dirty="0">
                <a:solidFill>
                  <a:srgbClr val="FF0000"/>
                </a:solidFill>
              </a:rPr>
              <a:t>(4)</a:t>
            </a:r>
          </a:p>
        </p:txBody>
      </p:sp>
      <p:sp>
        <p:nvSpPr>
          <p:cNvPr id="3" name="Slide Number Placeholder 2"/>
          <p:cNvSpPr>
            <a:spLocks noGrp="1"/>
          </p:cNvSpPr>
          <p:nvPr>
            <p:ph type="sldNum" sz="quarter" idx="12"/>
          </p:nvPr>
        </p:nvSpPr>
        <p:spPr/>
        <p:txBody>
          <a:bodyPr/>
          <a:lstStyle/>
          <a:p>
            <a:fld id="{4CF622CC-6EC5-4616-BBCB-5D9C49D8C841}" type="slidenum">
              <a:rPr lang="en-US" smtClean="0"/>
              <a:t>52</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lnSpcReduction="10000"/>
          </a:bodyPr>
          <a:lstStyle/>
          <a:p>
            <a:pPr marL="228600" marR="90805" lvl="1">
              <a:lnSpc>
                <a:spcPct val="110000"/>
              </a:lnSpc>
              <a:spcBef>
                <a:spcPts val="0"/>
              </a:spcBef>
              <a:spcAft>
                <a:spcPts val="600"/>
              </a:spcAft>
              <a:tabLst>
                <a:tab pos="259715" algn="l"/>
              </a:tabLst>
            </a:pPr>
            <a:r>
              <a:rPr lang="en-US" dirty="0">
                <a:ea typeface="Times New Roman" panose="02020603050405020304" pitchFamily="18" charset="0"/>
              </a:rPr>
              <a:t>After taking testimony, the court imposed sanctions in a 45-page opinion analyzing each of the fake cases and the attorneys’ actions </a:t>
            </a:r>
            <a:r>
              <a:rPr lang="en-US" dirty="0">
                <a:solidFill>
                  <a:schemeClr val="bg2">
                    <a:lumMod val="50000"/>
                  </a:schemeClr>
                </a:solidFill>
                <a:ea typeface="Times New Roman" panose="02020603050405020304" pitchFamily="18" charset="0"/>
              </a:rPr>
              <a:t>(Doc. 54)</a:t>
            </a:r>
            <a:r>
              <a:rPr lang="en-US" dirty="0">
                <a:ea typeface="Times New Roman" panose="02020603050405020304" pitchFamily="18" charset="0"/>
              </a:rPr>
              <a:t>:</a:t>
            </a:r>
          </a:p>
          <a:p>
            <a:pPr marL="685800" marR="90805" lvl="2" indent="-285750">
              <a:lnSpc>
                <a:spcPct val="110000"/>
              </a:lnSpc>
              <a:spcBef>
                <a:spcPts val="0"/>
              </a:spcBef>
              <a:spcAft>
                <a:spcPts val="600"/>
              </a:spcAft>
              <a:tabLst>
                <a:tab pos="259715" algn="l"/>
              </a:tabLst>
            </a:pPr>
            <a:r>
              <a:rPr lang="en-US" sz="1800" dirty="0">
                <a:effectLst/>
                <a:ea typeface="Times New Roman" panose="02020603050405020304" pitchFamily="18" charset="0"/>
              </a:rPr>
              <a:t>Finding violation of Rule 11(b)(2) and citing Rule 3.3(a)(1) of the N.Y. Rules of Professional conduct not only in signing the opposition based on the fake cases but in maintaining the position based on the fake cases even after advised they were non-existent.</a:t>
            </a:r>
          </a:p>
          <a:p>
            <a:pPr lvl="1">
              <a:lnSpc>
                <a:spcPct val="110000"/>
              </a:lnSpc>
              <a:spcBef>
                <a:spcPts val="0"/>
              </a:spcBef>
              <a:spcAft>
                <a:spcPts val="600"/>
              </a:spcAft>
            </a:pPr>
            <a:r>
              <a:rPr lang="en-US" sz="1800" dirty="0">
                <a:ea typeface="Times New Roman" panose="02020603050405020304" pitchFamily="18" charset="0"/>
              </a:rPr>
              <a:t>The signing attorney acted in bad faith “in not reading a single case </a:t>
            </a:r>
            <a:r>
              <a:rPr lang="en-US" sz="1800" dirty="0">
                <a:effectLst/>
                <a:ea typeface="Times New Roman" panose="02020603050405020304" pitchFamily="18" charset="0"/>
              </a:rPr>
              <a:t>cited in his March 1 Affirmation in Opposition and taking no other steps on his own to check whether any aspect of the assertions of law were warranted by existing law.”</a:t>
            </a:r>
          </a:p>
          <a:p>
            <a:pPr lvl="1">
              <a:lnSpc>
                <a:spcPct val="110000"/>
              </a:lnSpc>
              <a:spcBef>
                <a:spcPts val="0"/>
              </a:spcBef>
              <a:spcAft>
                <a:spcPts val="600"/>
              </a:spcAft>
            </a:pPr>
            <a:r>
              <a:rPr lang="en-US" sz="1800" dirty="0">
                <a:ea typeface="Times New Roman" panose="02020603050405020304" pitchFamily="18" charset="0"/>
              </a:rPr>
              <a:t>The researching attorney acted in subjective bad faith in consciously avoiding confirming the non-existence of cases and untruthfully asserting that he used ChatGPT merely as a “supplement” to his research.</a:t>
            </a:r>
          </a:p>
          <a:p>
            <a:pPr lvl="1">
              <a:lnSpc>
                <a:spcPct val="110000"/>
              </a:lnSpc>
              <a:spcBef>
                <a:spcPts val="0"/>
              </a:spcBef>
              <a:spcAft>
                <a:spcPts val="600"/>
              </a:spcAft>
            </a:pPr>
            <a:r>
              <a:rPr lang="en-US" sz="1800" dirty="0">
                <a:effectLst/>
                <a:ea typeface="Times New Roman" panose="02020603050405020304" pitchFamily="18" charset="0"/>
              </a:rPr>
              <a:t>In addition to a $5,000 fine, the court required the attorneys to send the Opinion and hearing transcript to their client and each judge identified as authors of the fake cases.</a:t>
            </a:r>
            <a:endParaRPr lang="en-US" sz="2200" dirty="0">
              <a:effectLst/>
              <a:ea typeface="Times New Roman" panose="02020603050405020304" pitchFamily="18" charset="0"/>
            </a:endParaRPr>
          </a:p>
          <a:p>
            <a:pPr marL="0" marR="220980" lvl="0" indent="0">
              <a:lnSpc>
                <a:spcPct val="103000"/>
              </a:lnSpc>
              <a:spcBef>
                <a:spcPts val="0"/>
              </a:spcBef>
              <a:spcAft>
                <a:spcPts val="0"/>
              </a:spcAft>
              <a:buNone/>
              <a:tabLst>
                <a:tab pos="238760" algn="l"/>
              </a:tabLst>
            </a:pPr>
            <a:endParaRPr lang="en-US" sz="1800" dirty="0">
              <a:effectLst/>
              <a:latin typeface="Times New Roman" panose="02020603050405020304" pitchFamily="18" charset="0"/>
              <a:ea typeface="Times New Roman" panose="02020603050405020304" pitchFamily="18" charset="0"/>
            </a:endParaRPr>
          </a:p>
          <a:p>
            <a:pPr lvl="1">
              <a:lnSpc>
                <a:spcPct val="100000"/>
              </a:lnSpc>
              <a:spcBef>
                <a:spcPts val="0"/>
              </a:spcBef>
              <a:spcAft>
                <a:spcPts val="600"/>
              </a:spcAft>
            </a:pPr>
            <a:endParaRPr lang="en-US" sz="18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09354415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L="0" indent="0" algn="ctr">
              <a:buNone/>
            </a:pPr>
            <a:r>
              <a:rPr lang="en-US" sz="3200" b="1" u="none" strike="noStrike" baseline="0" dirty="0">
                <a:solidFill>
                  <a:srgbClr val="FF0000"/>
                </a:solidFill>
              </a:rPr>
              <a:t>More Recent Cases</a:t>
            </a:r>
          </a:p>
        </p:txBody>
      </p:sp>
      <p:sp>
        <p:nvSpPr>
          <p:cNvPr id="3" name="Slide Number Placeholder 2"/>
          <p:cNvSpPr>
            <a:spLocks noGrp="1"/>
          </p:cNvSpPr>
          <p:nvPr>
            <p:ph type="sldNum" sz="quarter" idx="12"/>
          </p:nvPr>
        </p:nvSpPr>
        <p:spPr/>
        <p:txBody>
          <a:bodyPr/>
          <a:lstStyle/>
          <a:p>
            <a:fld id="{4CF622CC-6EC5-4616-BBCB-5D9C49D8C841}" type="slidenum">
              <a:rPr lang="en-US" smtClean="0"/>
              <a:t>53</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997832"/>
          </a:xfrm>
        </p:spPr>
        <p:txBody>
          <a:bodyPr>
            <a:normAutofit fontScale="92500" lnSpcReduction="20000"/>
          </a:bodyPr>
          <a:lstStyle/>
          <a:p>
            <a:pPr marR="220980">
              <a:lnSpc>
                <a:spcPct val="103000"/>
              </a:lnSpc>
              <a:spcBef>
                <a:spcPts val="0"/>
              </a:spcBef>
              <a:spcAft>
                <a:spcPts val="600"/>
              </a:spcAft>
              <a:tabLst>
                <a:tab pos="238760" algn="l"/>
              </a:tabLst>
            </a:pPr>
            <a:r>
              <a:rPr lang="en-US" sz="2400" i="1" dirty="0">
                <a:solidFill>
                  <a:schemeClr val="tx1">
                    <a:lumMod val="95000"/>
                    <a:lumOff val="5000"/>
                  </a:schemeClr>
                </a:solidFill>
              </a:rPr>
              <a:t>People v. </a:t>
            </a:r>
            <a:r>
              <a:rPr lang="en-US" sz="2400" i="1" dirty="0" err="1">
                <a:solidFill>
                  <a:schemeClr val="tx1">
                    <a:lumMod val="95000"/>
                    <a:lumOff val="5000"/>
                  </a:schemeClr>
                </a:solidFill>
              </a:rPr>
              <a:t>Crabill</a:t>
            </a:r>
            <a:r>
              <a:rPr lang="en-US" sz="2400" i="1" dirty="0">
                <a:solidFill>
                  <a:schemeClr val="tx1">
                    <a:lumMod val="95000"/>
                    <a:lumOff val="5000"/>
                  </a:schemeClr>
                </a:solidFill>
              </a:rPr>
              <a:t>, </a:t>
            </a:r>
            <a:r>
              <a:rPr lang="en-US" sz="2400" dirty="0">
                <a:solidFill>
                  <a:schemeClr val="tx1">
                    <a:lumMod val="95000"/>
                    <a:lumOff val="5000"/>
                  </a:schemeClr>
                </a:solidFill>
              </a:rPr>
              <a:t>No. 23PDJ067, Stipulation to Discipline (Nov. 21, 2023) (1-yr suspension, stayed except for 90 days on 2-yr probation, for using memorandum template with unchecked ChatGPT citations).</a:t>
            </a:r>
          </a:p>
          <a:p>
            <a:pPr marR="220980">
              <a:lnSpc>
                <a:spcPct val="103000"/>
              </a:lnSpc>
              <a:spcBef>
                <a:spcPts val="0"/>
              </a:spcBef>
              <a:spcAft>
                <a:spcPts val="600"/>
              </a:spcAft>
              <a:tabLst>
                <a:tab pos="238760" algn="l"/>
              </a:tabLst>
            </a:pPr>
            <a:r>
              <a:rPr lang="en-US" sz="2400" i="1" dirty="0">
                <a:solidFill>
                  <a:schemeClr val="tx1">
                    <a:lumMod val="95000"/>
                    <a:lumOff val="5000"/>
                  </a:schemeClr>
                </a:solidFill>
              </a:rPr>
              <a:t>Smith v. Farwell</a:t>
            </a:r>
            <a:r>
              <a:rPr lang="en-US" sz="2400" dirty="0">
                <a:solidFill>
                  <a:schemeClr val="tx1">
                    <a:lumMod val="95000"/>
                    <a:lumOff val="5000"/>
                  </a:schemeClr>
                </a:solidFill>
              </a:rPr>
              <a:t>, No. 2282CV01197, Order Imposing Sanction (Mass. Super., Norfolk </a:t>
            </a:r>
            <a:r>
              <a:rPr lang="en-US" sz="2400" dirty="0" err="1">
                <a:solidFill>
                  <a:schemeClr val="tx1">
                    <a:lumMod val="95000"/>
                    <a:lumOff val="5000"/>
                  </a:schemeClr>
                </a:solidFill>
              </a:rPr>
              <a:t>Cty</a:t>
            </a:r>
            <a:r>
              <a:rPr lang="en-US" sz="2400" dirty="0">
                <a:solidFill>
                  <a:schemeClr val="tx1">
                    <a:lumMod val="95000"/>
                    <a:lumOff val="5000"/>
                  </a:schemeClr>
                </a:solidFill>
              </a:rPr>
              <a:t>. Feb. 15, 2024)(court found “fictitious case citations,” of which counsel first pleaded ignorance, then admitted using unidentified “AI”)</a:t>
            </a:r>
          </a:p>
          <a:p>
            <a:pPr marR="220980">
              <a:lnSpc>
                <a:spcPct val="103000"/>
              </a:lnSpc>
              <a:spcBef>
                <a:spcPts val="0"/>
              </a:spcBef>
              <a:spcAft>
                <a:spcPts val="600"/>
              </a:spcAft>
              <a:tabLst>
                <a:tab pos="238760" algn="l"/>
              </a:tabLst>
            </a:pPr>
            <a:r>
              <a:rPr lang="en-US" sz="2400" i="1" dirty="0">
                <a:solidFill>
                  <a:schemeClr val="tx1">
                    <a:lumMod val="95000"/>
                    <a:lumOff val="5000"/>
                  </a:schemeClr>
                </a:solidFill>
              </a:rPr>
              <a:t>J.G. v. N.Y.C. </a:t>
            </a:r>
            <a:r>
              <a:rPr lang="en-US" sz="2400" i="1" dirty="0" err="1">
                <a:solidFill>
                  <a:schemeClr val="tx1">
                    <a:lumMod val="95000"/>
                    <a:lumOff val="5000"/>
                  </a:schemeClr>
                </a:solidFill>
              </a:rPr>
              <a:t>Dep't</a:t>
            </a:r>
            <a:r>
              <a:rPr lang="en-US" sz="2400" i="1" dirty="0">
                <a:solidFill>
                  <a:schemeClr val="tx1">
                    <a:lumMod val="95000"/>
                    <a:lumOff val="5000"/>
                  </a:schemeClr>
                </a:solidFill>
              </a:rPr>
              <a:t> of Educ., </a:t>
            </a:r>
            <a:r>
              <a:rPr lang="en-US" sz="2400" dirty="0">
                <a:solidFill>
                  <a:schemeClr val="tx1">
                    <a:lumMod val="95000"/>
                    <a:lumOff val="5000"/>
                  </a:schemeClr>
                </a:solidFill>
              </a:rPr>
              <a:t>No. 1-23-cv-959, #32 Order on Attorneys' Fees at 16-17 (S.D.N.Y. Feb. 22, 2024)(using ChatGPT-4 as 'cross-check' 'misbegotten’)</a:t>
            </a:r>
          </a:p>
          <a:p>
            <a:pPr marR="220980">
              <a:lnSpc>
                <a:spcPct val="103000"/>
              </a:lnSpc>
              <a:spcBef>
                <a:spcPts val="0"/>
              </a:spcBef>
              <a:spcAft>
                <a:spcPts val="600"/>
              </a:spcAft>
              <a:tabLst>
                <a:tab pos="238760" algn="l"/>
              </a:tabLst>
            </a:pPr>
            <a:r>
              <a:rPr lang="en-US" sz="2400" i="1" dirty="0">
                <a:solidFill>
                  <a:schemeClr val="tx1">
                    <a:lumMod val="95000"/>
                    <a:lumOff val="5000"/>
                  </a:schemeClr>
                </a:solidFill>
              </a:rPr>
              <a:t>U.S. v. Michael Cohen</a:t>
            </a:r>
            <a:r>
              <a:rPr lang="en-US" sz="2400" dirty="0">
                <a:solidFill>
                  <a:schemeClr val="tx1">
                    <a:lumMod val="95000"/>
                    <a:lumOff val="5000"/>
                  </a:schemeClr>
                </a:solidFill>
              </a:rPr>
              <a:t>, No. 18-cr-602, Opinion and Order (S.D.N.Y. March 20, 2024) (attorney filed 3 “non-existent cases” in support of motion for early termination of supervised release, originally from Cohen, who obtained cases and summaries from Google Bard as he had no access to Westlaw or other standard resources, trusting attorney to “vet”.  No bad faith on the part of the attorney who received it from another attorney, and Cohen, disbarred, was entitled to trust his attorney.  Thus, no sanctions.)</a:t>
            </a:r>
            <a:endParaRPr lang="en-US" sz="2400" i="1" dirty="0">
              <a:solidFill>
                <a:schemeClr val="tx1">
                  <a:lumMod val="95000"/>
                  <a:lumOff val="5000"/>
                </a:schemeClr>
              </a:solidFill>
            </a:endParaRPr>
          </a:p>
          <a:p>
            <a:pPr marR="220980">
              <a:lnSpc>
                <a:spcPct val="103000"/>
              </a:lnSpc>
              <a:spcBef>
                <a:spcPts val="0"/>
              </a:spcBef>
              <a:spcAft>
                <a:spcPts val="600"/>
              </a:spcAft>
              <a:tabLst>
                <a:tab pos="238760" algn="l"/>
              </a:tabLst>
            </a:pPr>
            <a:endParaRPr lang="en-US" sz="24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13906090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CBC18-90C0-DF0D-29F7-8A92811A22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CADFA-EC77-685F-CB90-82430378BCDC}"/>
              </a:ext>
            </a:extLst>
          </p:cNvPr>
          <p:cNvSpPr>
            <a:spLocks noGrp="1"/>
          </p:cNvSpPr>
          <p:nvPr>
            <p:ph type="title"/>
          </p:nvPr>
        </p:nvSpPr>
        <p:spPr/>
        <p:txBody>
          <a:bodyPr>
            <a:normAutofit/>
          </a:bodyPr>
          <a:lstStyle/>
          <a:p>
            <a:pPr marL="0" indent="0" algn="ctr">
              <a:buNone/>
            </a:pPr>
            <a:r>
              <a:rPr lang="en-US" sz="3200" b="1" u="none" strike="noStrike" baseline="0" dirty="0">
                <a:solidFill>
                  <a:srgbClr val="FF0000"/>
                </a:solidFill>
              </a:rPr>
              <a:t>More Recent Cases (2)</a:t>
            </a:r>
          </a:p>
        </p:txBody>
      </p:sp>
      <p:sp>
        <p:nvSpPr>
          <p:cNvPr id="3" name="Slide Number Placeholder 2">
            <a:extLst>
              <a:ext uri="{FF2B5EF4-FFF2-40B4-BE49-F238E27FC236}">
                <a16:creationId xmlns:a16="http://schemas.microsoft.com/office/drawing/2014/main" id="{68F5AA7C-7555-6183-8AEB-EA705D91DBD7}"/>
              </a:ext>
            </a:extLst>
          </p:cNvPr>
          <p:cNvSpPr>
            <a:spLocks noGrp="1"/>
          </p:cNvSpPr>
          <p:nvPr>
            <p:ph type="sldNum" sz="quarter" idx="12"/>
          </p:nvPr>
        </p:nvSpPr>
        <p:spPr/>
        <p:txBody>
          <a:bodyPr/>
          <a:lstStyle/>
          <a:p>
            <a:fld id="{4CF622CC-6EC5-4616-BBCB-5D9C49D8C841}" type="slidenum">
              <a:rPr lang="en-US" smtClean="0"/>
              <a:t>54</a:t>
            </a:fld>
            <a:endParaRPr lang="en-US" dirty="0"/>
          </a:p>
        </p:txBody>
      </p:sp>
      <p:sp>
        <p:nvSpPr>
          <p:cNvPr id="7" name="Date Placeholder 6">
            <a:extLst>
              <a:ext uri="{FF2B5EF4-FFF2-40B4-BE49-F238E27FC236}">
                <a16:creationId xmlns:a16="http://schemas.microsoft.com/office/drawing/2014/main" id="{77D05552-AF91-35C1-5047-8C633ABB50AC}"/>
              </a:ext>
            </a:extLst>
          </p:cNvPr>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04A23D3F-F458-C716-FC8A-6317F9CCFF7A}"/>
              </a:ext>
            </a:extLst>
          </p:cNvPr>
          <p:cNvSpPr>
            <a:spLocks noGrp="1"/>
          </p:cNvSpPr>
          <p:nvPr>
            <p:ph idx="1"/>
          </p:nvPr>
        </p:nvSpPr>
        <p:spPr>
          <a:xfrm>
            <a:off x="1408090" y="1358520"/>
            <a:ext cx="9375820" cy="4997832"/>
          </a:xfrm>
        </p:spPr>
        <p:txBody>
          <a:bodyPr>
            <a:normAutofit fontScale="92500" lnSpcReduction="10000"/>
          </a:bodyPr>
          <a:lstStyle/>
          <a:p>
            <a:pPr marR="220980">
              <a:lnSpc>
                <a:spcPct val="103000"/>
              </a:lnSpc>
              <a:spcBef>
                <a:spcPts val="0"/>
              </a:spcBef>
              <a:spcAft>
                <a:spcPts val="600"/>
              </a:spcAft>
              <a:tabLst>
                <a:tab pos="238760" algn="l"/>
              </a:tabLst>
            </a:pPr>
            <a:r>
              <a:rPr lang="en-US" sz="2400" i="1" dirty="0"/>
              <a:t>Mid Cent. Operating </a:t>
            </a:r>
            <a:r>
              <a:rPr lang="en-US" sz="2400" i="1" dirty="0" err="1"/>
              <a:t>Eng’rs</a:t>
            </a:r>
            <a:r>
              <a:rPr lang="en-US" sz="2400" i="1" dirty="0"/>
              <a:t> Health v. </a:t>
            </a:r>
            <a:r>
              <a:rPr lang="en-US" sz="2400" i="1" dirty="0" err="1"/>
              <a:t>Hoosiervac</a:t>
            </a:r>
            <a:r>
              <a:rPr lang="en-US" sz="2400" i="1" dirty="0"/>
              <a:t> LLC</a:t>
            </a:r>
            <a:r>
              <a:rPr lang="en-US" sz="2400" dirty="0"/>
              <a:t>, No. 24-cv-00326 (S.D. Ind. Feb. 21, 2025) (“thought credible,’ referred to Rules 1.1, 3.1, 3.3, 15K fine, referred to regulators, inform client).</a:t>
            </a:r>
          </a:p>
          <a:p>
            <a:pPr marR="220980">
              <a:lnSpc>
                <a:spcPct val="103000"/>
              </a:lnSpc>
              <a:spcBef>
                <a:spcPts val="0"/>
              </a:spcBef>
              <a:spcAft>
                <a:spcPts val="600"/>
              </a:spcAft>
              <a:tabLst>
                <a:tab pos="238760" algn="l"/>
              </a:tabLst>
            </a:pPr>
            <a:r>
              <a:rPr lang="en-US" sz="2400" i="1" dirty="0"/>
              <a:t>Wadsworth v. Walmart Inc.</a:t>
            </a:r>
            <a:r>
              <a:rPr lang="en-US" sz="2400" dirty="0"/>
              <a:t>, No. 23-cv-118 (D. Wyo. Feb. 24, 2025) (R11 violation hallucinations of national firm in-house GenAI, used by local counsel without review of national firm).</a:t>
            </a:r>
          </a:p>
          <a:p>
            <a:pPr marR="220980">
              <a:lnSpc>
                <a:spcPct val="103000"/>
              </a:lnSpc>
              <a:spcBef>
                <a:spcPts val="0"/>
              </a:spcBef>
              <a:spcAft>
                <a:spcPts val="600"/>
              </a:spcAft>
              <a:tabLst>
                <a:tab pos="238760" algn="l"/>
              </a:tabLst>
            </a:pPr>
            <a:r>
              <a:rPr lang="pt-BR" sz="2400" i="1" dirty="0"/>
              <a:t>Bevins v. Colgate-Palmolive Co.</a:t>
            </a:r>
            <a:r>
              <a:rPr lang="pt-BR" sz="2400" dirty="0"/>
              <a:t>, No. 25-576 (E.D. Pa. Apr. 10, 2025) (R11 violation in citing briefs, order to informing regulators and client)</a:t>
            </a:r>
            <a:r>
              <a:rPr lang="en-US" sz="2400" dirty="0">
                <a:solidFill>
                  <a:schemeClr val="tx1">
                    <a:lumMod val="95000"/>
                    <a:lumOff val="5000"/>
                  </a:schemeClr>
                </a:solidFill>
              </a:rPr>
              <a:t>.</a:t>
            </a:r>
          </a:p>
          <a:p>
            <a:pPr marR="220980">
              <a:lnSpc>
                <a:spcPct val="103000"/>
              </a:lnSpc>
              <a:spcBef>
                <a:spcPts val="0"/>
              </a:spcBef>
              <a:spcAft>
                <a:spcPts val="600"/>
              </a:spcAft>
              <a:tabLst>
                <a:tab pos="238760" algn="l"/>
              </a:tabLst>
            </a:pPr>
            <a:r>
              <a:rPr lang="en-US" sz="2400" i="1" dirty="0"/>
              <a:t>Benjamin v. Costco Wholesale Corp.</a:t>
            </a:r>
            <a:r>
              <a:rPr lang="en-US" sz="2400" dirty="0"/>
              <a:t>, No. 24-cv-7399 (E.D.N.Y. Apr. 24, 2025) (R11, “thought plausible,” 1K fine inform client).</a:t>
            </a:r>
          </a:p>
          <a:p>
            <a:pPr marR="220980">
              <a:lnSpc>
                <a:spcPct val="103000"/>
              </a:lnSpc>
              <a:spcBef>
                <a:spcPts val="0"/>
              </a:spcBef>
              <a:spcAft>
                <a:spcPts val="600"/>
              </a:spcAft>
              <a:tabLst>
                <a:tab pos="238760" algn="l"/>
              </a:tabLst>
            </a:pPr>
            <a:r>
              <a:rPr lang="en-US" sz="2400" i="1" dirty="0">
                <a:solidFill>
                  <a:schemeClr val="tx1">
                    <a:lumMod val="95000"/>
                    <a:lumOff val="5000"/>
                  </a:schemeClr>
                </a:solidFill>
              </a:rPr>
              <a:t>Mavy v. Comm’r of SSA</a:t>
            </a:r>
            <a:r>
              <a:rPr lang="en-US" sz="2400" dirty="0">
                <a:solidFill>
                  <a:schemeClr val="tx1">
                    <a:lumMod val="95000"/>
                    <a:lumOff val="5000"/>
                  </a:schemeClr>
                </a:solidFill>
              </a:rPr>
              <a:t>, No. 25-00689 (D. Ariz. Aug. 2025) (referred to Rules 1.1, 3.1, 3.3 and 5.1 [supervision of junior and contract attys], inform each judge of (a) miscited opinion AND (b) “</a:t>
            </a:r>
            <a:r>
              <a:rPr lang="en-US" sz="2400" b="1" dirty="0">
                <a:solidFill>
                  <a:schemeClr val="tx1">
                    <a:lumMod val="95000"/>
                    <a:lumOff val="5000"/>
                  </a:schemeClr>
                </a:solidFill>
              </a:rPr>
              <a:t>any case in which Counsel is of record</a:t>
            </a:r>
            <a:r>
              <a:rPr lang="en-US" sz="2400" dirty="0">
                <a:solidFill>
                  <a:schemeClr val="tx1">
                    <a:lumMod val="95000"/>
                    <a:lumOff val="5000"/>
                  </a:schemeClr>
                </a:solidFill>
              </a:rPr>
              <a:t>”)</a:t>
            </a:r>
            <a:endParaRPr lang="en-US" sz="2400" i="1"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530A19A-DCBA-7927-6672-3BF4425557BD}"/>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4193958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456" y="2930228"/>
            <a:ext cx="7242048" cy="1111103"/>
          </a:xfrm>
        </p:spPr>
        <p:txBody>
          <a:bodyPr>
            <a:noAutofit/>
          </a:bodyPr>
          <a:lstStyle/>
          <a:p>
            <a:pPr marL="0" indent="0" algn="ctr">
              <a:buNone/>
            </a:pPr>
            <a:r>
              <a:rPr lang="en-US" sz="3200" b="1" i="0" u="none" strike="noStrike" baseline="0" dirty="0">
                <a:solidFill>
                  <a:srgbClr val="FF0000"/>
                </a:solidFill>
              </a:rPr>
              <a:t>Representative Court Reactions</a:t>
            </a:r>
          </a:p>
        </p:txBody>
      </p:sp>
      <p:sp>
        <p:nvSpPr>
          <p:cNvPr id="2" name="Slide Number Placeholder 1"/>
          <p:cNvSpPr>
            <a:spLocks noGrp="1"/>
          </p:cNvSpPr>
          <p:nvPr>
            <p:ph type="sldNum" sz="quarter" idx="12"/>
          </p:nvPr>
        </p:nvSpPr>
        <p:spPr/>
        <p:txBody>
          <a:bodyPr/>
          <a:lstStyle/>
          <a:p>
            <a:fld id="{4CF622CC-6EC5-4616-BBCB-5D9C49D8C841}" type="slidenum">
              <a:rPr lang="en-US" smtClean="0"/>
              <a:t>55</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411732058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Court Reactions to </a:t>
            </a:r>
            <a:r>
              <a:rPr lang="en-US" sz="3200" b="1" u="none" strike="noStrike" baseline="0" dirty="0">
                <a:solidFill>
                  <a:srgbClr val="FF0000"/>
                </a:solidFill>
              </a:rPr>
              <a:t>Generative AI</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56</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85000" lnSpcReduction="10000"/>
          </a:bodyPr>
          <a:lstStyle/>
          <a:p>
            <a:pPr>
              <a:lnSpc>
                <a:spcPct val="120000"/>
              </a:lnSpc>
              <a:spcBef>
                <a:spcPts val="0"/>
              </a:spcBef>
              <a:spcAft>
                <a:spcPts val="600"/>
              </a:spcAft>
            </a:pPr>
            <a:r>
              <a:rPr lang="en-US" sz="2400" i="1" dirty="0"/>
              <a:t>Standing Order re Artificial Intelligence </a:t>
            </a:r>
            <a:r>
              <a:rPr lang="en-US" sz="2400" dirty="0"/>
              <a:t>(E.D. Pa. June 6, 2023)(Baylson, J.):</a:t>
            </a:r>
          </a:p>
          <a:p>
            <a:pPr marL="274320" indent="0">
              <a:lnSpc>
                <a:spcPct val="120000"/>
              </a:lnSpc>
              <a:spcBef>
                <a:spcPts val="0"/>
              </a:spcBef>
              <a:spcAft>
                <a:spcPts val="600"/>
              </a:spcAft>
              <a:buNone/>
            </a:pPr>
            <a:r>
              <a:rPr lang="en-US" sz="1900" dirty="0">
                <a:effectLst/>
                <a:ea typeface="Times New Roman" panose="02020603050405020304" pitchFamily="18" charset="0"/>
              </a:rPr>
              <a:t>If any attorney for a party, or a </a:t>
            </a:r>
            <a:r>
              <a:rPr lang="en-US" sz="1900" i="1" dirty="0">
                <a:effectLst/>
                <a:ea typeface="Times New Roman" panose="02020603050405020304" pitchFamily="18" charset="0"/>
              </a:rPr>
              <a:t>pro se </a:t>
            </a:r>
            <a:r>
              <a:rPr lang="en-US" sz="1900" dirty="0">
                <a:effectLst/>
                <a:ea typeface="Times New Roman" panose="02020603050405020304" pitchFamily="18" charset="0"/>
              </a:rPr>
              <a:t>party, has used Artificial Intelligence (“AI”) in the preparation of any complaint, answer, motion, brief, or other paper, filed with the Court, and assigned to Judge Michael M. Baylson, </a:t>
            </a:r>
            <a:r>
              <a:rPr lang="en-US" sz="1900" b="1" dirty="0">
                <a:effectLst/>
                <a:ea typeface="Times New Roman" panose="02020603050405020304" pitchFamily="18" charset="0"/>
              </a:rPr>
              <a:t>MUST</a:t>
            </a:r>
            <a:r>
              <a:rPr lang="en-US" sz="1900" dirty="0">
                <a:effectLst/>
                <a:ea typeface="Times New Roman" panose="02020603050405020304" pitchFamily="18" charset="0"/>
              </a:rPr>
              <a:t>, in a clear and plain factual statement, disclose that </a:t>
            </a:r>
            <a:r>
              <a:rPr lang="en-US" sz="1900" u="sng" dirty="0">
                <a:effectLst/>
                <a:ea typeface="Times New Roman" panose="02020603050405020304" pitchFamily="18" charset="0"/>
              </a:rPr>
              <a:t>AI has been used in any way </a:t>
            </a:r>
            <a:r>
              <a:rPr lang="en-US" sz="1900" dirty="0">
                <a:effectLst/>
                <a:ea typeface="Times New Roman" panose="02020603050405020304" pitchFamily="18" charset="0"/>
              </a:rPr>
              <a:t>in the preparation of the filing, and </a:t>
            </a:r>
            <a:r>
              <a:rPr lang="en-US" sz="1900" b="1" dirty="0">
                <a:effectLst/>
                <a:ea typeface="Times New Roman" panose="02020603050405020304" pitchFamily="18" charset="0"/>
              </a:rPr>
              <a:t>CERTIFY</a:t>
            </a:r>
            <a:r>
              <a:rPr lang="en-US" sz="1900" dirty="0">
                <a:effectLst/>
                <a:ea typeface="Times New Roman" panose="02020603050405020304" pitchFamily="18" charset="0"/>
              </a:rPr>
              <a:t>, that each and every citation to the law or the record in the paper, has been verified as accurate. (Emphasis added.)</a:t>
            </a:r>
          </a:p>
          <a:p>
            <a:pPr>
              <a:lnSpc>
                <a:spcPct val="120000"/>
              </a:lnSpc>
              <a:spcBef>
                <a:spcPts val="0"/>
              </a:spcBef>
              <a:spcAft>
                <a:spcPts val="600"/>
              </a:spcAft>
            </a:pPr>
            <a:r>
              <a:rPr lang="en-US" sz="2400" i="1" dirty="0"/>
              <a:t>Order on Artificial Intelligence </a:t>
            </a:r>
            <a:r>
              <a:rPr lang="en-US" sz="2400" dirty="0"/>
              <a:t>(Court of Int’l Trade June 6, 2023)(Vaden, J.):</a:t>
            </a:r>
          </a:p>
          <a:p>
            <a:pPr marL="274320" marR="79375" indent="0">
              <a:lnSpc>
                <a:spcPct val="120000"/>
              </a:lnSpc>
              <a:spcBef>
                <a:spcPts val="0"/>
              </a:spcBef>
              <a:spcAft>
                <a:spcPts val="600"/>
              </a:spcAft>
              <a:buNone/>
            </a:pPr>
            <a:r>
              <a:rPr lang="en-US" sz="1900" b="1" dirty="0">
                <a:solidFill>
                  <a:srgbClr val="232323"/>
                </a:solidFill>
                <a:effectLst/>
                <a:ea typeface="Times New Roman" panose="02020603050405020304" pitchFamily="18" charset="0"/>
              </a:rPr>
              <a:t>ORDERED </a:t>
            </a:r>
            <a:r>
              <a:rPr lang="en-US" sz="1900" dirty="0">
                <a:solidFill>
                  <a:srgbClr val="232323"/>
                </a:solidFill>
                <a:effectLst/>
                <a:ea typeface="Times New Roman" panose="02020603050405020304" pitchFamily="18" charset="0"/>
              </a:rPr>
              <a:t>that </a:t>
            </a:r>
            <a:r>
              <a:rPr lang="en-US" sz="1900" i="1" dirty="0">
                <a:solidFill>
                  <a:srgbClr val="232323"/>
                </a:solidFill>
                <a:effectLst/>
                <a:ea typeface="Times New Roman" panose="02020603050405020304" pitchFamily="18" charset="0"/>
              </a:rPr>
              <a:t>any </a:t>
            </a:r>
            <a:r>
              <a:rPr lang="en-US" sz="1900" dirty="0">
                <a:solidFill>
                  <a:srgbClr val="232323"/>
                </a:solidFill>
                <a:effectLst/>
                <a:ea typeface="Times New Roman" panose="02020603050405020304" pitchFamily="18" charset="0"/>
              </a:rPr>
              <a:t>submission in a case assigned to Judge Vaden that contains text drafted with the assistance of a </a:t>
            </a:r>
            <a:r>
              <a:rPr lang="en-US" sz="1900" u="sng" dirty="0">
                <a:solidFill>
                  <a:srgbClr val="232323"/>
                </a:solidFill>
                <a:effectLst/>
                <a:ea typeface="Times New Roman" panose="02020603050405020304" pitchFamily="18" charset="0"/>
              </a:rPr>
              <a:t>generative artificial intelligence program on the  basis  of natural language prompts</a:t>
            </a:r>
            <a:r>
              <a:rPr lang="en-US" sz="1900" dirty="0">
                <a:solidFill>
                  <a:srgbClr val="232323"/>
                </a:solidFill>
                <a:effectLst/>
                <a:ea typeface="Times New Roman" panose="02020603050405020304" pitchFamily="18" charset="0"/>
              </a:rPr>
              <a:t>, including but not limited to ChatGPT and Google Bard, must be accompanied</a:t>
            </a:r>
            <a:r>
              <a:rPr lang="en-US" sz="1900" spc="-120" dirty="0">
                <a:solidFill>
                  <a:srgbClr val="232323"/>
                </a:solidFill>
                <a:effectLst/>
                <a:ea typeface="Times New Roman" panose="02020603050405020304" pitchFamily="18" charset="0"/>
              </a:rPr>
              <a:t> </a:t>
            </a:r>
            <a:r>
              <a:rPr lang="en-US" sz="1900" dirty="0">
                <a:solidFill>
                  <a:srgbClr val="232323"/>
                </a:solidFill>
                <a:effectLst/>
                <a:ea typeface="Times New Roman" panose="02020603050405020304" pitchFamily="18" charset="0"/>
              </a:rPr>
              <a:t>by:</a:t>
            </a:r>
            <a:endParaRPr lang="en-US" sz="1900" dirty="0">
              <a:effectLst/>
              <a:ea typeface="Times New Roman" panose="02020603050405020304" pitchFamily="18" charset="0"/>
            </a:endParaRPr>
          </a:p>
          <a:p>
            <a:pPr marL="274320" marR="83820" lvl="0" indent="0">
              <a:lnSpc>
                <a:spcPct val="120000"/>
              </a:lnSpc>
              <a:spcBef>
                <a:spcPts val="0"/>
              </a:spcBef>
              <a:spcAft>
                <a:spcPts val="600"/>
              </a:spcAft>
              <a:buNone/>
              <a:tabLst>
                <a:tab pos="755015" algn="l"/>
              </a:tabLst>
            </a:pPr>
            <a:r>
              <a:rPr lang="en-US" sz="1900" dirty="0">
                <a:solidFill>
                  <a:srgbClr val="232323"/>
                </a:solidFill>
                <a:effectLst/>
                <a:ea typeface="Times New Roman" panose="02020603050405020304" pitchFamily="18" charset="0"/>
              </a:rPr>
              <a:t>(1) A disclosure notice that identifies the program used and the </a:t>
            </a:r>
            <a:r>
              <a:rPr lang="en-US" sz="1900" u="sng" dirty="0">
                <a:solidFill>
                  <a:srgbClr val="232323"/>
                </a:solidFill>
                <a:effectLst/>
                <a:ea typeface="Times New Roman" panose="02020603050405020304" pitchFamily="18" charset="0"/>
              </a:rPr>
              <a:t>specific portions of text that have been so </a:t>
            </a:r>
            <a:r>
              <a:rPr lang="en-US" sz="1900" u="sng" spc="65" dirty="0">
                <a:solidFill>
                  <a:srgbClr val="232323"/>
                </a:solidFill>
                <a:effectLst/>
                <a:ea typeface="Times New Roman" panose="02020603050405020304" pitchFamily="18" charset="0"/>
              </a:rPr>
              <a:t> </a:t>
            </a:r>
            <a:r>
              <a:rPr lang="en-US" sz="1900" u="sng" dirty="0">
                <a:solidFill>
                  <a:srgbClr val="232323"/>
                </a:solidFill>
                <a:effectLst/>
                <a:ea typeface="Times New Roman" panose="02020603050405020304" pitchFamily="18" charset="0"/>
              </a:rPr>
              <a:t>drafted</a:t>
            </a:r>
            <a:r>
              <a:rPr lang="en-US" sz="1900" dirty="0">
                <a:solidFill>
                  <a:srgbClr val="232323"/>
                </a:solidFill>
                <a:effectLst/>
                <a:ea typeface="Times New Roman" panose="02020603050405020304" pitchFamily="18" charset="0"/>
              </a:rPr>
              <a:t>;</a:t>
            </a:r>
            <a:endParaRPr lang="en-US" sz="1900" dirty="0">
              <a:effectLst/>
              <a:ea typeface="Times New Roman" panose="02020603050405020304" pitchFamily="18" charset="0"/>
            </a:endParaRPr>
          </a:p>
          <a:p>
            <a:pPr marL="274320" marR="88900" lvl="0" indent="0">
              <a:lnSpc>
                <a:spcPct val="120000"/>
              </a:lnSpc>
              <a:spcBef>
                <a:spcPts val="0"/>
              </a:spcBef>
              <a:spcAft>
                <a:spcPts val="600"/>
              </a:spcAft>
              <a:buNone/>
              <a:tabLst>
                <a:tab pos="755015" algn="l"/>
              </a:tabLst>
            </a:pPr>
            <a:r>
              <a:rPr lang="en-US" sz="1900" dirty="0">
                <a:solidFill>
                  <a:srgbClr val="232323"/>
                </a:solidFill>
                <a:effectLst/>
                <a:ea typeface="Times New Roman" panose="02020603050405020304" pitchFamily="18" charset="0"/>
              </a:rPr>
              <a:t>(2) A </a:t>
            </a:r>
            <a:r>
              <a:rPr lang="en-US" sz="1900" u="sng" dirty="0">
                <a:solidFill>
                  <a:srgbClr val="232323"/>
                </a:solidFill>
                <a:effectLst/>
                <a:ea typeface="Times New Roman" panose="02020603050405020304" pitchFamily="18" charset="0"/>
              </a:rPr>
              <a:t>certification that the use of such program has not resulted in the disclosure of any confidential or business proprietary information to any unauthorized party</a:t>
            </a:r>
            <a:r>
              <a:rPr lang="en-US" sz="1900" dirty="0">
                <a:solidFill>
                  <a:srgbClr val="232323"/>
                </a:solidFill>
                <a:effectLst/>
                <a:ea typeface="Times New Roman" panose="02020603050405020304" pitchFamily="18" charset="0"/>
              </a:rPr>
              <a:t>; . . . (Emphasis added.)</a:t>
            </a:r>
            <a:endParaRPr lang="en-US" sz="1900" dirty="0">
              <a:effectLst/>
              <a:ea typeface="Times New Roman" panose="02020603050405020304" pitchFamily="18" charset="0"/>
            </a:endParaRPr>
          </a:p>
          <a:p>
            <a:pPr marL="274320">
              <a:lnSpc>
                <a:spcPct val="100000"/>
              </a:lnSpc>
              <a:spcBef>
                <a:spcPts val="0"/>
              </a:spcBef>
              <a:spcAft>
                <a:spcPts val="600"/>
              </a:spcAft>
            </a:pPr>
            <a:endParaRPr lang="en-US" sz="1900" dirty="0"/>
          </a:p>
          <a:p>
            <a:pPr>
              <a:lnSpc>
                <a:spcPct val="100000"/>
              </a:lnSpc>
              <a:spcBef>
                <a:spcPts val="0"/>
              </a:spcBef>
              <a:spcAft>
                <a:spcPts val="600"/>
              </a:spcAft>
            </a:pPr>
            <a:endParaRPr lang="en-US" sz="2200" dirty="0"/>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84789311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Court Reactions to </a:t>
            </a:r>
            <a:r>
              <a:rPr lang="en-US" sz="3200" b="1" u="none" strike="noStrike" baseline="0" dirty="0">
                <a:solidFill>
                  <a:srgbClr val="FF0000"/>
                </a:solidFill>
              </a:rPr>
              <a:t>Generative AI (2)</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57</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a:bodyPr>
          <a:lstStyle/>
          <a:p>
            <a:pPr>
              <a:lnSpc>
                <a:spcPct val="100000"/>
              </a:lnSpc>
              <a:spcBef>
                <a:spcPts val="0"/>
              </a:spcBef>
              <a:spcAft>
                <a:spcPts val="600"/>
              </a:spcAft>
            </a:pPr>
            <a:r>
              <a:rPr lang="en-US" sz="2200" i="1" dirty="0" err="1"/>
              <a:t>Belenzon</a:t>
            </a:r>
            <a:r>
              <a:rPr lang="en-US" sz="2200" i="1" dirty="0"/>
              <a:t> v. Paws Up Ranch LLC</a:t>
            </a:r>
            <a:r>
              <a:rPr lang="en-US" sz="2200" dirty="0"/>
              <a:t>, No. 9:23-cv-00069, #8 Pro hac vice order (D. Mont. June 22, 2023)(“</a:t>
            </a:r>
            <a:r>
              <a:rPr lang="en-US" sz="2200" u="sng" dirty="0"/>
              <a:t>Use</a:t>
            </a:r>
            <a:r>
              <a:rPr lang="en-US" sz="2200" dirty="0"/>
              <a:t> [by admittee] </a:t>
            </a:r>
            <a:r>
              <a:rPr lang="en-US" sz="2200" u="sng" dirty="0"/>
              <a:t>of</a:t>
            </a:r>
            <a:r>
              <a:rPr lang="en-US" sz="2200" dirty="0"/>
              <a:t> artificial intelligence automated drafting programs, such as </a:t>
            </a:r>
            <a:r>
              <a:rPr lang="en-US" sz="2200" u="sng" dirty="0"/>
              <a:t>ChatGPT</a:t>
            </a:r>
            <a:r>
              <a:rPr lang="en-US" sz="2200" dirty="0"/>
              <a:t>, </a:t>
            </a:r>
            <a:r>
              <a:rPr lang="en-US" sz="2200" u="sng" dirty="0"/>
              <a:t>is prohibited</a:t>
            </a:r>
            <a:r>
              <a:rPr lang="en-US" sz="2200" dirty="0"/>
              <a:t>.” (Emphasis added.)</a:t>
            </a:r>
          </a:p>
          <a:p>
            <a:pPr>
              <a:lnSpc>
                <a:spcPct val="100000"/>
              </a:lnSpc>
              <a:spcBef>
                <a:spcPts val="0"/>
              </a:spcBef>
              <a:spcAft>
                <a:spcPts val="600"/>
              </a:spcAft>
            </a:pPr>
            <a:r>
              <a:rPr lang="en-US" sz="2200" i="1" dirty="0"/>
              <a:t>In re Lee</a:t>
            </a:r>
            <a:r>
              <a:rPr lang="en-US" sz="2200" dirty="0"/>
              <a:t>, No. 10-22-00281, at n. 2 (Tex. Ct. App., 10th Dist. July 14, 2023), suspected use of AI in mis-citations, on the record did not order cause to be shown as in </a:t>
            </a:r>
            <a:r>
              <a:rPr lang="en-US" sz="2200" i="1" dirty="0"/>
              <a:t>Mata</a:t>
            </a:r>
            <a:r>
              <a:rPr lang="en-US" sz="2200" dirty="0"/>
              <a:t> or report to the State Bar of Texas, but quoted N.D. Tex. Judge Starr’s requirement of certification of pleadings</a:t>
            </a:r>
          </a:p>
          <a:p>
            <a:pPr marL="274320" indent="0">
              <a:lnSpc>
                <a:spcPct val="100000"/>
              </a:lnSpc>
              <a:spcBef>
                <a:spcPts val="0"/>
              </a:spcBef>
              <a:spcAft>
                <a:spcPts val="600"/>
              </a:spcAft>
              <a:buNone/>
            </a:pP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that no portion of any filing in this case will be drafted by generative artificial intelligence or than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any language drafted by generative artificial intelligence</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 including quotations, citations, paraphrased assertions, and legal analysis –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will be checked for accuracy, using print reporters or traditional databases</a:t>
            </a:r>
            <a:r>
              <a:rPr lang="en-US" sz="1800" kern="100" dirty="0">
                <a:effectLst/>
                <a:latin typeface="Calibri" panose="020F0502020204030204" pitchFamily="34" charset="0"/>
                <a:ea typeface="Calibri" panose="020F0502020204030204" pitchFamily="34" charset="0"/>
                <a:cs typeface="Times New Roman" panose="02020603050405020304" pitchFamily="18" charset="0"/>
              </a:rPr>
              <a:t>, before it is submitted to the Court.  I understand that any attorney who signs any filing in this case will be held responsible for the contents thereof according to applicable rules of attorney discipline, regardless of whether generative artificial intelligence drafted any portion of that filing. (Emphasis added.)</a:t>
            </a:r>
          </a:p>
          <a:p>
            <a:pPr marL="0" indent="0">
              <a:lnSpc>
                <a:spcPct val="100000"/>
              </a:lnSpc>
              <a:spcBef>
                <a:spcPts val="0"/>
              </a:spcBef>
              <a:spcAft>
                <a:spcPts val="600"/>
              </a:spcAft>
              <a:buNone/>
            </a:pPr>
            <a:endParaRPr lang="en-US" sz="2200" dirty="0"/>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42158887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Court Reactions to </a:t>
            </a:r>
            <a:r>
              <a:rPr lang="en-US" sz="3200" b="1" u="none" strike="noStrike" baseline="0" dirty="0">
                <a:solidFill>
                  <a:srgbClr val="FF0000"/>
                </a:solidFill>
              </a:rPr>
              <a:t>Generative AI (3)</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58</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732998"/>
          </a:xfrm>
        </p:spPr>
        <p:txBody>
          <a:bodyPr>
            <a:normAutofit/>
          </a:bodyPr>
          <a:lstStyle/>
          <a:p>
            <a:pPr marL="0" marR="0" indent="0">
              <a:buNone/>
            </a:pPr>
            <a:r>
              <a:rPr lang="en-US" sz="1800" b="1" u="sng" dirty="0">
                <a:solidFill>
                  <a:schemeClr val="tx1">
                    <a:lumMod val="65000"/>
                    <a:lumOff val="35000"/>
                  </a:schemeClr>
                </a:solidFill>
                <a:effectLst/>
                <a:latin typeface="Helvetica" panose="020B0604020202020204" pitchFamily="34" charset="0"/>
                <a:ea typeface="Times New Roman" panose="02020603050405020304" pitchFamily="18" charset="0"/>
              </a:rPr>
              <a:t>[Starr, U.S.D.J.] </a:t>
            </a:r>
            <a:r>
              <a:rPr lang="en-US" sz="1800" b="1" u="sng" dirty="0">
                <a:solidFill>
                  <a:srgbClr val="000000"/>
                </a:solidFill>
                <a:effectLst/>
                <a:latin typeface="Helvetica" panose="020B0604020202020204" pitchFamily="34" charset="0"/>
                <a:ea typeface="Times New Roman" panose="02020603050405020304" pitchFamily="18" charset="0"/>
              </a:rPr>
              <a:t>Mandatory Certification Regarding Generative Artificial Intelligence</a:t>
            </a:r>
            <a:endParaRPr lang="en-US" sz="1800" dirty="0">
              <a:effectLst/>
              <a:latin typeface="Times New Roman" panose="02020603050405020304" pitchFamily="18" charset="0"/>
              <a:ea typeface="Times New Roman" panose="02020603050405020304" pitchFamily="18" charset="0"/>
            </a:endParaRPr>
          </a:p>
          <a:p>
            <a:pPr marL="0" indent="0">
              <a:buNone/>
            </a:pPr>
            <a:r>
              <a:rPr lang="en-US" sz="1800" dirty="0">
                <a:solidFill>
                  <a:srgbClr val="000000"/>
                </a:solidFill>
                <a:effectLst/>
                <a:latin typeface="Helvetica" panose="020B0604020202020204" pitchFamily="34" charset="0"/>
                <a:ea typeface="Calibri" panose="020F0502020204030204" pitchFamily="34" charset="0"/>
              </a:rPr>
              <a:t>All attorneys and pro se litigants appearing before the Court must, together with their notice of appearance, file on the docket a certificate attesting either that no portion of any filing will be drafted by generative artificial intelligence (such as ChatGPT, Harvey.AI, or Google Bard) or that any language drafted by generative artificial intelligence will be checked for accuracy, using print reporters or traditional legal databases, by a human being. . .. These platforms in their current states are prone to hallucinations and bias. . . . While attorneys swear an oath to set aside their personal prejudices, biases, and beliefs to faithfully uphold the law and represent their clients, generative artificial intelligence is the product of programming devised by humans who did not have to swear such an oath. . . Unbound by any sense of duty, honor, or justice, such programs act according to computer code rather than conviction, based on programming rather than principle. . . . [T]he Court will strike any filing from a party who fails to file a certificate on the docket attesting that they have read the Court’s judge-specific requirements and understand that they will be held responsible under Rule 11 for the contents of any filing that they sign and submit to the Court, regardless of whether generative artificial intelligence drafted any portion of that filing. </a:t>
            </a:r>
            <a:r>
              <a:rPr lang="en-US" sz="1800" dirty="0">
                <a:solidFill>
                  <a:srgbClr val="000000"/>
                </a:solidFill>
                <a:effectLst/>
                <a:latin typeface="Helvetica" panose="020B0604020202020204" pitchFamily="34" charset="0"/>
                <a:ea typeface="Calibri" panose="020F0502020204030204" pitchFamily="34" charset="0"/>
                <a:hlinkClick r:id="rId3"/>
              </a:rPr>
              <a:t>https://www.txnd.uscourts.gov/judge/judge-brantley-starr</a:t>
            </a:r>
            <a:r>
              <a:rPr lang="en-US" sz="1800" dirty="0">
                <a:solidFill>
                  <a:srgbClr val="000000"/>
                </a:solidFill>
                <a:effectLst/>
                <a:latin typeface="Helvetica" panose="020B0604020202020204" pitchFamily="34" charset="0"/>
                <a:ea typeface="Calibri" panose="020F0502020204030204" pitchFamily="34" charset="0"/>
              </a:rPr>
              <a:t>; certification template at </a:t>
            </a:r>
            <a:r>
              <a:rPr lang="en-US" sz="1800" dirty="0">
                <a:solidFill>
                  <a:srgbClr val="000000"/>
                </a:solidFill>
                <a:effectLst/>
                <a:latin typeface="Helvetica" panose="020B0604020202020204" pitchFamily="34" charset="0"/>
                <a:ea typeface="Times New Roman" panose="02020603050405020304" pitchFamily="18" charset="0"/>
                <a:hlinkClick r:id="rId4"/>
              </a:rPr>
              <a:t>https://www.txnd.uscourts.gov/sites/default/files/documents/CertReStarrJSR.doc</a:t>
            </a:r>
            <a:r>
              <a:rPr lang="en-US" sz="2200" dirty="0">
                <a:solidFill>
                  <a:srgbClr val="000000"/>
                </a:solidFill>
                <a:effectLst/>
                <a:latin typeface="Helvetica" panose="020B0604020202020204" pitchFamily="34"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5"/>
              </a:rPr>
              <a:t>Stephen@StephenYChow.com</a:t>
            </a:r>
            <a:r>
              <a:rPr lang="en-US" dirty="0"/>
              <a:t> </a:t>
            </a:r>
          </a:p>
        </p:txBody>
      </p:sp>
    </p:spTree>
    <p:extLst>
      <p:ext uri="{BB962C8B-B14F-4D97-AF65-F5344CB8AC3E}">
        <p14:creationId xmlns:p14="http://schemas.microsoft.com/office/powerpoint/2010/main" val="384456488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Court Reactions to </a:t>
            </a:r>
            <a:r>
              <a:rPr lang="en-US" sz="3200" b="1" u="none" strike="noStrike" baseline="0" dirty="0">
                <a:solidFill>
                  <a:srgbClr val="FF0000"/>
                </a:solidFill>
              </a:rPr>
              <a:t>Generative AI (4)</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59</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732998"/>
          </a:xfrm>
        </p:spPr>
        <p:txBody>
          <a:bodyPr>
            <a:normAutofit/>
          </a:bodyPr>
          <a:lstStyle/>
          <a:p>
            <a:pPr marL="0" marR="0" indent="0">
              <a:buNone/>
            </a:pPr>
            <a:r>
              <a:rPr lang="en-US" sz="2000" dirty="0">
                <a:effectLst/>
                <a:ea typeface="Times New Roman" panose="02020603050405020304" pitchFamily="18" charset="0"/>
              </a:rPr>
              <a:t>U.S. Court of Appeals for the Fifth Circuit Proposed Amendment to Rule 32.3</a:t>
            </a:r>
          </a:p>
          <a:p>
            <a:pPr marL="0" indent="0">
              <a:buNone/>
            </a:pPr>
            <a:r>
              <a:rPr lang="en-US" sz="1800" dirty="0">
                <a:solidFill>
                  <a:srgbClr val="000000"/>
                </a:solidFill>
                <a:effectLst/>
                <a:latin typeface="Helvetica" panose="020B0604020202020204" pitchFamily="34" charset="0"/>
                <a:ea typeface="Calibri" panose="020F0502020204030204" pitchFamily="34" charset="0"/>
              </a:rPr>
              <a:t>32.3. Certificate of Compliance.  See Form 6 in the Appendix of Forms to the Fed. R. App. P.  Additionally, counsel and unrepresented filers must further certify that no generative artificial intelligence program was used in drafting the document presented for filing, or to the extent such a program was used, all generated text, including all citations and legal analysis, has been reviewed for accuracy and approved by a human.  A material misrepresentation in the certificate of compliance may result in striking the document and sanctions against the person signing the document.</a:t>
            </a:r>
          </a:p>
          <a:p>
            <a:pPr marL="0" indent="0">
              <a:buNone/>
            </a:pPr>
            <a:r>
              <a:rPr lang="en-US" sz="1800" dirty="0">
                <a:solidFill>
                  <a:srgbClr val="000000"/>
                </a:solidFill>
                <a:effectLst/>
                <a:latin typeface="Helvetica" panose="020B0604020202020204" pitchFamily="34" charset="0"/>
                <a:ea typeface="Calibri" panose="020F0502020204030204" pitchFamily="34" charset="0"/>
                <a:hlinkClick r:id="rId3"/>
              </a:rPr>
              <a:t>https://www.ca5.uscourts.gov/docs/default-source/default-document-library/public-comment-local-rule-32-3-and-form-6</a:t>
            </a:r>
            <a:r>
              <a:rPr lang="en-US" sz="1800" dirty="0">
                <a:solidFill>
                  <a:srgbClr val="000000"/>
                </a:solidFill>
                <a:latin typeface="Helvetica" panose="020B0604020202020204" pitchFamily="34" charset="0"/>
                <a:ea typeface="Calibri" panose="020F0502020204030204" pitchFamily="34" charset="0"/>
              </a:rPr>
              <a:t> </a:t>
            </a:r>
            <a:endParaRPr lang="en-US" sz="1800" dirty="0">
              <a:solidFill>
                <a:srgbClr val="000000"/>
              </a:solidFill>
              <a:effectLst/>
              <a:latin typeface="Helvetica" panose="020B0604020202020204" pitchFamily="34" charset="0"/>
              <a:ea typeface="Calibri" panose="020F0502020204030204" pitchFamily="34" charset="0"/>
            </a:endParaRPr>
          </a:p>
          <a:p>
            <a:pPr marL="0" indent="0">
              <a:buNone/>
            </a:pPr>
            <a:r>
              <a:rPr lang="en-US" sz="2000" dirty="0">
                <a:effectLst/>
                <a:ea typeface="Times New Roman" panose="02020603050405020304" pitchFamily="18" charset="0"/>
              </a:rPr>
              <a:t>(Comments due Jan. 4, 2024)</a:t>
            </a:r>
          </a:p>
          <a:p>
            <a:pPr marL="0" indent="0">
              <a:buNone/>
            </a:pPr>
            <a:r>
              <a:rPr lang="en-US" sz="2000" dirty="0">
                <a:solidFill>
                  <a:srgbClr val="FF0000"/>
                </a:solidFill>
                <a:ea typeface="Times New Roman" panose="02020603050405020304" pitchFamily="18" charset="0"/>
              </a:rPr>
              <a:t>Not adopted</a:t>
            </a:r>
            <a:endParaRPr lang="en-US" sz="2000" dirty="0">
              <a:solidFill>
                <a:srgbClr val="FF0000"/>
              </a:solidFill>
              <a:effectLst/>
              <a:ea typeface="Times New Roman" panose="02020603050405020304" pitchFamily="18" charset="0"/>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41002310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09900" y="2653834"/>
            <a:ext cx="6172200" cy="1550332"/>
          </a:xfrm>
        </p:spPr>
        <p:txBody>
          <a:bodyPr>
            <a:noAutofit/>
          </a:bodyPr>
          <a:lstStyle/>
          <a:p>
            <a:pPr marL="0" indent="0" algn="ctr">
              <a:buNone/>
            </a:pPr>
            <a:r>
              <a:rPr lang="en-US" sz="3200" b="1" i="0" u="none" strike="noStrike" baseline="0" dirty="0">
                <a:solidFill>
                  <a:srgbClr val="FF0000"/>
                </a:solidFill>
              </a:rPr>
              <a:t>American Bar Association Model Rules of Professional Conduct</a:t>
            </a:r>
            <a:endParaRPr lang="en-US" sz="3200" b="1" dirty="0">
              <a:solidFill>
                <a:srgbClr val="FF0000"/>
              </a:solidFill>
            </a:endParaRPr>
          </a:p>
          <a:p>
            <a:pPr marL="0" indent="0" algn="ctr">
              <a:buNone/>
            </a:pPr>
            <a:r>
              <a:rPr lang="en-US" sz="3200" b="1" dirty="0">
                <a:solidFill>
                  <a:srgbClr val="FF0000"/>
                </a:solidFill>
              </a:rPr>
              <a:t>of Potential Applicability</a:t>
            </a:r>
            <a:endParaRPr lang="en-US" sz="3200" b="1" i="0" u="none" strike="noStrike" baseline="0" dirty="0">
              <a:solidFill>
                <a:srgbClr val="FF0000"/>
              </a:solidFill>
            </a:endParaRPr>
          </a:p>
        </p:txBody>
      </p:sp>
      <p:sp>
        <p:nvSpPr>
          <p:cNvPr id="2" name="Slide Number Placeholder 1"/>
          <p:cNvSpPr>
            <a:spLocks noGrp="1"/>
          </p:cNvSpPr>
          <p:nvPr>
            <p:ph type="sldNum" sz="quarter" idx="12"/>
          </p:nvPr>
        </p:nvSpPr>
        <p:spPr/>
        <p:txBody>
          <a:bodyPr/>
          <a:lstStyle/>
          <a:p>
            <a:fld id="{4CF622CC-6EC5-4616-BBCB-5D9C49D8C841}" type="slidenum">
              <a:rPr lang="en-US" smtClean="0"/>
              <a:t>6</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6653372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Court Reactions to </a:t>
            </a:r>
            <a:r>
              <a:rPr lang="en-US" sz="3200" b="1" u="none" strike="noStrike" baseline="0" dirty="0">
                <a:solidFill>
                  <a:srgbClr val="FF0000"/>
                </a:solidFill>
              </a:rPr>
              <a:t>Generative AI (5)</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60</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623354"/>
            <a:ext cx="9375820" cy="4732998"/>
          </a:xfrm>
        </p:spPr>
        <p:txBody>
          <a:bodyPr>
            <a:normAutofit/>
          </a:bodyPr>
          <a:lstStyle/>
          <a:p>
            <a:pPr marL="0" marR="0" indent="0">
              <a:buNone/>
            </a:pPr>
            <a:r>
              <a:rPr lang="en-US" sz="2000" dirty="0">
                <a:effectLst/>
                <a:ea typeface="Times New Roman" panose="02020603050405020304" pitchFamily="18" charset="0"/>
              </a:rPr>
              <a:t>Chief Justice’s 2023 Year-End Report on the Federal Judiciary</a:t>
            </a:r>
          </a:p>
          <a:p>
            <a:pPr marL="0" marR="0" indent="0">
              <a:buNone/>
            </a:pPr>
            <a:r>
              <a:rPr lang="en-US" sz="2000" dirty="0">
                <a:effectLst/>
                <a:ea typeface="Times New Roman" panose="02020603050405020304" pitchFamily="18" charset="0"/>
                <a:hlinkClick r:id="rId3"/>
              </a:rPr>
              <a:t>https://www.supremecourt.gov/publicinfo/year-end/2023year-endreport.pdf</a:t>
            </a:r>
            <a:r>
              <a:rPr lang="en-US" sz="2000" dirty="0">
                <a:ea typeface="Times New Roman" panose="02020603050405020304" pitchFamily="18" charset="0"/>
              </a:rPr>
              <a:t> </a:t>
            </a:r>
            <a:endParaRPr lang="en-US" sz="2000" dirty="0">
              <a:effectLst/>
              <a:ea typeface="Times New Roman" panose="02020603050405020304" pitchFamily="18" charset="0"/>
            </a:endParaRPr>
          </a:p>
          <a:p>
            <a:pPr marL="0" indent="0">
              <a:buNone/>
            </a:pPr>
            <a:r>
              <a:rPr lang="en-US" sz="2000" dirty="0">
                <a:solidFill>
                  <a:srgbClr val="000000"/>
                </a:solidFill>
                <a:effectLst/>
                <a:ea typeface="Calibri" panose="020F0502020204030204" pitchFamily="34" charset="0"/>
              </a:rPr>
              <a:t>And now we face the latest technological frontier: artificial intelligence (AI). …. AI obviously has great potential to dramatically increase access to key information for lawyers and non-lawyers alike. But just as obviously it risks invading privacy interests and dehumanizing the law. (Report at 5</a:t>
            </a:r>
            <a:r>
              <a:rPr lang="en-US" sz="2000" dirty="0">
                <a:solidFill>
                  <a:srgbClr val="000000"/>
                </a:solidFill>
                <a:ea typeface="Calibri" panose="020F0502020204030204" pitchFamily="34" charset="0"/>
              </a:rPr>
              <a:t>.)</a:t>
            </a:r>
          </a:p>
          <a:p>
            <a:r>
              <a:rPr lang="en-US" sz="2000" dirty="0">
                <a:effectLst/>
                <a:ea typeface="Times New Roman" panose="02020603050405020304" pitchFamily="18" charset="0"/>
              </a:rPr>
              <a:t>“any use of AI requires caution and humility”: “hallucination,” potential compromise of confidentiality, concerns about due process reliability and potential bias. </a:t>
            </a:r>
            <a:r>
              <a:rPr lang="en-US" sz="2000" i="1" dirty="0">
                <a:effectLst/>
                <a:ea typeface="Times New Roman" panose="02020603050405020304" pitchFamily="18" charset="0"/>
              </a:rPr>
              <a:t>Id.</a:t>
            </a:r>
            <a:r>
              <a:rPr lang="en-US" sz="2000" dirty="0">
                <a:effectLst/>
                <a:ea typeface="Times New Roman" panose="02020603050405020304" pitchFamily="18" charset="0"/>
              </a:rPr>
              <a:t> at 5-6.</a:t>
            </a:r>
          </a:p>
          <a:p>
            <a:r>
              <a:rPr lang="en-US" sz="2000" dirty="0">
                <a:ea typeface="Times New Roman" panose="02020603050405020304" pitchFamily="18" charset="0"/>
              </a:rPr>
              <a:t>Public perception of a “human-AI fairness gap” “legal determinations involve gray areas that still require application of human judgment.”  “Nuance matters.”</a:t>
            </a:r>
            <a:r>
              <a:rPr lang="en-US" sz="2000" i="1" dirty="0">
                <a:ea typeface="Times New Roman" panose="02020603050405020304" pitchFamily="18" charset="0"/>
              </a:rPr>
              <a:t> Id.</a:t>
            </a:r>
            <a:r>
              <a:rPr lang="en-US" sz="2000" dirty="0">
                <a:ea typeface="Times New Roman" panose="02020603050405020304" pitchFamily="18" charset="0"/>
              </a:rPr>
              <a:t> at 6.</a:t>
            </a:r>
          </a:p>
          <a:p>
            <a:r>
              <a:rPr lang="en-US" sz="2000" dirty="0">
                <a:effectLst/>
                <a:ea typeface="Times New Roman" panose="02020603050405020304" pitchFamily="18" charset="0"/>
              </a:rPr>
              <a:t>“Many AI applications indisputably assist the judicial system in advancing [the goals of Rule 1 (just, speedy and inexpensive resolution)].” As AI evolves, courts will need to consider its proper uses in litigation.” </a:t>
            </a:r>
            <a:r>
              <a:rPr lang="en-US" sz="2000" i="1" dirty="0">
                <a:effectLst/>
                <a:ea typeface="Times New Roman" panose="02020603050405020304" pitchFamily="18" charset="0"/>
              </a:rPr>
              <a:t>Id.</a:t>
            </a:r>
            <a:endParaRPr lang="en-US" sz="2000" dirty="0">
              <a:effectLst/>
              <a:ea typeface="Times New Roman" panose="02020603050405020304" pitchFamily="18" charset="0"/>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45353136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Court Reactions to </a:t>
            </a:r>
            <a:r>
              <a:rPr lang="en-US" sz="3200" b="1" u="none" strike="noStrike" baseline="0" dirty="0">
                <a:solidFill>
                  <a:srgbClr val="FF0000"/>
                </a:solidFill>
              </a:rPr>
              <a:t>Generative AI (6)</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61</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524000"/>
            <a:ext cx="9375820" cy="4832352"/>
          </a:xfrm>
        </p:spPr>
        <p:txBody>
          <a:bodyPr>
            <a:normAutofit/>
          </a:bodyPr>
          <a:lstStyle/>
          <a:p>
            <a:pPr marL="0" marR="0" indent="0">
              <a:buNone/>
            </a:pPr>
            <a:r>
              <a:rPr lang="en-US" sz="2000" dirty="0">
                <a:effectLst/>
                <a:ea typeface="Times New Roman" panose="02020603050405020304" pitchFamily="18" charset="0"/>
              </a:rPr>
              <a:t>W.D. North Carolina Standing Order re Use of Artificial Intelligence (June 18, 2024)</a:t>
            </a:r>
          </a:p>
          <a:p>
            <a:pPr marL="0" marR="0" indent="0">
              <a:buNone/>
            </a:pPr>
            <a:r>
              <a:rPr lang="en-US" sz="2000" dirty="0">
                <a:effectLst/>
                <a:ea typeface="Times New Roman" panose="02020603050405020304" pitchFamily="18" charset="0"/>
                <a:hlinkClick r:id="rId3"/>
              </a:rPr>
              <a:t>https://www.ncwd.uscourts.gov/sites/default/files/general-orders/AI%20Standing%20Order.pdf</a:t>
            </a:r>
            <a:endParaRPr lang="en-US" sz="2000" dirty="0">
              <a:effectLst/>
              <a:ea typeface="Times New Roman" panose="02020603050405020304" pitchFamily="18" charset="0"/>
            </a:endParaRPr>
          </a:p>
          <a:p>
            <a:pPr marL="0" marR="0" indent="0">
              <a:buNone/>
            </a:pPr>
            <a:r>
              <a:rPr lang="en-US" sz="2000" dirty="0">
                <a:ea typeface="Times New Roman" panose="02020603050405020304" pitchFamily="18" charset="0"/>
              </a:rPr>
              <a:t>Certification:</a:t>
            </a:r>
            <a:endParaRPr lang="en-US" sz="2000" dirty="0">
              <a:effectLst/>
              <a:ea typeface="Times New Roman" panose="02020603050405020304" pitchFamily="18" charset="0"/>
            </a:endParaRPr>
          </a:p>
          <a:p>
            <a:pPr>
              <a:lnSpc>
                <a:spcPct val="100000"/>
              </a:lnSpc>
            </a:pPr>
            <a:r>
              <a:rPr lang="en-US" sz="2000" dirty="0">
                <a:effectLst/>
                <a:ea typeface="Times New Roman" panose="02020603050405020304" pitchFamily="18" charset="0"/>
              </a:rPr>
              <a:t>“No artificial intelligence was employed in doing the research for the preparation of this document, with the exception of such artificial intelligence embedded in the standard on-line legal research sources Westlaw, Lexis, </a:t>
            </a:r>
            <a:r>
              <a:rPr lang="en-US" sz="2000" dirty="0" err="1">
                <a:effectLst/>
                <a:ea typeface="Times New Roman" panose="02020603050405020304" pitchFamily="18" charset="0"/>
              </a:rPr>
              <a:t>FastCase</a:t>
            </a:r>
            <a:r>
              <a:rPr lang="en-US" sz="2000" dirty="0">
                <a:effectLst/>
                <a:ea typeface="Times New Roman" panose="02020603050405020304" pitchFamily="18" charset="0"/>
              </a:rPr>
              <a:t>, and Bloomberg;</a:t>
            </a:r>
            <a:endParaRPr lang="en-US" sz="2000" dirty="0">
              <a:ea typeface="Times New Roman" panose="02020603050405020304" pitchFamily="18" charset="0"/>
            </a:endParaRPr>
          </a:p>
          <a:p>
            <a:pPr>
              <a:lnSpc>
                <a:spcPct val="100000"/>
              </a:lnSpc>
            </a:pPr>
            <a:r>
              <a:rPr lang="en-US" sz="2000" dirty="0">
                <a:effectLst/>
                <a:ea typeface="Times New Roman" panose="02020603050405020304" pitchFamily="18" charset="0"/>
              </a:rPr>
              <a:t>Every statement and every citation to an authority contained in this document has been checked by an attorney in this case and/or a paralegal working at his/her direction (or the party making the filing if acting pro se) as to the accuracy of the proposition for which it is offered, and the citation to authority provided.”</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131080127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456" y="2930228"/>
            <a:ext cx="7242048" cy="1111103"/>
          </a:xfrm>
        </p:spPr>
        <p:txBody>
          <a:bodyPr>
            <a:noAutofit/>
          </a:bodyPr>
          <a:lstStyle/>
          <a:p>
            <a:pPr marL="0" indent="0" algn="ctr">
              <a:buNone/>
            </a:pPr>
            <a:r>
              <a:rPr lang="en-US" sz="3200" b="1" i="0" u="none" strike="noStrike" baseline="0" dirty="0">
                <a:solidFill>
                  <a:srgbClr val="FF0000"/>
                </a:solidFill>
              </a:rPr>
              <a:t>Emerging Uses and Issues </a:t>
            </a:r>
          </a:p>
        </p:txBody>
      </p:sp>
      <p:sp>
        <p:nvSpPr>
          <p:cNvPr id="2" name="Slide Number Placeholder 1"/>
          <p:cNvSpPr>
            <a:spLocks noGrp="1"/>
          </p:cNvSpPr>
          <p:nvPr>
            <p:ph type="sldNum" sz="quarter" idx="12"/>
          </p:nvPr>
        </p:nvSpPr>
        <p:spPr/>
        <p:txBody>
          <a:bodyPr/>
          <a:lstStyle/>
          <a:p>
            <a:fld id="{4CF622CC-6EC5-4616-BBCB-5D9C49D8C841}" type="slidenum">
              <a:rPr lang="en-US" smtClean="0"/>
              <a:t>62</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2252658703"/>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Marketing, “Creative” Materials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63</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19"/>
            <a:ext cx="9375820" cy="4830407"/>
          </a:xfrm>
        </p:spPr>
        <p:txBody>
          <a:bodyPr>
            <a:normAutofit fontScale="92500" lnSpcReduction="20000"/>
          </a:bodyPr>
          <a:lstStyle/>
          <a:p>
            <a:pPr marL="0" indent="0">
              <a:lnSpc>
                <a:spcPct val="100000"/>
              </a:lnSpc>
              <a:spcBef>
                <a:spcPts val="0"/>
              </a:spcBef>
              <a:spcAft>
                <a:spcPts val="600"/>
              </a:spcAft>
              <a:buNone/>
            </a:pPr>
            <a:r>
              <a:rPr lang="en-US" sz="2200" dirty="0"/>
              <a:t>3d party claims to the training material, model</a:t>
            </a:r>
          </a:p>
          <a:p>
            <a:pPr>
              <a:lnSpc>
                <a:spcPct val="100000"/>
              </a:lnSpc>
              <a:spcBef>
                <a:spcPts val="0"/>
              </a:spcBef>
              <a:spcAft>
                <a:spcPts val="600"/>
              </a:spcAft>
            </a:pPr>
            <a:r>
              <a:rPr lang="en-US" sz="2200" dirty="0"/>
              <a:t>Infringement of exclusive right of reproduction in intermediate copies of copyrighted content, archival copies; argument of “derivative work”; “ingestion” cases, e.g.,</a:t>
            </a:r>
          </a:p>
          <a:p>
            <a:pPr lvl="1">
              <a:lnSpc>
                <a:spcPct val="100000"/>
              </a:lnSpc>
              <a:spcBef>
                <a:spcPts val="0"/>
              </a:spcBef>
              <a:spcAft>
                <a:spcPts val="600"/>
              </a:spcAft>
            </a:pPr>
            <a:r>
              <a:rPr lang="en-US" altLang="en-US" sz="1800" i="1" dirty="0">
                <a:solidFill>
                  <a:srgbClr val="002060"/>
                </a:solidFill>
              </a:rPr>
              <a:t>Getty Images (US), Inc. v. Stability AI, Inc</a:t>
            </a:r>
            <a:r>
              <a:rPr lang="en-US" altLang="en-US" sz="1800" dirty="0">
                <a:solidFill>
                  <a:srgbClr val="002060"/>
                </a:solidFill>
              </a:rPr>
              <a:t>., No. 1:23-cv-00135 (D. Del. filed Feb. 3, 2023) (also DMCA, trademark infringement and dilution, unfair competition)</a:t>
            </a:r>
          </a:p>
          <a:p>
            <a:pPr lvl="1">
              <a:lnSpc>
                <a:spcPct val="100000"/>
              </a:lnSpc>
              <a:spcBef>
                <a:spcPts val="0"/>
              </a:spcBef>
              <a:spcAft>
                <a:spcPts val="600"/>
              </a:spcAft>
            </a:pPr>
            <a:r>
              <a:rPr lang="en-US" altLang="en-US" sz="1800" i="1" dirty="0">
                <a:solidFill>
                  <a:srgbClr val="002060"/>
                </a:solidFill>
              </a:rPr>
              <a:t>Silverman v. OpenAI, Inc., </a:t>
            </a:r>
            <a:r>
              <a:rPr lang="en-US" altLang="en-US" sz="1800" dirty="0">
                <a:solidFill>
                  <a:srgbClr val="002060"/>
                </a:solidFill>
              </a:rPr>
              <a:t>No. 3:23-cv-03416 (N.D. Cal. filed July 7, 2023) (exhibit: prompting for summaries of Silverman’s “The Bedwetter”)</a:t>
            </a:r>
            <a:endParaRPr lang="en-US" sz="1800" dirty="0"/>
          </a:p>
          <a:p>
            <a:pPr>
              <a:lnSpc>
                <a:spcPct val="100000"/>
              </a:lnSpc>
              <a:spcBef>
                <a:spcPts val="0"/>
              </a:spcBef>
              <a:spcAft>
                <a:spcPts val="600"/>
              </a:spcAft>
            </a:pPr>
            <a:r>
              <a:rPr lang="en-US" sz="2200" dirty="0"/>
              <a:t>Data subject rights in their personally identifiable information (different formulations and sensitivity) – right of access and correction under Fair Information Practices</a:t>
            </a:r>
          </a:p>
          <a:p>
            <a:pPr marL="0" indent="0">
              <a:lnSpc>
                <a:spcPct val="100000"/>
              </a:lnSpc>
              <a:spcBef>
                <a:spcPts val="0"/>
              </a:spcBef>
              <a:spcAft>
                <a:spcPts val="600"/>
              </a:spcAft>
              <a:buNone/>
            </a:pPr>
            <a:r>
              <a:rPr lang="en-US" sz="2200" dirty="0"/>
              <a:t>3d party claims against generated work</a:t>
            </a:r>
          </a:p>
          <a:p>
            <a:pPr>
              <a:lnSpc>
                <a:spcPct val="100000"/>
              </a:lnSpc>
              <a:spcBef>
                <a:spcPts val="0"/>
              </a:spcBef>
              <a:spcAft>
                <a:spcPts val="600"/>
              </a:spcAft>
            </a:pPr>
            <a:r>
              <a:rPr lang="en-US" sz="2200" dirty="0"/>
              <a:t>Copyright infringement if “substantially similar” in a protected aspect, possibly ingested work product (brief); or plagiarism</a:t>
            </a:r>
          </a:p>
          <a:p>
            <a:pPr>
              <a:lnSpc>
                <a:spcPct val="100000"/>
              </a:lnSpc>
              <a:spcBef>
                <a:spcPts val="0"/>
              </a:spcBef>
              <a:spcAft>
                <a:spcPts val="600"/>
              </a:spcAft>
            </a:pPr>
            <a:r>
              <a:rPr lang="en-US" sz="2200" dirty="0"/>
              <a:t>Right of publicity/privacy – appropriation of name or likeness; possibly extended under trademark (unfair competition) principles to style including voice</a:t>
            </a:r>
          </a:p>
          <a:p>
            <a:pPr>
              <a:lnSpc>
                <a:spcPct val="100000"/>
              </a:lnSpc>
              <a:spcBef>
                <a:spcPts val="0"/>
              </a:spcBef>
              <a:spcAft>
                <a:spcPts val="600"/>
              </a:spcAft>
            </a:pPr>
            <a:r>
              <a:rPr lang="en-US" sz="2200" dirty="0"/>
              <a:t>Defamation</a:t>
            </a:r>
          </a:p>
          <a:p>
            <a:pPr marL="0" indent="0">
              <a:lnSpc>
                <a:spcPct val="100000"/>
              </a:lnSpc>
              <a:spcBef>
                <a:spcPts val="0"/>
              </a:spcBef>
              <a:spcAft>
                <a:spcPts val="600"/>
              </a:spcAft>
              <a:buNone/>
            </a:pPr>
            <a:r>
              <a:rPr lang="en-US" sz="2200" dirty="0">
                <a:solidFill>
                  <a:srgbClr val="0070C0"/>
                </a:solidFill>
              </a:rPr>
              <a:t>Some providers have offered indemnification, but consider cost</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30616405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kern="1200" dirty="0">
                <a:solidFill>
                  <a:srgbClr val="FF0000"/>
                </a:solidFill>
                <a:effectLst/>
                <a:latin typeface="+mj-lt"/>
                <a:ea typeface="+mj-ea"/>
                <a:cs typeface="+mj-cs"/>
              </a:rPr>
              <a:t>Trial Materials</a:t>
            </a:r>
            <a:endParaRPr lang="en-US" sz="36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64</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19"/>
            <a:ext cx="9375820" cy="4830407"/>
          </a:xfrm>
        </p:spPr>
        <p:txBody>
          <a:bodyPr>
            <a:normAutofit/>
          </a:bodyPr>
          <a:lstStyle/>
          <a:p>
            <a:pPr>
              <a:lnSpc>
                <a:spcPct val="100000"/>
              </a:lnSpc>
              <a:spcBef>
                <a:spcPts val="0"/>
              </a:spcBef>
              <a:spcAft>
                <a:spcPts val="600"/>
              </a:spcAft>
            </a:pPr>
            <a:r>
              <a:rPr lang="en-US" sz="3200" dirty="0"/>
              <a:t>Summaries of documents, testimony for argument</a:t>
            </a:r>
          </a:p>
          <a:p>
            <a:pPr>
              <a:lnSpc>
                <a:spcPct val="100000"/>
              </a:lnSpc>
              <a:spcBef>
                <a:spcPts val="0"/>
              </a:spcBef>
              <a:spcAft>
                <a:spcPts val="600"/>
              </a:spcAft>
            </a:pPr>
            <a:r>
              <a:rPr lang="en-US" sz="3200" dirty="0"/>
              <a:t>Demonstrative evidence (as summaries)</a:t>
            </a:r>
          </a:p>
          <a:p>
            <a:pPr lvl="1">
              <a:lnSpc>
                <a:spcPct val="100000"/>
              </a:lnSpc>
              <a:spcBef>
                <a:spcPts val="0"/>
              </a:spcBef>
              <a:spcAft>
                <a:spcPts val="600"/>
              </a:spcAft>
            </a:pPr>
            <a:r>
              <a:rPr lang="en-US" sz="2800" dirty="0"/>
              <a:t>May be subject to copyright claim (or judicial immunity) or tarnished by claims of plagiarism if uncredited</a:t>
            </a:r>
          </a:p>
          <a:p>
            <a:pPr>
              <a:lnSpc>
                <a:spcPct val="100000"/>
              </a:lnSpc>
              <a:spcBef>
                <a:spcPts val="0"/>
              </a:spcBef>
              <a:spcAft>
                <a:spcPts val="600"/>
              </a:spcAft>
            </a:pPr>
            <a:r>
              <a:rPr lang="en-US" sz="3200" dirty="0"/>
              <a:t>Simulations (supported by expert testimony)</a:t>
            </a:r>
          </a:p>
          <a:p>
            <a:pPr lvl="1">
              <a:lnSpc>
                <a:spcPct val="100000"/>
              </a:lnSpc>
              <a:spcBef>
                <a:spcPts val="0"/>
              </a:spcBef>
              <a:spcAft>
                <a:spcPts val="600"/>
              </a:spcAft>
            </a:pPr>
            <a:r>
              <a:rPr lang="en-US" sz="2800" dirty="0"/>
              <a:t>Similar issues to demonstrative evidence</a:t>
            </a:r>
          </a:p>
          <a:p>
            <a:pPr>
              <a:lnSpc>
                <a:spcPct val="100000"/>
              </a:lnSpc>
              <a:spcBef>
                <a:spcPts val="0"/>
              </a:spcBef>
              <a:spcAft>
                <a:spcPts val="600"/>
              </a:spcAft>
            </a:pPr>
            <a:r>
              <a:rPr lang="en-US" sz="3200" dirty="0"/>
              <a:t>Potential “expert” testimony, e.g., detection of “deepfakes” or other AI-generated evidence</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136310444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Evidence – Amended FRE 702 (effective Dec. 1, 2023) </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65</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a:bodyPr>
          <a:lstStyle/>
          <a:p>
            <a:pPr marL="0" indent="0">
              <a:lnSpc>
                <a:spcPct val="100000"/>
              </a:lnSpc>
              <a:spcBef>
                <a:spcPts val="0"/>
              </a:spcBef>
              <a:spcAft>
                <a:spcPts val="600"/>
              </a:spcAft>
              <a:buNone/>
            </a:pPr>
            <a:r>
              <a:rPr lang="en-US" sz="2200" b="1" dirty="0">
                <a:solidFill>
                  <a:schemeClr val="tx1">
                    <a:lumMod val="95000"/>
                    <a:lumOff val="5000"/>
                  </a:schemeClr>
                </a:solidFill>
              </a:rPr>
              <a:t>Rule 702. Testimony by Expert Witnesses</a:t>
            </a:r>
          </a:p>
          <a:p>
            <a:pPr marL="0" indent="0">
              <a:lnSpc>
                <a:spcPct val="100000"/>
              </a:lnSpc>
              <a:spcBef>
                <a:spcPts val="0"/>
              </a:spcBef>
              <a:spcAft>
                <a:spcPts val="600"/>
              </a:spcAft>
              <a:buNone/>
            </a:pPr>
            <a:r>
              <a:rPr lang="en-US" sz="2200" dirty="0">
                <a:solidFill>
                  <a:schemeClr val="tx1">
                    <a:lumMod val="95000"/>
                    <a:lumOff val="5000"/>
                  </a:schemeClr>
                </a:solidFill>
              </a:rPr>
              <a:t>A witness who is qualified as an expert by knowledge, skill, experience, training, or education may testify in the form of an opinion or otherwise </a:t>
            </a:r>
            <a:r>
              <a:rPr lang="en-US" sz="2200" dirty="0">
                <a:solidFill>
                  <a:srgbClr val="FF0000"/>
                </a:solidFill>
              </a:rPr>
              <a:t>if the proponent demonstrates to the court that it is more likely than not that</a:t>
            </a:r>
            <a:r>
              <a:rPr lang="en-US" sz="2200" dirty="0">
                <a:solidFill>
                  <a:schemeClr val="tx1">
                    <a:lumMod val="95000"/>
                    <a:lumOff val="5000"/>
                  </a:schemeClr>
                </a:solidFill>
              </a:rPr>
              <a:t>:</a:t>
            </a:r>
          </a:p>
          <a:p>
            <a:pPr marL="457200" indent="-457200">
              <a:lnSpc>
                <a:spcPct val="100000"/>
              </a:lnSpc>
              <a:spcBef>
                <a:spcPts val="0"/>
              </a:spcBef>
              <a:spcAft>
                <a:spcPts val="600"/>
              </a:spcAft>
              <a:buAutoNum type="alphaLcParenBoth"/>
            </a:pPr>
            <a:r>
              <a:rPr lang="en-US" sz="2200" dirty="0">
                <a:solidFill>
                  <a:schemeClr val="tx1">
                    <a:lumMod val="95000"/>
                    <a:lumOff val="5000"/>
                  </a:schemeClr>
                </a:solidFill>
              </a:rPr>
              <a:t>the expert’s scientific, technical, or other specialized knowledge will help the trier of fact to understand the evidence or to determine a fact in issue;</a:t>
            </a:r>
          </a:p>
          <a:p>
            <a:pPr marL="457200" indent="-457200">
              <a:lnSpc>
                <a:spcPct val="100000"/>
              </a:lnSpc>
              <a:spcBef>
                <a:spcPts val="0"/>
              </a:spcBef>
              <a:spcAft>
                <a:spcPts val="600"/>
              </a:spcAft>
              <a:buAutoNum type="alphaLcParenBoth"/>
            </a:pPr>
            <a:r>
              <a:rPr lang="en-US" sz="2200" dirty="0">
                <a:solidFill>
                  <a:schemeClr val="tx1">
                    <a:lumMod val="95000"/>
                    <a:lumOff val="5000"/>
                  </a:schemeClr>
                </a:solidFill>
              </a:rPr>
              <a:t>the testimony is based on sufficient facts or data;</a:t>
            </a:r>
          </a:p>
          <a:p>
            <a:pPr marL="457200" indent="-457200">
              <a:lnSpc>
                <a:spcPct val="100000"/>
              </a:lnSpc>
              <a:spcBef>
                <a:spcPts val="0"/>
              </a:spcBef>
              <a:spcAft>
                <a:spcPts val="600"/>
              </a:spcAft>
              <a:buAutoNum type="alphaLcParenBoth"/>
            </a:pPr>
            <a:r>
              <a:rPr lang="en-US" sz="2200" dirty="0">
                <a:solidFill>
                  <a:schemeClr val="tx1">
                    <a:lumMod val="95000"/>
                    <a:lumOff val="5000"/>
                  </a:schemeClr>
                </a:solidFill>
              </a:rPr>
              <a:t>the testimony is the product of reliable principles and methods; and</a:t>
            </a:r>
          </a:p>
          <a:p>
            <a:pPr marL="457200" indent="-457200">
              <a:lnSpc>
                <a:spcPct val="100000"/>
              </a:lnSpc>
              <a:spcBef>
                <a:spcPts val="0"/>
              </a:spcBef>
              <a:spcAft>
                <a:spcPts val="600"/>
              </a:spcAft>
              <a:buAutoNum type="alphaLcParenBoth"/>
            </a:pPr>
            <a:r>
              <a:rPr lang="en-US" sz="2200" dirty="0">
                <a:solidFill>
                  <a:schemeClr val="tx1">
                    <a:lumMod val="95000"/>
                    <a:lumOff val="5000"/>
                  </a:schemeClr>
                </a:solidFill>
              </a:rPr>
              <a:t>the </a:t>
            </a:r>
            <a:r>
              <a:rPr lang="en-US" sz="2200" strike="sngStrike" dirty="0">
                <a:solidFill>
                  <a:schemeClr val="tx1">
                    <a:lumMod val="95000"/>
                    <a:lumOff val="5000"/>
                  </a:schemeClr>
                </a:solidFill>
              </a:rPr>
              <a:t>expert has reliably applied </a:t>
            </a:r>
            <a:r>
              <a:rPr lang="en-US" sz="2200" dirty="0">
                <a:solidFill>
                  <a:srgbClr val="FF0000"/>
                </a:solidFill>
              </a:rPr>
              <a:t>expert’s opinion reflects a reliable application</a:t>
            </a:r>
            <a:r>
              <a:rPr lang="en-US" sz="2200" dirty="0">
                <a:solidFill>
                  <a:schemeClr val="tx1">
                    <a:lumMod val="95000"/>
                    <a:lumOff val="5000"/>
                  </a:schemeClr>
                </a:solidFill>
              </a:rPr>
              <a:t> of the principles and methods to the facts of the case.</a:t>
            </a:r>
          </a:p>
          <a:p>
            <a:pPr marL="0" indent="0">
              <a:lnSpc>
                <a:spcPct val="100000"/>
              </a:lnSpc>
              <a:spcBef>
                <a:spcPts val="0"/>
              </a:spcBef>
              <a:spcAft>
                <a:spcPts val="600"/>
              </a:spcAft>
              <a:buNone/>
            </a:pPr>
            <a:r>
              <a:rPr lang="en-US" sz="2200" dirty="0">
                <a:solidFill>
                  <a:srgbClr val="0070C0"/>
                </a:solidFill>
              </a:rPr>
              <a:t>Emphasizes that technology, such as AI must be proven (in addition to FRE 104(a) gatekeeping, </a:t>
            </a:r>
            <a:r>
              <a:rPr lang="en-US" sz="2200" i="1" dirty="0">
                <a:solidFill>
                  <a:srgbClr val="0070C0"/>
                </a:solidFill>
              </a:rPr>
              <a:t>Daubert v. Merrell Dow Pharms., Inc., </a:t>
            </a:r>
            <a:r>
              <a:rPr lang="en-US" sz="2200" dirty="0">
                <a:solidFill>
                  <a:srgbClr val="0070C0"/>
                </a:solidFill>
              </a:rPr>
              <a:t>509 U.S. 579 (1993))</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70449052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05456" y="2930228"/>
            <a:ext cx="7242048" cy="1111103"/>
          </a:xfrm>
        </p:spPr>
        <p:txBody>
          <a:bodyPr>
            <a:noAutofit/>
          </a:bodyPr>
          <a:lstStyle/>
          <a:p>
            <a:pPr marL="0" indent="0" algn="ctr">
              <a:buNone/>
            </a:pPr>
            <a:r>
              <a:rPr lang="en-US" sz="3200" b="1" dirty="0">
                <a:solidFill>
                  <a:srgbClr val="FF0000"/>
                </a:solidFill>
              </a:rPr>
              <a:t>General Regulatory Landscape</a:t>
            </a:r>
            <a:endParaRPr lang="en-US" sz="3200" b="1" i="0" u="none" strike="noStrike" baseline="0" dirty="0">
              <a:solidFill>
                <a:srgbClr val="FF0000"/>
              </a:solidFill>
            </a:endParaRPr>
          </a:p>
        </p:txBody>
      </p:sp>
      <p:sp>
        <p:nvSpPr>
          <p:cNvPr id="2" name="Slide Number Placeholder 1"/>
          <p:cNvSpPr>
            <a:spLocks noGrp="1"/>
          </p:cNvSpPr>
          <p:nvPr>
            <p:ph type="sldNum" sz="quarter" idx="12"/>
          </p:nvPr>
        </p:nvSpPr>
        <p:spPr/>
        <p:txBody>
          <a:bodyPr/>
          <a:lstStyle/>
          <a:p>
            <a:fld id="{4CF622CC-6EC5-4616-BBCB-5D9C49D8C841}" type="slidenum">
              <a:rPr lang="en-US" smtClean="0"/>
              <a:t>66</a:t>
            </a:fld>
            <a:endParaRPr lang="en-US" dirty="0"/>
          </a:p>
        </p:txBody>
      </p:sp>
      <p:sp>
        <p:nvSpPr>
          <p:cNvPr id="4" name="Date Placeholder 3">
            <a:extLst>
              <a:ext uri="{FF2B5EF4-FFF2-40B4-BE49-F238E27FC236}">
                <a16:creationId xmlns:a16="http://schemas.microsoft.com/office/drawing/2014/main" id="{A68A3A3B-0432-4F79-98F1-CD22A1F26679}"/>
              </a:ext>
            </a:extLst>
          </p:cNvPr>
          <p:cNvSpPr>
            <a:spLocks noGrp="1"/>
          </p:cNvSpPr>
          <p:nvPr>
            <p:ph type="dt" sz="half" idx="10"/>
          </p:nvPr>
        </p:nvSpPr>
        <p:spPr/>
        <p:txBody>
          <a:bodyPr/>
          <a:lstStyle/>
          <a:p>
            <a:r>
              <a:rPr lang="en-US" dirty="0"/>
              <a:t>September 30, 2025</a:t>
            </a:r>
          </a:p>
        </p:txBody>
      </p:sp>
      <p:sp>
        <p:nvSpPr>
          <p:cNvPr id="5" name="Footer Placeholder 4">
            <a:extLst>
              <a:ext uri="{FF2B5EF4-FFF2-40B4-BE49-F238E27FC236}">
                <a16:creationId xmlns:a16="http://schemas.microsoft.com/office/drawing/2014/main" id="{F46F51FA-A27E-49EF-B9EC-250392565252}"/>
              </a:ext>
            </a:extLst>
          </p:cNvPr>
          <p:cNvSpPr>
            <a:spLocks noGrp="1"/>
          </p:cNvSpPr>
          <p:nvPr>
            <p:ph type="ftr" sz="quarter" idx="11"/>
          </p:nvPr>
        </p:nvSpPr>
        <p:spPr/>
        <p:txBody>
          <a:bodyPr/>
          <a:lstStyle/>
          <a:p>
            <a:r>
              <a:rPr lang="en-US" dirty="0">
                <a:hlinkClick r:id="rId2"/>
              </a:rPr>
              <a:t>Stephen@StephenYChow.com</a:t>
            </a:r>
            <a:r>
              <a:rPr lang="en-US" dirty="0"/>
              <a:t> </a:t>
            </a:r>
          </a:p>
        </p:txBody>
      </p:sp>
    </p:spTree>
    <p:extLst>
      <p:ext uri="{BB962C8B-B14F-4D97-AF65-F5344CB8AC3E}">
        <p14:creationId xmlns:p14="http://schemas.microsoft.com/office/powerpoint/2010/main" val="260083297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Legislative Directions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67</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lnSpcReduction="10000"/>
          </a:bodyPr>
          <a:lstStyle/>
          <a:p>
            <a:pPr>
              <a:lnSpc>
                <a:spcPct val="100000"/>
              </a:lnSpc>
              <a:spcBef>
                <a:spcPts val="0"/>
              </a:spcBef>
              <a:spcAft>
                <a:spcPts val="600"/>
              </a:spcAft>
            </a:pPr>
            <a:r>
              <a:rPr lang="en-US" sz="2200" dirty="0"/>
              <a:t>Concern in technical standards community to establish “trustworthy” AI, reflected in the 2022 ABA Resolution on accountability/transparency (including liability) and human supervision of AI (to remedy bias).</a:t>
            </a:r>
          </a:p>
          <a:p>
            <a:pPr>
              <a:lnSpc>
                <a:spcPct val="100000"/>
              </a:lnSpc>
              <a:spcBef>
                <a:spcPts val="0"/>
              </a:spcBef>
              <a:spcAft>
                <a:spcPts val="600"/>
              </a:spcAft>
            </a:pPr>
            <a:r>
              <a:rPr lang="en-US" sz="2200" dirty="0"/>
              <a:t>The EU technology bureaucracy has addressed the risk of automated decision systems for years (including in the influential General Data Protection Regulation), that, in what some call “the Brussels Effect”) primed U.S. privacy advocates and compliance professionals to support the dozen omnibus state privacy acts. EU AI act prior to </a:t>
            </a:r>
            <a:r>
              <a:rPr lang="en-US" sz="2200" dirty="0" err="1"/>
              <a:t>GenAI</a:t>
            </a:r>
            <a:r>
              <a:rPr lang="en-US" sz="2200" dirty="0"/>
              <a:t>, regulates according to risk</a:t>
            </a:r>
          </a:p>
          <a:p>
            <a:pPr>
              <a:lnSpc>
                <a:spcPct val="100000"/>
              </a:lnSpc>
              <a:spcBef>
                <a:spcPts val="0"/>
              </a:spcBef>
              <a:spcAft>
                <a:spcPts val="600"/>
              </a:spcAft>
            </a:pPr>
            <a:r>
              <a:rPr lang="en-US" sz="2200" dirty="0"/>
              <a:t>Congressional hearings on AI focused on geopolitics (race with China), in 2024 deep fakes in appropriation of name, image and likeness; in 2025 on effects of AI “companions” on teens</a:t>
            </a:r>
          </a:p>
          <a:p>
            <a:pPr>
              <a:lnSpc>
                <a:spcPct val="100000"/>
              </a:lnSpc>
              <a:spcBef>
                <a:spcPts val="0"/>
              </a:spcBef>
              <a:spcAft>
                <a:spcPts val="600"/>
              </a:spcAft>
            </a:pPr>
            <a:r>
              <a:rPr lang="en-US" sz="2200" dirty="0"/>
              <a:t>At the local level, there is motivation relative to particular issues such as bias in facial recognition and use of AI in law enforcement, employment, credit decisions, and housing. </a:t>
            </a:r>
            <a:r>
              <a:rPr lang="en-US" sz="2200" dirty="0">
                <a:solidFill>
                  <a:srgbClr val="0070C0"/>
                </a:solidFill>
              </a:rPr>
              <a:t>This may affect the local application of attorney ethical rules (such as MR 4.4/8.4)</a:t>
            </a:r>
            <a:r>
              <a:rPr lang="en-US" sz="2200" dirty="0"/>
              <a:t>.</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23293859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Massachusetts</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68</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a:bodyPr>
          <a:lstStyle/>
          <a:p>
            <a:pPr marL="0" indent="0">
              <a:lnSpc>
                <a:spcPct val="100000"/>
              </a:lnSpc>
              <a:spcBef>
                <a:spcPts val="0"/>
              </a:spcBef>
              <a:spcAft>
                <a:spcPts val="600"/>
              </a:spcAft>
              <a:buNone/>
            </a:pPr>
            <a:r>
              <a:rPr lang="en-US" sz="2000" b="1" dirty="0"/>
              <a:t>Attorney General Advisory on the Application of the Commonwealth’s Consumer Protection, Civil Rights, and Data Privacy Laws to Artificial Intelligence</a:t>
            </a:r>
          </a:p>
          <a:p>
            <a:pPr marL="0" indent="0">
              <a:lnSpc>
                <a:spcPct val="100000"/>
              </a:lnSpc>
              <a:spcBef>
                <a:spcPts val="0"/>
              </a:spcBef>
              <a:spcAft>
                <a:spcPts val="600"/>
              </a:spcAft>
              <a:buNone/>
            </a:pPr>
            <a:r>
              <a:rPr lang="en-US" sz="2000" dirty="0"/>
              <a:t>(April 16, 2024) </a:t>
            </a:r>
            <a:r>
              <a:rPr lang="en-US" sz="2000" dirty="0">
                <a:hlinkClick r:id="rId3"/>
              </a:rPr>
              <a:t>https://www.mass.gov/doc/ago-ai-advisory-41624/download</a:t>
            </a:r>
            <a:endParaRPr lang="en-US" sz="2000" dirty="0"/>
          </a:p>
          <a:p>
            <a:pPr>
              <a:lnSpc>
                <a:spcPct val="110000"/>
              </a:lnSpc>
              <a:spcBef>
                <a:spcPts val="0"/>
              </a:spcBef>
              <a:spcAft>
                <a:spcPts val="600"/>
              </a:spcAft>
            </a:pPr>
            <a:r>
              <a:rPr lang="en-US" sz="2000" dirty="0"/>
              <a:t>Unfair and deceptive acts or practices under Chapter 93A:</a:t>
            </a:r>
          </a:p>
          <a:p>
            <a:pPr lvl="1">
              <a:lnSpc>
                <a:spcPct val="110000"/>
              </a:lnSpc>
              <a:spcBef>
                <a:spcPts val="0"/>
              </a:spcBef>
              <a:spcAft>
                <a:spcPts val="600"/>
              </a:spcAft>
            </a:pPr>
            <a:r>
              <a:rPr lang="en-US" sz="2000" dirty="0"/>
              <a:t>False advertising, commercial fraud in AI system commerce</a:t>
            </a:r>
          </a:p>
          <a:p>
            <a:pPr lvl="1">
              <a:lnSpc>
                <a:spcPct val="110000"/>
              </a:lnSpc>
              <a:spcBef>
                <a:spcPts val="0"/>
              </a:spcBef>
              <a:spcAft>
                <a:spcPts val="600"/>
              </a:spcAft>
            </a:pPr>
            <a:r>
              <a:rPr lang="en-US" sz="2000" dirty="0"/>
              <a:t>Misrepresent audio or video in “deepfakes, voice cloning or chatbots” as fraud under 940 CMR 3.05(1)</a:t>
            </a:r>
          </a:p>
          <a:p>
            <a:pPr>
              <a:lnSpc>
                <a:spcPct val="110000"/>
              </a:lnSpc>
              <a:spcBef>
                <a:spcPts val="0"/>
              </a:spcBef>
              <a:spcAft>
                <a:spcPts val="600"/>
              </a:spcAft>
            </a:pPr>
            <a:r>
              <a:rPr lang="en-US" sz="2000" dirty="0"/>
              <a:t>May be violation if violates federal consumer protection statutes</a:t>
            </a:r>
          </a:p>
          <a:p>
            <a:pPr>
              <a:lnSpc>
                <a:spcPct val="110000"/>
              </a:lnSpc>
              <a:spcBef>
                <a:spcPts val="0"/>
              </a:spcBef>
              <a:spcAft>
                <a:spcPts val="600"/>
              </a:spcAft>
            </a:pPr>
            <a:r>
              <a:rPr lang="en-US" sz="2000" dirty="0"/>
              <a:t>AI systems must comply with Commonwealth Standards for the Protection of Personal Information, Chapter 93H, 201 CMR 17.03 &amp; 17.04</a:t>
            </a:r>
          </a:p>
          <a:p>
            <a:pPr>
              <a:lnSpc>
                <a:spcPct val="110000"/>
              </a:lnSpc>
              <a:spcBef>
                <a:spcPts val="0"/>
              </a:spcBef>
              <a:spcAft>
                <a:spcPts val="600"/>
              </a:spcAft>
            </a:pPr>
            <a:r>
              <a:rPr lang="en-US" sz="2000" dirty="0"/>
              <a:t>Commonwealth’s Anti-Discrimination Law, </a:t>
            </a:r>
            <a:r>
              <a:rPr lang="en-US" sz="2000" dirty="0" err="1"/>
              <a:t>G.L.c</a:t>
            </a:r>
            <a:r>
              <a:rPr lang="en-US" sz="2000" dirty="0"/>
              <a:t>. 151B, § 4.</a:t>
            </a:r>
          </a:p>
          <a:p>
            <a:pPr>
              <a:lnSpc>
                <a:spcPct val="110000"/>
              </a:lnSpc>
              <a:spcBef>
                <a:spcPts val="0"/>
              </a:spcBef>
              <a:spcAft>
                <a:spcPts val="600"/>
              </a:spcAft>
            </a:pPr>
            <a:r>
              <a:rPr lang="en-US" sz="2000" dirty="0"/>
              <a:t>Federal consumer protection and anti-discrimination laws.  (Bias in loan applications, etc.)</a:t>
            </a:r>
          </a:p>
          <a:p>
            <a:pPr marL="0" indent="0">
              <a:lnSpc>
                <a:spcPct val="100000"/>
              </a:lnSpc>
              <a:spcBef>
                <a:spcPts val="0"/>
              </a:spcBef>
              <a:spcAft>
                <a:spcPts val="600"/>
              </a:spcAft>
              <a:buNone/>
            </a:pPr>
            <a:endParaRPr lang="en-US" sz="2200" dirty="0"/>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4"/>
              </a:rPr>
              <a:t>Stephen@StephenYChow.com</a:t>
            </a:r>
            <a:r>
              <a:rPr lang="en-US" dirty="0"/>
              <a:t> </a:t>
            </a:r>
          </a:p>
        </p:txBody>
      </p:sp>
    </p:spTree>
    <p:extLst>
      <p:ext uri="{BB962C8B-B14F-4D97-AF65-F5344CB8AC3E}">
        <p14:creationId xmlns:p14="http://schemas.microsoft.com/office/powerpoint/2010/main" val="100249496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C3B416-F271-C7FC-398B-96D68AE7F6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83805BD-B8B1-4F06-5299-6AD164FA9B22}"/>
              </a:ext>
            </a:extLst>
          </p:cNvPr>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Massachusetts Pending Legislation</a:t>
            </a:r>
            <a:endParaRPr lang="en-US" sz="3200" b="1" dirty="0">
              <a:solidFill>
                <a:srgbClr val="FF0000"/>
              </a:solidFill>
            </a:endParaRPr>
          </a:p>
        </p:txBody>
      </p:sp>
      <p:sp>
        <p:nvSpPr>
          <p:cNvPr id="3" name="Slide Number Placeholder 2">
            <a:extLst>
              <a:ext uri="{FF2B5EF4-FFF2-40B4-BE49-F238E27FC236}">
                <a16:creationId xmlns:a16="http://schemas.microsoft.com/office/drawing/2014/main" id="{B139123E-3D43-11A1-0C79-8C323F8450F1}"/>
              </a:ext>
            </a:extLst>
          </p:cNvPr>
          <p:cNvSpPr>
            <a:spLocks noGrp="1"/>
          </p:cNvSpPr>
          <p:nvPr>
            <p:ph type="sldNum" sz="quarter" idx="12"/>
          </p:nvPr>
        </p:nvSpPr>
        <p:spPr/>
        <p:txBody>
          <a:bodyPr/>
          <a:lstStyle/>
          <a:p>
            <a:fld id="{4CF622CC-6EC5-4616-BBCB-5D9C49D8C841}" type="slidenum">
              <a:rPr lang="en-US" smtClean="0"/>
              <a:t>69</a:t>
            </a:fld>
            <a:endParaRPr lang="en-US" dirty="0"/>
          </a:p>
        </p:txBody>
      </p:sp>
      <p:sp>
        <p:nvSpPr>
          <p:cNvPr id="7" name="Date Placeholder 6">
            <a:extLst>
              <a:ext uri="{FF2B5EF4-FFF2-40B4-BE49-F238E27FC236}">
                <a16:creationId xmlns:a16="http://schemas.microsoft.com/office/drawing/2014/main" id="{1BD437AA-3AD3-D6E6-B04A-DCA7C160506A}"/>
              </a:ext>
            </a:extLst>
          </p:cNvPr>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D63ECBD7-5F91-B2AD-D6E9-05F2F3C0AE15}"/>
              </a:ext>
            </a:extLst>
          </p:cNvPr>
          <p:cNvSpPr>
            <a:spLocks noGrp="1"/>
          </p:cNvSpPr>
          <p:nvPr>
            <p:ph idx="1"/>
          </p:nvPr>
        </p:nvSpPr>
        <p:spPr>
          <a:xfrm>
            <a:off x="1408090" y="1358520"/>
            <a:ext cx="9375820" cy="4694808"/>
          </a:xfrm>
        </p:spPr>
        <p:txBody>
          <a:bodyPr>
            <a:normAutofit lnSpcReduction="10000"/>
          </a:bodyPr>
          <a:lstStyle/>
          <a:p>
            <a:pPr>
              <a:lnSpc>
                <a:spcPct val="100000"/>
              </a:lnSpc>
              <a:spcBef>
                <a:spcPts val="0"/>
              </a:spcBef>
              <a:spcAft>
                <a:spcPts val="600"/>
              </a:spcAft>
            </a:pPr>
            <a:r>
              <a:rPr lang="en-US" sz="2200" dirty="0"/>
              <a:t>H74 contracts for digital replicas [to avoid unauthorized use]</a:t>
            </a:r>
          </a:p>
          <a:p>
            <a:pPr>
              <a:lnSpc>
                <a:spcPct val="100000"/>
              </a:lnSpc>
              <a:spcBef>
                <a:spcPts val="0"/>
              </a:spcBef>
              <a:spcAft>
                <a:spcPts val="600"/>
              </a:spcAft>
            </a:pPr>
            <a:r>
              <a:rPr lang="en-US" sz="2200" dirty="0"/>
              <a:t>H.76 deceptive election practices, incl. voice or likeness</a:t>
            </a:r>
          </a:p>
          <a:p>
            <a:pPr>
              <a:lnSpc>
                <a:spcPct val="100000"/>
              </a:lnSpc>
              <a:spcBef>
                <a:spcPts val="0"/>
              </a:spcBef>
              <a:spcAft>
                <a:spcPts val="600"/>
              </a:spcAft>
            </a:pPr>
            <a:r>
              <a:rPr lang="en-US" sz="2200" dirty="0"/>
              <a:t>H77/S35 responsible AI in employment monitoring</a:t>
            </a:r>
          </a:p>
          <a:p>
            <a:pPr>
              <a:lnSpc>
                <a:spcPct val="100000"/>
              </a:lnSpc>
              <a:spcBef>
                <a:spcPts val="0"/>
              </a:spcBef>
              <a:spcAft>
                <a:spcPts val="600"/>
              </a:spcAft>
            </a:pPr>
            <a:r>
              <a:rPr lang="en-US" sz="2200" dirty="0"/>
              <a:t>H81 disclosure of AI generated content</a:t>
            </a:r>
          </a:p>
          <a:p>
            <a:pPr>
              <a:lnSpc>
                <a:spcPct val="100000"/>
              </a:lnSpc>
              <a:spcBef>
                <a:spcPts val="0"/>
              </a:spcBef>
              <a:spcAft>
                <a:spcPts val="600"/>
              </a:spcAft>
            </a:pPr>
            <a:r>
              <a:rPr lang="en-US" sz="2200" dirty="0"/>
              <a:t>H83 commission to study AI data center burden</a:t>
            </a:r>
          </a:p>
          <a:p>
            <a:pPr>
              <a:lnSpc>
                <a:spcPct val="100000"/>
              </a:lnSpc>
              <a:spcBef>
                <a:spcPts val="0"/>
              </a:spcBef>
              <a:spcAft>
                <a:spcPts val="600"/>
              </a:spcAft>
            </a:pPr>
            <a:r>
              <a:rPr lang="en-US" sz="2200" dirty="0"/>
              <a:t>H90 provenance of AI generated content </a:t>
            </a:r>
            <a:r>
              <a:rPr lang="en-US" sz="2200"/>
              <a:t>from capture</a:t>
            </a:r>
            <a:endParaRPr lang="en-US" sz="2200" dirty="0"/>
          </a:p>
          <a:p>
            <a:pPr>
              <a:lnSpc>
                <a:spcPct val="100000"/>
              </a:lnSpc>
              <a:spcBef>
                <a:spcPts val="0"/>
              </a:spcBef>
              <a:spcAft>
                <a:spcPts val="600"/>
              </a:spcAft>
            </a:pPr>
            <a:r>
              <a:rPr lang="en-US" sz="2200" dirty="0"/>
              <a:t>H94 prevention of algorithmic discrimination</a:t>
            </a:r>
          </a:p>
          <a:p>
            <a:pPr>
              <a:lnSpc>
                <a:spcPct val="100000"/>
              </a:lnSpc>
              <a:spcBef>
                <a:spcPts val="0"/>
              </a:spcBef>
              <a:spcAft>
                <a:spcPts val="600"/>
              </a:spcAft>
            </a:pPr>
            <a:r>
              <a:rPr lang="en-US" sz="2200" dirty="0"/>
              <a:t>H97 consumer protection in prevention of algorithmic discrimination</a:t>
            </a:r>
          </a:p>
          <a:p>
            <a:pPr>
              <a:lnSpc>
                <a:spcPct val="100000"/>
              </a:lnSpc>
              <a:spcBef>
                <a:spcPts val="0"/>
              </a:spcBef>
              <a:spcAft>
                <a:spcPts val="600"/>
              </a:spcAft>
            </a:pPr>
            <a:r>
              <a:rPr lang="en-US" sz="2200" dirty="0"/>
              <a:t>S37 AI innovation fund</a:t>
            </a:r>
          </a:p>
          <a:p>
            <a:pPr>
              <a:lnSpc>
                <a:spcPct val="100000"/>
              </a:lnSpc>
              <a:spcBef>
                <a:spcPts val="0"/>
              </a:spcBef>
              <a:spcAft>
                <a:spcPts val="600"/>
              </a:spcAft>
            </a:pPr>
            <a:r>
              <a:rPr lang="en-US" sz="2200" dirty="0"/>
              <a:t>S46 use of AI in healthcare utilization decision-making</a:t>
            </a:r>
          </a:p>
          <a:p>
            <a:pPr>
              <a:lnSpc>
                <a:spcPct val="100000"/>
              </a:lnSpc>
              <a:spcBef>
                <a:spcPts val="0"/>
              </a:spcBef>
              <a:spcAft>
                <a:spcPts val="600"/>
              </a:spcAft>
            </a:pPr>
            <a:r>
              <a:rPr lang="en-US" sz="2200" dirty="0"/>
              <a:t>S48 use of AI in child sexual abuse materials</a:t>
            </a:r>
          </a:p>
          <a:p>
            <a:pPr>
              <a:lnSpc>
                <a:spcPct val="100000"/>
              </a:lnSpc>
              <a:spcBef>
                <a:spcPts val="0"/>
              </a:spcBef>
              <a:spcAft>
                <a:spcPts val="600"/>
              </a:spcAft>
            </a:pPr>
            <a:r>
              <a:rPr lang="en-US" sz="2200" dirty="0"/>
              <a:t>S51 social media AI accountability</a:t>
            </a:r>
          </a:p>
          <a:p>
            <a:pPr>
              <a:lnSpc>
                <a:spcPct val="100000"/>
              </a:lnSpc>
              <a:spcBef>
                <a:spcPts val="0"/>
              </a:spcBef>
              <a:spcAft>
                <a:spcPts val="600"/>
              </a:spcAft>
            </a:pPr>
            <a:endParaRPr lang="en-US" sz="2200" dirty="0"/>
          </a:p>
        </p:txBody>
      </p:sp>
      <p:sp>
        <p:nvSpPr>
          <p:cNvPr id="4" name="Footer Placeholder 3">
            <a:extLst>
              <a:ext uri="{FF2B5EF4-FFF2-40B4-BE49-F238E27FC236}">
                <a16:creationId xmlns:a16="http://schemas.microsoft.com/office/drawing/2014/main" id="{F059C43B-7637-6AA0-AC4D-1A80AF46BF09}"/>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326343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1.1 - </a:t>
            </a:r>
            <a:r>
              <a:rPr lang="en-US" sz="3200" b="1" u="sng" kern="1200" dirty="0">
                <a:solidFill>
                  <a:srgbClr val="FF0000"/>
                </a:solidFill>
                <a:effectLst/>
                <a:latin typeface="+mj-lt"/>
                <a:ea typeface="+mj-ea"/>
                <a:cs typeface="+mj-cs"/>
              </a:rPr>
              <a:t>Competence</a:t>
            </a:r>
            <a:endParaRPr lang="en-US" sz="3200" b="1" u="sng"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7</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fontScale="92500" lnSpcReduction="10000"/>
          </a:bodyPr>
          <a:lstStyle/>
          <a:p>
            <a:pPr marL="0" indent="0">
              <a:lnSpc>
                <a:spcPct val="100000"/>
              </a:lnSpc>
              <a:spcBef>
                <a:spcPts val="0"/>
              </a:spcBef>
              <a:spcAft>
                <a:spcPts val="600"/>
              </a:spcAft>
              <a:buNone/>
            </a:pPr>
            <a:r>
              <a:rPr lang="en-US" b="1" i="0" dirty="0">
                <a:solidFill>
                  <a:srgbClr val="263238"/>
                </a:solidFill>
                <a:effectLst/>
              </a:rPr>
              <a:t>A lawyer shall provide competent representation to a client. Competent representation requires the legal knowledge, skill, thoroughness and preparation reasonably necessary for the representation</a:t>
            </a:r>
            <a:r>
              <a:rPr lang="en-US" b="0" i="0" dirty="0">
                <a:solidFill>
                  <a:srgbClr val="212121"/>
                </a:solidFill>
                <a:effectLst/>
              </a:rPr>
              <a:t>. </a:t>
            </a:r>
            <a:r>
              <a:rPr lang="en-US" b="0" i="0" dirty="0">
                <a:solidFill>
                  <a:srgbClr val="0070C0"/>
                </a:solidFill>
                <a:effectLst/>
              </a:rPr>
              <a:t>See ABA Op. 512</a:t>
            </a:r>
            <a:endParaRPr lang="en-US" b="0" i="0" dirty="0">
              <a:solidFill>
                <a:srgbClr val="212121"/>
              </a:solidFill>
              <a:effectLst/>
            </a:endParaRPr>
          </a:p>
          <a:p>
            <a:pPr marL="0" indent="0">
              <a:lnSpc>
                <a:spcPct val="100000"/>
              </a:lnSpc>
              <a:spcBef>
                <a:spcPts val="0"/>
              </a:spcBef>
              <a:spcAft>
                <a:spcPts val="600"/>
              </a:spcAft>
              <a:buNone/>
            </a:pPr>
            <a:r>
              <a:rPr lang="en-US" sz="2600" dirty="0">
                <a:solidFill>
                  <a:srgbClr val="0070C0"/>
                </a:solidFill>
                <a:effectLst/>
              </a:rPr>
              <a:t>NH is more specific, among other things:</a:t>
            </a:r>
          </a:p>
          <a:p>
            <a:pPr marL="0" indent="0">
              <a:lnSpc>
                <a:spcPct val="100000"/>
              </a:lnSpc>
              <a:spcBef>
                <a:spcPts val="0"/>
              </a:spcBef>
              <a:spcAft>
                <a:spcPts val="600"/>
              </a:spcAft>
              <a:buNone/>
            </a:pPr>
            <a:r>
              <a:rPr lang="en-US" sz="1800" b="0" i="0" dirty="0">
                <a:solidFill>
                  <a:srgbClr val="333333"/>
                </a:solidFill>
                <a:effectLst/>
              </a:rPr>
              <a:t>(b) Legal competence requires at a minimum:</a:t>
            </a:r>
            <a:br>
              <a:rPr lang="en-US" sz="1800" dirty="0"/>
            </a:br>
            <a:r>
              <a:rPr lang="en-US" sz="1800" b="0" i="0" dirty="0">
                <a:solidFill>
                  <a:srgbClr val="333333"/>
                </a:solidFill>
                <a:effectLst/>
              </a:rPr>
              <a:t>(1) specific knowledge about the fields of law in which the lawyer practices;</a:t>
            </a:r>
            <a:br>
              <a:rPr lang="en-US" sz="1800" dirty="0"/>
            </a:br>
            <a:r>
              <a:rPr lang="en-US" sz="1800" b="0" i="0" dirty="0">
                <a:solidFill>
                  <a:srgbClr val="333333"/>
                </a:solidFill>
                <a:effectLst/>
              </a:rPr>
              <a:t>(2) performance of the techniques of practice with skill;</a:t>
            </a:r>
            <a:br>
              <a:rPr lang="en-US" sz="1800" dirty="0"/>
            </a:br>
            <a:r>
              <a:rPr lang="en-US" sz="1800" b="0" i="0" dirty="0">
                <a:solidFill>
                  <a:srgbClr val="333333"/>
                </a:solidFill>
                <a:effectLst/>
              </a:rPr>
              <a:t>(3) identification of areas beyond the lawyer's competence and bringing those areas to the client's attention; . . .</a:t>
            </a:r>
          </a:p>
          <a:p>
            <a:pPr marL="0" indent="0">
              <a:lnSpc>
                <a:spcPct val="100000"/>
              </a:lnSpc>
              <a:spcBef>
                <a:spcPts val="0"/>
              </a:spcBef>
              <a:spcAft>
                <a:spcPts val="600"/>
              </a:spcAft>
              <a:buNone/>
            </a:pPr>
            <a:r>
              <a:rPr lang="en-US" sz="1800" b="0" i="0" dirty="0">
                <a:solidFill>
                  <a:srgbClr val="333333"/>
                </a:solidFill>
                <a:effectLst/>
              </a:rPr>
              <a:t>(c) In the performance of client service, a lawyer shall at a minimum:</a:t>
            </a:r>
            <a:br>
              <a:rPr lang="en-US" sz="1800" dirty="0"/>
            </a:br>
            <a:r>
              <a:rPr lang="en-US" sz="1800" b="0" i="0" dirty="0">
                <a:solidFill>
                  <a:srgbClr val="333333"/>
                </a:solidFill>
                <a:effectLst/>
              </a:rPr>
              <a:t>(3) develop a strategy, in consultation with the client, for solving the legal problems of the client; and</a:t>
            </a:r>
            <a:br>
              <a:rPr lang="en-US" sz="1800" dirty="0"/>
            </a:br>
            <a:r>
              <a:rPr lang="en-US" sz="1800" b="0" i="0" dirty="0">
                <a:solidFill>
                  <a:srgbClr val="333333"/>
                </a:solidFill>
                <a:effectLst/>
              </a:rPr>
              <a:t>(4) undertake actions on the client's behalf in a timely and effective manner including, where appropriate, associating with another lawyer who possesses the skill and knowledge required to assure competent representation</a:t>
            </a:r>
            <a:endParaRPr lang="en-US" sz="1800" dirty="0"/>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4037566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1.1 (Comment 8)</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8</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358520"/>
            <a:ext cx="9375820" cy="4588813"/>
          </a:xfrm>
        </p:spPr>
        <p:txBody>
          <a:bodyPr>
            <a:normAutofit/>
          </a:bodyPr>
          <a:lstStyle/>
          <a:p>
            <a:pPr marL="0" indent="0">
              <a:lnSpc>
                <a:spcPct val="100000"/>
              </a:lnSpc>
              <a:spcBef>
                <a:spcPts val="0"/>
              </a:spcBef>
              <a:spcAft>
                <a:spcPts val="600"/>
              </a:spcAft>
              <a:buNone/>
            </a:pPr>
            <a:r>
              <a:rPr lang="en-US" b="1" i="1" dirty="0">
                <a:solidFill>
                  <a:srgbClr val="263238"/>
                </a:solidFill>
                <a:effectLst/>
              </a:rPr>
              <a:t>Maintaining Competence</a:t>
            </a:r>
            <a:br>
              <a:rPr lang="en-US" dirty="0"/>
            </a:br>
            <a:r>
              <a:rPr lang="en-US" b="0" i="0" dirty="0">
                <a:solidFill>
                  <a:srgbClr val="212121"/>
                </a:solidFill>
                <a:effectLst/>
              </a:rPr>
              <a:t>[Comment 8]  To maintain the requisite knowledge and skill, a lawyer should keep abreast of changes in the law and its practice, </a:t>
            </a:r>
            <a:r>
              <a:rPr lang="en-US" b="0" i="0" u="sng" dirty="0">
                <a:solidFill>
                  <a:srgbClr val="212121"/>
                </a:solidFill>
                <a:effectLst/>
              </a:rPr>
              <a:t>including the benefits and risks associated with relevant technology</a:t>
            </a:r>
            <a:r>
              <a:rPr lang="en-US" b="0" i="0" dirty="0">
                <a:solidFill>
                  <a:srgbClr val="212121"/>
                </a:solidFill>
                <a:effectLst/>
              </a:rPr>
              <a:t>, engage in continuing study and education [and comply with all continuing legal education requirements to which the lawyer is subject </a:t>
            </a:r>
            <a:r>
              <a:rPr lang="en-US" b="0" i="0" dirty="0">
                <a:solidFill>
                  <a:srgbClr val="0070C0"/>
                </a:solidFill>
                <a:effectLst/>
              </a:rPr>
              <a:t>– CLE not required in MA</a:t>
            </a:r>
            <a:r>
              <a:rPr lang="en-US" b="0" i="0" dirty="0">
                <a:effectLst/>
              </a:rPr>
              <a:t>]</a:t>
            </a:r>
            <a:r>
              <a:rPr lang="en-US" b="0" i="0" dirty="0">
                <a:solidFill>
                  <a:srgbClr val="212121"/>
                </a:solidFill>
                <a:effectLst/>
              </a:rPr>
              <a:t> .</a:t>
            </a:r>
            <a:r>
              <a:rPr lang="en-US" b="0" i="0" dirty="0">
                <a:solidFill>
                  <a:srgbClr val="0070C0"/>
                </a:solidFill>
                <a:effectLst/>
              </a:rPr>
              <a:t>  Technology competence statement adopted in CT, MA, NH, VT, not ME, RI.</a:t>
            </a:r>
            <a:endParaRPr lang="en-US" b="1"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5279368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kern="1200" dirty="0">
                <a:solidFill>
                  <a:srgbClr val="FF0000"/>
                </a:solidFill>
                <a:effectLst/>
                <a:latin typeface="+mj-lt"/>
                <a:ea typeface="+mj-ea"/>
                <a:cs typeface="+mj-cs"/>
              </a:rPr>
              <a:t>Rule 1.2(c), -(d) - Scope of Representation</a:t>
            </a:r>
            <a:endParaRPr lang="en-US" sz="3200" b="1" dirty="0">
              <a:solidFill>
                <a:srgbClr val="FF0000"/>
              </a:solidFill>
            </a:endParaRPr>
          </a:p>
        </p:txBody>
      </p:sp>
      <p:sp>
        <p:nvSpPr>
          <p:cNvPr id="3" name="Slide Number Placeholder 2"/>
          <p:cNvSpPr>
            <a:spLocks noGrp="1"/>
          </p:cNvSpPr>
          <p:nvPr>
            <p:ph type="sldNum" sz="quarter" idx="12"/>
          </p:nvPr>
        </p:nvSpPr>
        <p:spPr/>
        <p:txBody>
          <a:bodyPr/>
          <a:lstStyle/>
          <a:p>
            <a:fld id="{4CF622CC-6EC5-4616-BBCB-5D9C49D8C841}" type="slidenum">
              <a:rPr lang="en-US" smtClean="0"/>
              <a:t>9</a:t>
            </a:fld>
            <a:endParaRPr lang="en-US" dirty="0"/>
          </a:p>
        </p:txBody>
      </p:sp>
      <p:sp>
        <p:nvSpPr>
          <p:cNvPr id="7" name="Date Placeholder 6"/>
          <p:cNvSpPr>
            <a:spLocks noGrp="1"/>
          </p:cNvSpPr>
          <p:nvPr>
            <p:ph type="dt" sz="half" idx="10"/>
          </p:nvPr>
        </p:nvSpPr>
        <p:spPr/>
        <p:txBody>
          <a:bodyPr/>
          <a:lstStyle/>
          <a:p>
            <a:r>
              <a:rPr lang="en-US" dirty="0"/>
              <a:t>September 30, 2025</a:t>
            </a:r>
          </a:p>
        </p:txBody>
      </p:sp>
      <p:sp>
        <p:nvSpPr>
          <p:cNvPr id="9" name="Content Placeholder 8">
            <a:extLst>
              <a:ext uri="{FF2B5EF4-FFF2-40B4-BE49-F238E27FC236}">
                <a16:creationId xmlns:a16="http://schemas.microsoft.com/office/drawing/2014/main" id="{E0F0D372-F7E0-495F-B902-BC74D08A6F97}"/>
              </a:ext>
            </a:extLst>
          </p:cNvPr>
          <p:cNvSpPr>
            <a:spLocks noGrp="1"/>
          </p:cNvSpPr>
          <p:nvPr>
            <p:ph idx="1"/>
          </p:nvPr>
        </p:nvSpPr>
        <p:spPr>
          <a:xfrm>
            <a:off x="1408090" y="1690690"/>
            <a:ext cx="9375820" cy="4393803"/>
          </a:xfrm>
        </p:spPr>
        <p:txBody>
          <a:bodyPr>
            <a:normAutofit lnSpcReduction="10000"/>
          </a:bodyPr>
          <a:lstStyle/>
          <a:p>
            <a:pPr marL="0" marR="5080" lvl="0" indent="0" algn="l" defTabSz="914400" rtl="0" eaLnBrk="1" fontAlgn="auto" latinLnBrk="0" hangingPunct="1">
              <a:lnSpc>
                <a:spcPct val="110000"/>
              </a:lnSpc>
              <a:spcBef>
                <a:spcPts val="0"/>
              </a:spcBef>
              <a:spcAft>
                <a:spcPts val="600"/>
              </a:spcAft>
              <a:buClr>
                <a:srgbClr val="FFFF00"/>
              </a:buClr>
              <a:buSzTx/>
              <a:buNone/>
              <a:tabLst>
                <a:tab pos="695960" algn="l"/>
              </a:tabLst>
              <a:defRPr/>
            </a:pPr>
            <a:r>
              <a:rPr kumimoji="0" lang="en-US" sz="2800" b="1" i="0" u="none" strike="noStrike" kern="1200" cap="none" spc="0" normalizeH="0" baseline="0" noProof="0" dirty="0">
                <a:ln>
                  <a:noFill/>
                </a:ln>
                <a:effectLst/>
                <a:uLnTx/>
                <a:uFillTx/>
                <a:ea typeface="+mn-ea"/>
                <a:cs typeface="Trebuchet MS"/>
              </a:rPr>
              <a:t>(c) A </a:t>
            </a:r>
            <a:r>
              <a:rPr kumimoji="0" lang="en-US" sz="2800" b="1" i="0" u="none" strike="noStrike" kern="1200" cap="none" spc="-5" normalizeH="0" baseline="0" noProof="0" dirty="0">
                <a:ln>
                  <a:noFill/>
                </a:ln>
                <a:effectLst/>
                <a:uLnTx/>
                <a:uFillTx/>
                <a:ea typeface="+mn-ea"/>
                <a:cs typeface="Trebuchet MS"/>
              </a:rPr>
              <a:t>lawyer </a:t>
            </a:r>
            <a:r>
              <a:rPr kumimoji="0" lang="en-US" sz="2800" b="1" i="0" u="none" strike="noStrike" kern="1200" cap="none" spc="0" normalizeH="0" baseline="0" noProof="0" dirty="0">
                <a:ln>
                  <a:noFill/>
                </a:ln>
                <a:effectLst/>
                <a:uLnTx/>
                <a:uFillTx/>
                <a:ea typeface="+mn-ea"/>
                <a:cs typeface="Trebuchet MS"/>
              </a:rPr>
              <a:t>may limit the </a:t>
            </a:r>
            <a:r>
              <a:rPr kumimoji="0" lang="en-US" sz="2800" b="1" i="0" u="none" strike="noStrike" kern="1200" cap="none" spc="-5" normalizeH="0" baseline="0" noProof="0" dirty="0">
                <a:ln>
                  <a:noFill/>
                </a:ln>
                <a:effectLst/>
                <a:uLnTx/>
                <a:uFillTx/>
                <a:ea typeface="+mn-ea"/>
                <a:cs typeface="Trebuchet MS"/>
              </a:rPr>
              <a:t>scope </a:t>
            </a:r>
            <a:r>
              <a:rPr kumimoji="0" lang="en-US" sz="2800" b="1" i="0" u="none" strike="noStrike" kern="1200" cap="none" spc="0" normalizeH="0" baseline="0" noProof="0" dirty="0">
                <a:ln>
                  <a:noFill/>
                </a:ln>
                <a:effectLst/>
                <a:uLnTx/>
                <a:uFillTx/>
                <a:ea typeface="+mn-ea"/>
                <a:cs typeface="Trebuchet MS"/>
              </a:rPr>
              <a:t>of the </a:t>
            </a:r>
            <a:r>
              <a:rPr kumimoji="0" lang="en-US" sz="2800" b="1" i="0" u="none" strike="noStrike" kern="1200" cap="none" spc="-5" normalizeH="0" baseline="0" noProof="0" dirty="0">
                <a:ln>
                  <a:noFill/>
                </a:ln>
                <a:effectLst/>
                <a:uLnTx/>
                <a:uFillTx/>
                <a:ea typeface="+mn-ea"/>
                <a:cs typeface="Trebuchet MS"/>
              </a:rPr>
              <a:t>representation </a:t>
            </a:r>
            <a:r>
              <a:rPr kumimoji="0" lang="en-US" sz="2800" b="1" i="0" u="none" strike="noStrike" kern="1200" cap="none" spc="0" normalizeH="0" baseline="0" noProof="0" dirty="0">
                <a:ln>
                  <a:noFill/>
                </a:ln>
                <a:effectLst/>
                <a:uLnTx/>
                <a:uFillTx/>
                <a:ea typeface="+mn-ea"/>
                <a:cs typeface="Trebuchet MS"/>
              </a:rPr>
              <a:t>if the limitation is </a:t>
            </a:r>
            <a:r>
              <a:rPr kumimoji="0" lang="en-US" sz="2800" b="1" i="0" u="none" strike="noStrike" kern="1200" cap="none" spc="-5" normalizeH="0" baseline="0" noProof="0" dirty="0">
                <a:ln>
                  <a:noFill/>
                </a:ln>
                <a:effectLst/>
                <a:uLnTx/>
                <a:uFillTx/>
                <a:ea typeface="+mn-ea"/>
                <a:cs typeface="Trebuchet MS"/>
              </a:rPr>
              <a:t>reasonable under </a:t>
            </a:r>
            <a:r>
              <a:rPr kumimoji="0" lang="en-US" sz="2800" b="1" i="0" u="none" strike="noStrike" kern="1200" cap="none" spc="0" normalizeH="0" baseline="0" noProof="0" dirty="0">
                <a:ln>
                  <a:noFill/>
                </a:ln>
                <a:effectLst/>
                <a:uLnTx/>
                <a:uFillTx/>
                <a:ea typeface="+mn-ea"/>
                <a:cs typeface="Trebuchet MS"/>
              </a:rPr>
              <a:t>the </a:t>
            </a:r>
            <a:r>
              <a:rPr kumimoji="0" lang="en-US" sz="2800" b="1" i="0" u="none" strike="noStrike" kern="1200" cap="none" spc="-5" normalizeH="0" baseline="0" noProof="0" dirty="0">
                <a:ln>
                  <a:noFill/>
                </a:ln>
                <a:effectLst/>
                <a:uLnTx/>
                <a:uFillTx/>
                <a:ea typeface="+mn-ea"/>
                <a:cs typeface="Trebuchet MS"/>
              </a:rPr>
              <a:t>circumstances and </a:t>
            </a:r>
            <a:r>
              <a:rPr kumimoji="0" lang="en-US" sz="2800" b="1" i="0" u="none" strike="noStrike" kern="1200" cap="none" spc="0" normalizeH="0" baseline="0" noProof="0" dirty="0">
                <a:ln>
                  <a:noFill/>
                </a:ln>
                <a:effectLst/>
                <a:uLnTx/>
                <a:uFillTx/>
                <a:ea typeface="+mn-ea"/>
                <a:cs typeface="Trebuchet MS"/>
              </a:rPr>
              <a:t>the </a:t>
            </a:r>
            <a:r>
              <a:rPr kumimoji="0" lang="en-US" sz="2800" b="1" i="0" u="none" strike="noStrike" kern="1200" cap="none" spc="-5" normalizeH="0" baseline="0" noProof="0" dirty="0">
                <a:ln>
                  <a:noFill/>
                </a:ln>
                <a:effectLst/>
                <a:uLnTx/>
                <a:uFillTx/>
                <a:ea typeface="+mn-ea"/>
                <a:cs typeface="Trebuchet MS"/>
              </a:rPr>
              <a:t>client </a:t>
            </a:r>
            <a:r>
              <a:rPr kumimoji="0" lang="en-US" sz="2800" b="1" i="0" u="none" strike="noStrike" kern="1200" cap="none" spc="0" normalizeH="0" baseline="0" noProof="0" dirty="0">
                <a:ln>
                  <a:noFill/>
                </a:ln>
                <a:effectLst/>
                <a:uLnTx/>
                <a:uFillTx/>
                <a:ea typeface="+mn-ea"/>
                <a:cs typeface="Trebuchet MS"/>
              </a:rPr>
              <a:t>gives </a:t>
            </a:r>
            <a:r>
              <a:rPr kumimoji="0" lang="en-US" sz="2800" b="1" i="0" u="none" strike="noStrike" kern="1200" cap="none" spc="-5" normalizeH="0" baseline="0" noProof="0" dirty="0">
                <a:ln>
                  <a:noFill/>
                </a:ln>
                <a:effectLst/>
                <a:uLnTx/>
                <a:uFillTx/>
                <a:ea typeface="+mn-ea"/>
                <a:cs typeface="Trebuchet MS"/>
              </a:rPr>
              <a:t>informed consent.</a:t>
            </a:r>
          </a:p>
          <a:p>
            <a:pPr marL="0" marR="5080" lvl="0" indent="0" algn="l" defTabSz="914400" rtl="0" eaLnBrk="1" fontAlgn="auto" latinLnBrk="0" hangingPunct="1">
              <a:lnSpc>
                <a:spcPct val="110000"/>
              </a:lnSpc>
              <a:spcBef>
                <a:spcPts val="0"/>
              </a:spcBef>
              <a:spcAft>
                <a:spcPts val="600"/>
              </a:spcAft>
              <a:buClr>
                <a:srgbClr val="FFFF00"/>
              </a:buClr>
              <a:buSzTx/>
              <a:buNone/>
              <a:tabLst>
                <a:tab pos="695960" algn="l"/>
              </a:tabLst>
              <a:defRPr/>
            </a:pPr>
            <a:r>
              <a:rPr kumimoji="0" lang="en-US" sz="2800" b="1" i="0" u="none" strike="noStrike" kern="1200" cap="none" spc="0" normalizeH="0" baseline="0" noProof="0" dirty="0">
                <a:ln>
                  <a:noFill/>
                </a:ln>
                <a:effectLst/>
                <a:uLnTx/>
                <a:uFillTx/>
                <a:ea typeface="+mn-ea"/>
                <a:cs typeface="Trebuchet MS"/>
              </a:rPr>
              <a:t>(</a:t>
            </a:r>
            <a:r>
              <a:rPr lang="en-US" b="1" dirty="0">
                <a:cs typeface="Trebuchet MS"/>
              </a:rPr>
              <a:t>d) </a:t>
            </a:r>
            <a:r>
              <a:rPr kumimoji="0" lang="en-US" sz="2800" b="1" i="0" u="none" strike="noStrike" kern="1200" cap="none" spc="0" normalizeH="0" baseline="0" noProof="0" dirty="0">
                <a:ln>
                  <a:noFill/>
                </a:ln>
                <a:effectLst/>
                <a:uLnTx/>
                <a:uFillTx/>
                <a:ea typeface="+mn-ea"/>
                <a:cs typeface="Trebuchet MS"/>
              </a:rPr>
              <a:t>A </a:t>
            </a:r>
            <a:r>
              <a:rPr kumimoji="0" lang="en-US" sz="2800" b="1" i="0" u="none" strike="noStrike" kern="1200" cap="none" spc="-5" normalizeH="0" baseline="0" noProof="0" dirty="0">
                <a:ln>
                  <a:noFill/>
                </a:ln>
                <a:effectLst/>
                <a:uLnTx/>
                <a:uFillTx/>
                <a:ea typeface="+mn-ea"/>
                <a:cs typeface="Trebuchet MS"/>
              </a:rPr>
              <a:t>lawyer shall not counsel </a:t>
            </a:r>
            <a:r>
              <a:rPr kumimoji="0" lang="en-US" sz="2800" b="1" i="0" u="none" strike="noStrike" kern="1200" cap="none" spc="0" normalizeH="0" baseline="0" noProof="0" dirty="0">
                <a:ln>
                  <a:noFill/>
                </a:ln>
                <a:effectLst/>
                <a:uLnTx/>
                <a:uFillTx/>
                <a:ea typeface="+mn-ea"/>
                <a:cs typeface="Trebuchet MS"/>
              </a:rPr>
              <a:t>a </a:t>
            </a:r>
            <a:r>
              <a:rPr kumimoji="0" lang="en-US" sz="2800" b="1" i="0" u="none" strike="noStrike" kern="1200" cap="none" spc="-5" normalizeH="0" baseline="0" noProof="0" dirty="0">
                <a:ln>
                  <a:noFill/>
                </a:ln>
                <a:effectLst/>
                <a:uLnTx/>
                <a:uFillTx/>
                <a:ea typeface="+mn-ea"/>
                <a:cs typeface="Trebuchet MS"/>
              </a:rPr>
              <a:t>client </a:t>
            </a:r>
            <a:r>
              <a:rPr kumimoji="0" lang="en-US" sz="2800" b="1" i="0" u="none" strike="noStrike" kern="1200" cap="none" spc="0" normalizeH="0" baseline="0" noProof="0" dirty="0">
                <a:ln>
                  <a:noFill/>
                </a:ln>
                <a:effectLst/>
                <a:uLnTx/>
                <a:uFillTx/>
                <a:ea typeface="+mn-ea"/>
                <a:cs typeface="Trebuchet MS"/>
              </a:rPr>
              <a:t>to </a:t>
            </a:r>
            <a:r>
              <a:rPr kumimoji="0" lang="en-US" sz="2800" b="1" i="0" u="none" strike="noStrike" kern="1200" cap="none" spc="-5" normalizeH="0" baseline="0" noProof="0" dirty="0">
                <a:ln>
                  <a:noFill/>
                </a:ln>
                <a:effectLst/>
                <a:uLnTx/>
                <a:uFillTx/>
                <a:ea typeface="+mn-ea"/>
                <a:cs typeface="Trebuchet MS"/>
              </a:rPr>
              <a:t>engage,</a:t>
            </a:r>
            <a:r>
              <a:rPr kumimoji="0" lang="en-US" sz="2800" b="1" i="0" u="none" strike="noStrike" kern="1200" cap="none" spc="-150" normalizeH="0" baseline="0" noProof="0" dirty="0">
                <a:ln>
                  <a:noFill/>
                </a:ln>
                <a:effectLst/>
                <a:uLnTx/>
                <a:uFillTx/>
                <a:ea typeface="+mn-ea"/>
                <a:cs typeface="Trebuchet MS"/>
              </a:rPr>
              <a:t> </a:t>
            </a:r>
            <a:r>
              <a:rPr kumimoji="0" lang="en-US" sz="2800" b="1" i="0" u="none" strike="noStrike" kern="1200" cap="none" spc="0" normalizeH="0" baseline="0" noProof="0" dirty="0">
                <a:ln>
                  <a:noFill/>
                </a:ln>
                <a:effectLst/>
                <a:uLnTx/>
                <a:uFillTx/>
                <a:ea typeface="+mn-ea"/>
                <a:cs typeface="Trebuchet MS"/>
              </a:rPr>
              <a:t>or  </a:t>
            </a:r>
            <a:r>
              <a:rPr kumimoji="0" lang="en-US" sz="2800" b="1" i="0" u="none" strike="noStrike" kern="1200" cap="none" spc="-5" normalizeH="0" baseline="0" noProof="0" dirty="0">
                <a:ln>
                  <a:noFill/>
                </a:ln>
                <a:effectLst/>
                <a:uLnTx/>
                <a:uFillTx/>
                <a:ea typeface="+mn-ea"/>
                <a:cs typeface="Trebuchet MS"/>
              </a:rPr>
              <a:t>assist </a:t>
            </a:r>
            <a:r>
              <a:rPr kumimoji="0" lang="en-US" sz="2800" b="1" i="0" u="none" strike="noStrike" kern="1200" cap="none" spc="0" normalizeH="0" baseline="0" noProof="0" dirty="0">
                <a:ln>
                  <a:noFill/>
                </a:ln>
                <a:effectLst/>
                <a:uLnTx/>
                <a:uFillTx/>
                <a:ea typeface="+mn-ea"/>
                <a:cs typeface="Trebuchet MS"/>
              </a:rPr>
              <a:t>a </a:t>
            </a:r>
            <a:r>
              <a:rPr kumimoji="0" lang="en-US" sz="2800" b="1" i="0" u="none" strike="noStrike" kern="1200" cap="none" spc="-5" normalizeH="0" baseline="0" noProof="0" dirty="0">
                <a:ln>
                  <a:noFill/>
                </a:ln>
                <a:effectLst/>
                <a:uLnTx/>
                <a:uFillTx/>
                <a:ea typeface="+mn-ea"/>
                <a:cs typeface="Trebuchet MS"/>
              </a:rPr>
              <a:t>client, </a:t>
            </a:r>
            <a:r>
              <a:rPr kumimoji="0" lang="en-US" sz="2800" b="1" i="0" u="none" strike="noStrike" kern="1200" cap="none" spc="0" normalizeH="0" baseline="0" noProof="0" dirty="0">
                <a:ln>
                  <a:noFill/>
                </a:ln>
                <a:effectLst/>
                <a:uLnTx/>
                <a:uFillTx/>
                <a:ea typeface="+mn-ea"/>
                <a:cs typeface="Trebuchet MS"/>
              </a:rPr>
              <a:t>in </a:t>
            </a:r>
            <a:r>
              <a:rPr kumimoji="0" lang="en-US" sz="2800" b="1" i="0" u="none" strike="noStrike" kern="1200" cap="none" spc="-5" normalizeH="0" baseline="0" noProof="0" dirty="0">
                <a:ln>
                  <a:noFill/>
                </a:ln>
                <a:effectLst/>
                <a:uLnTx/>
                <a:uFillTx/>
                <a:ea typeface="+mn-ea"/>
                <a:cs typeface="Trebuchet MS"/>
              </a:rPr>
              <a:t>conduct </a:t>
            </a:r>
            <a:r>
              <a:rPr kumimoji="0" lang="en-US" sz="2800" b="1" i="0" u="none" strike="noStrike" kern="1200" cap="none" spc="0" normalizeH="0" baseline="0" noProof="0" dirty="0">
                <a:ln>
                  <a:noFill/>
                </a:ln>
                <a:effectLst/>
                <a:uLnTx/>
                <a:uFillTx/>
                <a:ea typeface="+mn-ea"/>
                <a:cs typeface="Trebuchet MS"/>
              </a:rPr>
              <a:t>that the </a:t>
            </a:r>
            <a:r>
              <a:rPr kumimoji="0" lang="en-US" sz="2800" b="1" i="0" u="none" strike="noStrike" kern="1200" cap="none" spc="-5" normalizeH="0" baseline="0" noProof="0" dirty="0">
                <a:ln>
                  <a:noFill/>
                </a:ln>
                <a:effectLst/>
                <a:uLnTx/>
                <a:uFillTx/>
                <a:ea typeface="+mn-ea"/>
                <a:cs typeface="Trebuchet MS"/>
              </a:rPr>
              <a:t>lawyer knows </a:t>
            </a:r>
            <a:r>
              <a:rPr kumimoji="0" lang="en-US" sz="2800" b="1" i="0" u="none" strike="noStrike" kern="1200" cap="none" spc="0" normalizeH="0" baseline="0" noProof="0" dirty="0">
                <a:ln>
                  <a:noFill/>
                </a:ln>
                <a:effectLst/>
                <a:uLnTx/>
                <a:uFillTx/>
                <a:ea typeface="+mn-ea"/>
                <a:cs typeface="Trebuchet MS"/>
              </a:rPr>
              <a:t>is  criminal or </a:t>
            </a:r>
            <a:r>
              <a:rPr kumimoji="0" lang="en-US" sz="2800" b="1" i="0" u="none" strike="noStrike" kern="1200" cap="none" spc="-15" normalizeH="0" baseline="0" noProof="0" dirty="0">
                <a:ln>
                  <a:noFill/>
                </a:ln>
                <a:effectLst/>
                <a:uLnTx/>
                <a:uFillTx/>
                <a:ea typeface="+mn-ea"/>
                <a:cs typeface="Trebuchet MS"/>
              </a:rPr>
              <a:t>fraudulent, </a:t>
            </a:r>
            <a:r>
              <a:rPr kumimoji="0" lang="en-US" sz="2800" b="1" i="0" u="none" strike="noStrike" kern="1200" cap="none" spc="0" normalizeH="0" baseline="0" noProof="0" dirty="0">
                <a:ln>
                  <a:noFill/>
                </a:ln>
                <a:effectLst/>
                <a:uLnTx/>
                <a:uFillTx/>
                <a:ea typeface="+mn-ea"/>
                <a:cs typeface="Trebuchet MS"/>
              </a:rPr>
              <a:t>. .</a:t>
            </a:r>
            <a:r>
              <a:rPr kumimoji="0" lang="en-US" sz="2800" b="1" i="0" u="none" strike="noStrike" kern="1200" cap="none" spc="-75" normalizeH="0" baseline="0" noProof="0" dirty="0">
                <a:ln>
                  <a:noFill/>
                </a:ln>
                <a:effectLst/>
                <a:uLnTx/>
                <a:uFillTx/>
                <a:ea typeface="+mn-ea"/>
                <a:cs typeface="Trebuchet MS"/>
              </a:rPr>
              <a:t> </a:t>
            </a:r>
            <a:r>
              <a:rPr kumimoji="0" lang="en-US" sz="2800" b="1" i="0" u="none" strike="noStrike" kern="1200" cap="none" spc="0" normalizeH="0" baseline="0" noProof="0" dirty="0">
                <a:ln>
                  <a:noFill/>
                </a:ln>
                <a:effectLst/>
                <a:uLnTx/>
                <a:uFillTx/>
                <a:ea typeface="+mn-ea"/>
                <a:cs typeface="Trebuchet MS"/>
              </a:rPr>
              <a:t>.</a:t>
            </a:r>
            <a:endParaRPr kumimoji="0" lang="en-US" sz="2800" b="0" i="0" u="none" strike="noStrike" kern="1200" cap="none" spc="0" normalizeH="0" baseline="0" noProof="0" dirty="0">
              <a:ln>
                <a:noFill/>
              </a:ln>
              <a:effectLst/>
              <a:uLnTx/>
              <a:uFillTx/>
              <a:ea typeface="+mn-ea"/>
              <a:cs typeface="Trebuchet MS"/>
            </a:endParaRPr>
          </a:p>
          <a:p>
            <a:pPr marL="0" marR="5080" lvl="0" indent="0" algn="l" defTabSz="914400" rtl="0" eaLnBrk="1" fontAlgn="auto" latinLnBrk="0" hangingPunct="1">
              <a:lnSpc>
                <a:spcPct val="110000"/>
              </a:lnSpc>
              <a:spcBef>
                <a:spcPts val="0"/>
              </a:spcBef>
              <a:spcAft>
                <a:spcPts val="600"/>
              </a:spcAft>
              <a:buClr>
                <a:srgbClr val="FFFF00"/>
              </a:buClr>
              <a:buSzTx/>
              <a:buNone/>
              <a:tabLst>
                <a:tab pos="695960" algn="l"/>
              </a:tabLst>
              <a:defRPr/>
            </a:pPr>
            <a:r>
              <a:rPr kumimoji="0" lang="en-US" sz="2800" b="0" i="0" u="none" strike="noStrike" kern="1200" cap="none" spc="0" normalizeH="0" baseline="0" noProof="0" dirty="0">
                <a:ln>
                  <a:noFill/>
                </a:ln>
                <a:solidFill>
                  <a:srgbClr val="0070C0"/>
                </a:solidFill>
                <a:effectLst/>
                <a:uLnTx/>
                <a:uFillTx/>
                <a:ea typeface="+mn-ea"/>
                <a:cs typeface="Trebuchet MS"/>
              </a:rPr>
              <a:t>Read together, these considerations may be raised in issues in counseling use of generative AI, for example in deepfakes.  See Rule 1.4 (communication with client).</a:t>
            </a:r>
          </a:p>
        </p:txBody>
      </p:sp>
      <p:sp>
        <p:nvSpPr>
          <p:cNvPr id="4" name="Footer Placeholder 3">
            <a:extLst>
              <a:ext uri="{FF2B5EF4-FFF2-40B4-BE49-F238E27FC236}">
                <a16:creationId xmlns:a16="http://schemas.microsoft.com/office/drawing/2014/main" id="{BB33EB1E-EB29-4C83-B2EA-896FBDEAE83C}"/>
              </a:ext>
            </a:extLst>
          </p:cNvPr>
          <p:cNvSpPr>
            <a:spLocks noGrp="1"/>
          </p:cNvSpPr>
          <p:nvPr>
            <p:ph type="ftr" sz="quarter" idx="11"/>
          </p:nvPr>
        </p:nvSpPr>
        <p:spPr/>
        <p:txBody>
          <a:bodyPr/>
          <a:lstStyle/>
          <a:p>
            <a:r>
              <a:rPr lang="en-US" dirty="0">
                <a:hlinkClick r:id="rId3"/>
              </a:rPr>
              <a:t>Stephen@StephenYChow.com</a:t>
            </a:r>
            <a:r>
              <a:rPr lang="en-US" dirty="0"/>
              <a:t> </a:t>
            </a:r>
          </a:p>
        </p:txBody>
      </p:sp>
    </p:spTree>
    <p:extLst>
      <p:ext uri="{BB962C8B-B14F-4D97-AF65-F5344CB8AC3E}">
        <p14:creationId xmlns:p14="http://schemas.microsoft.com/office/powerpoint/2010/main" val="6116639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5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25423</TotalTime>
  <Words>10616</Words>
  <Application>Microsoft Office PowerPoint</Application>
  <PresentationFormat>Widescreen</PresentationFormat>
  <Paragraphs>692</Paragraphs>
  <Slides>69</Slides>
  <Notes>60</Notes>
  <HiddenSlides>0</HiddenSlides>
  <MMClips>0</MMClips>
  <ScaleCrop>false</ScaleCrop>
  <HeadingPairs>
    <vt:vector size="6" baseType="variant">
      <vt:variant>
        <vt:lpstr>Fonts Used</vt:lpstr>
      </vt:variant>
      <vt:variant>
        <vt:i4>8</vt:i4>
      </vt:variant>
      <vt:variant>
        <vt:lpstr>Theme</vt:lpstr>
      </vt:variant>
      <vt:variant>
        <vt:i4>4</vt:i4>
      </vt:variant>
      <vt:variant>
        <vt:lpstr>Slide Titles</vt:lpstr>
      </vt:variant>
      <vt:variant>
        <vt:i4>69</vt:i4>
      </vt:variant>
    </vt:vector>
  </HeadingPairs>
  <TitlesOfParts>
    <vt:vector size="81" baseType="lpstr">
      <vt:lpstr>Arial</vt:lpstr>
      <vt:lpstr>Arial</vt:lpstr>
      <vt:lpstr>Calibri</vt:lpstr>
      <vt:lpstr>Calibri Light</vt:lpstr>
      <vt:lpstr>Helvetica</vt:lpstr>
      <vt:lpstr>Publico</vt:lpstr>
      <vt:lpstr>Times New Roman</vt:lpstr>
      <vt:lpstr>Trebuchet MS</vt:lpstr>
      <vt:lpstr>Office Theme</vt:lpstr>
      <vt:lpstr>1_Custom Design</vt:lpstr>
      <vt:lpstr>25_Custom Design</vt:lpstr>
      <vt:lpstr>Custom Design</vt:lpstr>
      <vt:lpstr>PowerPoint Presentation</vt:lpstr>
      <vt:lpstr>PowerPoint Presentation</vt:lpstr>
      <vt:lpstr>Artificial Intelligence – Examples</vt:lpstr>
      <vt:lpstr>Current Uses of AI by Attorneys</vt:lpstr>
      <vt:lpstr>Information/Communications Concerns for Attorneys</vt:lpstr>
      <vt:lpstr>PowerPoint Presentation</vt:lpstr>
      <vt:lpstr>Rule 1.1 - Competence</vt:lpstr>
      <vt:lpstr>Rule 1.1 (Comment 8)</vt:lpstr>
      <vt:lpstr>Rule 1.2(c), -(d) - Scope of Representation</vt:lpstr>
      <vt:lpstr>Rule 1.3 - Diligence</vt:lpstr>
      <vt:lpstr>Rule 1.4(a) - Communication [with Client]</vt:lpstr>
      <vt:lpstr>Rule 1.4(b) - Communication [with Client] (2)</vt:lpstr>
      <vt:lpstr>Rule 1.4 - Communication [with Client] (3)</vt:lpstr>
      <vt:lpstr>Rule 1.5 – [Reasonable] Fees</vt:lpstr>
      <vt:lpstr>Rule 1.5 – Fees (2)</vt:lpstr>
      <vt:lpstr>Rule 1.5 – Expenses</vt:lpstr>
      <vt:lpstr>Rule 1.6 – Confidentiality </vt:lpstr>
      <vt:lpstr>Rule 1.6 – Confidentiality </vt:lpstr>
      <vt:lpstr>Rule 1.6 – Confidentiality (2) </vt:lpstr>
      <vt:lpstr>Rule 1.9(c) – Confidentiality: Former Clients</vt:lpstr>
      <vt:lpstr>Rule 1.18 – Confidentiality: Prospective Clients</vt:lpstr>
      <vt:lpstr>Rule 2.1 - Advisor (Section on Counselor)</vt:lpstr>
      <vt:lpstr>Rule 3.1 – Meritorious Claims &amp; Contentions</vt:lpstr>
      <vt:lpstr>Rule 3.3 - Candor Towards the Tribunal </vt:lpstr>
      <vt:lpstr>Rule 3.4 – Fairness to Opposing Party &amp; Counsel</vt:lpstr>
      <vt:lpstr>Rule 4.1  – Truthfulness in Statements to Others</vt:lpstr>
      <vt:lpstr>Rule 5.1 – Supervision of Lawyers</vt:lpstr>
      <vt:lpstr>Rule 5.3 – Non-Lawyer Assistance</vt:lpstr>
      <vt:lpstr>Rule 5.5 - Unauthorized Practice of Law</vt:lpstr>
      <vt:lpstr>Rule 7.1 – Communications Concerning a Lawyer’s Services</vt:lpstr>
      <vt:lpstr>Rules 8.4(c), (d) &amp; (g) – Misconduct, Harassment, Discrimination</vt:lpstr>
      <vt:lpstr>PowerPoint Presentation</vt:lpstr>
      <vt:lpstr>American Bar Association Resolution 119 (Aug. 2019)</vt:lpstr>
      <vt:lpstr>American Bar Association Resolution 604 (Feb. 2023)</vt:lpstr>
      <vt:lpstr>American Bar Association Formal Opinion 512 (July 29, 2024)</vt:lpstr>
      <vt:lpstr>American Bar Association Formal Opinion 512 (2)</vt:lpstr>
      <vt:lpstr>American Bar Association Formal Opinion 512 (3)</vt:lpstr>
      <vt:lpstr>PowerPoint Presentation</vt:lpstr>
      <vt:lpstr>California Bar Practical Guidance for Use of GAI (Nov. 17, 2023)</vt:lpstr>
      <vt:lpstr>Florida Bar Advisory Opinion 24-1 (Jan. 19, 2024)</vt:lpstr>
      <vt:lpstr>Texas Task Force for Responsible AI in the Law (TRAIL) (2023)</vt:lpstr>
      <vt:lpstr>State Bar of Texas Ethics Comm. Opinion No. 705 (Feb. 2025)</vt:lpstr>
      <vt:lpstr>New Jersey Preliminary Guidelines for Use of AI (Jan. 24, 2024)</vt:lpstr>
      <vt:lpstr>State Bar of New Mexico Formal Op. 2024-004 (Sep. 24, 2024)</vt:lpstr>
      <vt:lpstr>Pa. Bar Ass’n &amp; Philadelphia Bar Ass’n Joint Formal Op. 2024-100</vt:lpstr>
      <vt:lpstr>North Carolina 2024 Formal Ethics Opinion 1 Use of Artificial Intelligence in a Law Practice (Nov. 1, 2024)</vt:lpstr>
      <vt:lpstr>New England Guidance</vt:lpstr>
      <vt:lpstr>PowerPoint Presentation</vt:lpstr>
      <vt:lpstr>Mata v. Avianca, Inc., No. 22-cv-1461 (S.D.N.Y. 2023)</vt:lpstr>
      <vt:lpstr>Mata v. Avianca, Inc. (2)</vt:lpstr>
      <vt:lpstr>Mata v. Avianca, Inc. (3)</vt:lpstr>
      <vt:lpstr>Mata v. Avianca, Inc. (4)</vt:lpstr>
      <vt:lpstr>More Recent Cases</vt:lpstr>
      <vt:lpstr>More Recent Cases (2)</vt:lpstr>
      <vt:lpstr>PowerPoint Presentation</vt:lpstr>
      <vt:lpstr>Court Reactions to Generative AI</vt:lpstr>
      <vt:lpstr>Court Reactions to Generative AI (2)</vt:lpstr>
      <vt:lpstr>Court Reactions to Generative AI (3)</vt:lpstr>
      <vt:lpstr>Court Reactions to Generative AI (4)</vt:lpstr>
      <vt:lpstr>Court Reactions to Generative AI (5)</vt:lpstr>
      <vt:lpstr>Court Reactions to Generative AI (6)</vt:lpstr>
      <vt:lpstr>PowerPoint Presentation</vt:lpstr>
      <vt:lpstr>Marketing, “Creative” Materials</vt:lpstr>
      <vt:lpstr>Trial Materials</vt:lpstr>
      <vt:lpstr>Evidence – Amended FRE 702 (effective Dec. 1, 2023) </vt:lpstr>
      <vt:lpstr>PowerPoint Presentation</vt:lpstr>
      <vt:lpstr>Legislative Directions</vt:lpstr>
      <vt:lpstr>Massachusetts</vt:lpstr>
      <vt:lpstr>Massachusetts Pending Legislation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Stephen Yee Chow</dc:creator>
  <cp:lastModifiedBy>Stephen Y. Chow</cp:lastModifiedBy>
  <cp:revision>100</cp:revision>
  <dcterms:modified xsi:type="dcterms:W3CDTF">2025-09-19T01:42:06Z</dcterms:modified>
</cp:coreProperties>
</file>

<file path=docProps/custom.xml><?xml version="1.0" encoding="utf-8"?>
<op:Properties xmlns:vt="http://schemas.openxmlformats.org/officeDocument/2006/docPropsVTypes" xmlns:op="http://schemas.openxmlformats.org/officeDocument/2006/custom-properties">
  <op:property fmtid="{D5CDD505-2E9C-101B-9397-08002B2CF9AE}" pid="2" name="_NewReviewCycle">
    <vt:lpwstr/>
  </op:property>
  <op:property fmtid="{D5CDD505-2E9C-101B-9397-08002B2CF9AE}" pid="3" name="ndDocumentId">
    <vt:lpwstr>4932-7317-5151</vt:lpwstr>
  </op:property>
</op:Properties>
</file>