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3"/>
  </p:notesMasterIdLst>
  <p:handoutMasterIdLst>
    <p:handoutMasterId r:id="rId24"/>
  </p:handoutMasterIdLst>
  <p:sldIdLst>
    <p:sldId id="281" r:id="rId5"/>
    <p:sldId id="366" r:id="rId6"/>
    <p:sldId id="374" r:id="rId7"/>
    <p:sldId id="354" r:id="rId8"/>
    <p:sldId id="367" r:id="rId9"/>
    <p:sldId id="376" r:id="rId10"/>
    <p:sldId id="368" r:id="rId11"/>
    <p:sldId id="361" r:id="rId12"/>
    <p:sldId id="365" r:id="rId13"/>
    <p:sldId id="372" r:id="rId14"/>
    <p:sldId id="284" r:id="rId15"/>
    <p:sldId id="373" r:id="rId16"/>
    <p:sldId id="363" r:id="rId17"/>
    <p:sldId id="377" r:id="rId18"/>
    <p:sldId id="369" r:id="rId19"/>
    <p:sldId id="364" r:id="rId20"/>
    <p:sldId id="370" r:id="rId21"/>
    <p:sldId id="3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661A2F4-192D-3CA4-A5E6-2ED63601ACD9}" name="Cindy Roberts" initials="CR" userId="S::croberts@nhbar.org::d79f7f96-708f-424f-ae29-bb6d9ce052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78" d="100"/>
          <a:sy n="78" d="100"/>
        </p:scale>
        <p:origin x="878" y="62"/>
      </p:cViewPr>
      <p:guideLst>
        <p:guide pos="360"/>
        <p:guide pos="7392"/>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5596421131522"/>
          <c:y val="3.7878279214555194E-2"/>
          <c:w val="0.76241964042151911"/>
          <c:h val="0.854902753571994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Sheet1!$A$2:$A$22</c:f>
              <c:numCache>
                <c:formatCode>General</c:formatCode>
                <c:ptCount val="21"/>
                <c:pt idx="0">
                  <c:v>2026</c:v>
                </c:pt>
                <c:pt idx="1">
                  <c:v>2025</c:v>
                </c:pt>
                <c:pt idx="2">
                  <c:v>2024</c:v>
                </c:pt>
                <c:pt idx="3">
                  <c:v>2023</c:v>
                </c:pt>
                <c:pt idx="4">
                  <c:v>2022</c:v>
                </c:pt>
                <c:pt idx="5">
                  <c:v>2021</c:v>
                </c:pt>
                <c:pt idx="6">
                  <c:v>2020</c:v>
                </c:pt>
                <c:pt idx="7">
                  <c:v>2019</c:v>
                </c:pt>
                <c:pt idx="8">
                  <c:v>2018</c:v>
                </c:pt>
                <c:pt idx="9">
                  <c:v>2017</c:v>
                </c:pt>
                <c:pt idx="10">
                  <c:v>2016</c:v>
                </c:pt>
                <c:pt idx="11">
                  <c:v>2015</c:v>
                </c:pt>
                <c:pt idx="12">
                  <c:v>2014</c:v>
                </c:pt>
                <c:pt idx="13">
                  <c:v>2013</c:v>
                </c:pt>
                <c:pt idx="14">
                  <c:v>2012</c:v>
                </c:pt>
                <c:pt idx="15">
                  <c:v>2011</c:v>
                </c:pt>
                <c:pt idx="16">
                  <c:v>2010</c:v>
                </c:pt>
                <c:pt idx="17">
                  <c:v>2009</c:v>
                </c:pt>
                <c:pt idx="18">
                  <c:v>2008</c:v>
                </c:pt>
                <c:pt idx="19">
                  <c:v>2007</c:v>
                </c:pt>
                <c:pt idx="20">
                  <c:v>2006</c:v>
                </c:pt>
              </c:numCache>
            </c:numRef>
          </c:cat>
          <c:val>
            <c:numRef>
              <c:f>Sheet1!$B$2:$B$22</c:f>
              <c:numCache>
                <c:formatCode>"$"#,##0.00</c:formatCode>
                <c:ptCount val="21"/>
                <c:pt idx="0">
                  <c:v>2100000</c:v>
                </c:pt>
                <c:pt idx="1">
                  <c:v>1780000</c:v>
                </c:pt>
                <c:pt idx="2">
                  <c:v>1300000</c:v>
                </c:pt>
                <c:pt idx="3">
                  <c:v>775000</c:v>
                </c:pt>
                <c:pt idx="4">
                  <c:v>900000</c:v>
                </c:pt>
                <c:pt idx="5">
                  <c:v>950000</c:v>
                </c:pt>
                <c:pt idx="6">
                  <c:v>950000</c:v>
                </c:pt>
                <c:pt idx="7">
                  <c:v>900000</c:v>
                </c:pt>
                <c:pt idx="8">
                  <c:v>800000</c:v>
                </c:pt>
                <c:pt idx="9">
                  <c:v>700000</c:v>
                </c:pt>
                <c:pt idx="10">
                  <c:v>800000</c:v>
                </c:pt>
                <c:pt idx="11">
                  <c:v>960000</c:v>
                </c:pt>
                <c:pt idx="12">
                  <c:v>780000</c:v>
                </c:pt>
                <c:pt idx="13">
                  <c:v>650000</c:v>
                </c:pt>
                <c:pt idx="14">
                  <c:v>895000</c:v>
                </c:pt>
                <c:pt idx="15">
                  <c:v>900000</c:v>
                </c:pt>
                <c:pt idx="16">
                  <c:v>830000</c:v>
                </c:pt>
                <c:pt idx="17">
                  <c:v>1578974</c:v>
                </c:pt>
                <c:pt idx="18">
                  <c:v>1680000</c:v>
                </c:pt>
                <c:pt idx="19">
                  <c:v>1672830</c:v>
                </c:pt>
                <c:pt idx="20">
                  <c:v>1465977</c:v>
                </c:pt>
              </c:numCache>
            </c:numRef>
          </c:val>
          <c:extLst>
            <c:ext xmlns:c16="http://schemas.microsoft.com/office/drawing/2014/chart" uri="{C3380CC4-5D6E-409C-BE32-E72D297353CC}">
              <c16:uniqueId val="{00000000-067C-4CAE-800B-C8326DDF20C6}"/>
            </c:ext>
          </c:extLst>
        </c:ser>
        <c:dLbls>
          <c:showLegendKey val="0"/>
          <c:showVal val="0"/>
          <c:showCatName val="0"/>
          <c:showSerName val="0"/>
          <c:showPercent val="0"/>
          <c:showBubbleSize val="0"/>
        </c:dLbls>
        <c:gapWidth val="219"/>
        <c:overlap val="-27"/>
        <c:axId val="274785391"/>
        <c:axId val="274785871"/>
      </c:barChart>
      <c:catAx>
        <c:axId val="27478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785871"/>
        <c:crosses val="autoZero"/>
        <c:auto val="1"/>
        <c:lblAlgn val="ctr"/>
        <c:lblOffset val="100"/>
        <c:noMultiLvlLbl val="0"/>
      </c:catAx>
      <c:valAx>
        <c:axId val="27478587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785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7/30/2025</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7/30/2025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anchor="ctr">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r>
              <a:rPr lang="en-US" dirty="0"/>
              <a:t>9/4/20XX</a:t>
            </a:r>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r>
              <a:rPr lang="en-US" dirty="0"/>
              <a:t>9/4/20XX</a:t>
            </a:r>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anchor="ctr">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ctr">
            <a:normAutofit/>
          </a:bodyPr>
          <a:lstStyle>
            <a:lvl1pPr algn="ctr">
              <a:defRPr sz="4800"/>
            </a:lvl1pPr>
          </a:lstStyle>
          <a:p>
            <a:r>
              <a:rPr lang="en-US"/>
              <a:t>Click to edit Master title style</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a:lstStyle/>
          <a:p>
            <a:r>
              <a:rPr lang="en-US" dirty="0"/>
              <a:t>9/4/20XX</a:t>
            </a:r>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9/4/20XX</a:t>
            </a:r>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courts.nh.gov/rules-supreme-court-state-new-hampshire/rule-50-trust-account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p:txBody>
          <a:bodyPr/>
          <a:lstStyle/>
          <a:p>
            <a:r>
              <a:rPr lang="en-US" dirty="0"/>
              <a:t>AccentBox</a:t>
            </a:r>
          </a:p>
        </p:txBody>
      </p:sp>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a:xfrm>
            <a:off x="2365870" y="4160894"/>
            <a:ext cx="7223760" cy="685800"/>
          </a:xfrm>
        </p:spPr>
        <p:txBody>
          <a:bodyPr>
            <a:normAutofit/>
          </a:bodyPr>
          <a:lstStyle/>
          <a:p>
            <a:r>
              <a:rPr lang="en-US" sz="2900" dirty="0"/>
              <a:t>Interest on Lawyers Trust Account (IOLTA)</a:t>
            </a:r>
            <a:endParaRPr lang="en-US" dirty="0"/>
          </a:p>
        </p:txBody>
      </p:sp>
      <p:pic>
        <p:nvPicPr>
          <p:cNvPr id="5" name="Picture 4">
            <a:extLst>
              <a:ext uri="{FF2B5EF4-FFF2-40B4-BE49-F238E27FC236}">
                <a16:creationId xmlns:a16="http://schemas.microsoft.com/office/drawing/2014/main" id="{45350C22-CDD2-94A4-5183-E76E9A297A3B}"/>
              </a:ext>
            </a:extLst>
          </p:cNvPr>
          <p:cNvPicPr>
            <a:picLocks noChangeAspect="1"/>
          </p:cNvPicPr>
          <p:nvPr/>
        </p:nvPicPr>
        <p:blipFill>
          <a:blip r:embed="rId3"/>
          <a:stretch>
            <a:fillRect/>
          </a:stretch>
        </p:blipFill>
        <p:spPr>
          <a:xfrm>
            <a:off x="1596096" y="1918063"/>
            <a:ext cx="8430132" cy="2242831"/>
          </a:xfrm>
          <a:prstGeom prst="rect">
            <a:avLst/>
          </a:prstGeom>
        </p:spPr>
      </p:pic>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DB5A-6B33-744E-3A8C-BEA04300DD7D}"/>
              </a:ext>
            </a:extLst>
          </p:cNvPr>
          <p:cNvSpPr>
            <a:spLocks noGrp="1"/>
          </p:cNvSpPr>
          <p:nvPr>
            <p:ph type="title"/>
          </p:nvPr>
        </p:nvSpPr>
        <p:spPr/>
        <p:txBody>
          <a:bodyPr>
            <a:noAutofit/>
          </a:bodyPr>
          <a:lstStyle/>
          <a:p>
            <a:r>
              <a:rPr lang="en-US" b="1" dirty="0"/>
              <a:t>IOLTA Grant Awards by Year Since 2006</a:t>
            </a:r>
          </a:p>
        </p:txBody>
      </p:sp>
      <p:sp>
        <p:nvSpPr>
          <p:cNvPr id="3" name="Text Placeholder 2">
            <a:extLst>
              <a:ext uri="{FF2B5EF4-FFF2-40B4-BE49-F238E27FC236}">
                <a16:creationId xmlns:a16="http://schemas.microsoft.com/office/drawing/2014/main" id="{D945B44D-CAD0-A1FE-D8D0-A6BB89EF4BDE}"/>
              </a:ext>
            </a:extLst>
          </p:cNvPr>
          <p:cNvSpPr>
            <a:spLocks noGrp="1"/>
          </p:cNvSpPr>
          <p:nvPr>
            <p:ph type="body" idx="1"/>
          </p:nvPr>
        </p:nvSpPr>
        <p:spPr>
          <a:xfrm>
            <a:off x="529214" y="2024743"/>
            <a:ext cx="11133572" cy="469075"/>
          </a:xfrm>
        </p:spPr>
        <p:txBody>
          <a:bodyPr>
            <a:normAutofit/>
          </a:bodyPr>
          <a:lstStyle/>
          <a:p>
            <a:pPr algn="ctr"/>
            <a:r>
              <a:rPr lang="en-US" sz="1600" dirty="0"/>
              <a:t>IOLTA revenue fluctuates with the market. This impacts the total amount of funds available for distribution.</a:t>
            </a:r>
          </a:p>
        </p:txBody>
      </p:sp>
      <p:sp>
        <p:nvSpPr>
          <p:cNvPr id="9" name="Slide Number Placeholder 8">
            <a:extLst>
              <a:ext uri="{FF2B5EF4-FFF2-40B4-BE49-F238E27FC236}">
                <a16:creationId xmlns:a16="http://schemas.microsoft.com/office/drawing/2014/main" id="{C373B0EC-06CC-9F9E-003F-49A0A7B792D5}"/>
              </a:ext>
            </a:extLst>
          </p:cNvPr>
          <p:cNvSpPr>
            <a:spLocks noGrp="1"/>
          </p:cNvSpPr>
          <p:nvPr>
            <p:ph type="sldNum" sz="quarter" idx="12"/>
          </p:nvPr>
        </p:nvSpPr>
        <p:spPr>
          <a:xfrm>
            <a:off x="9213356" y="6382230"/>
            <a:ext cx="2743200" cy="365125"/>
          </a:xfrm>
        </p:spPr>
        <p:txBody>
          <a:bodyPr/>
          <a:lstStyle/>
          <a:p>
            <a:fld id="{A65A5C87-DF58-40C8-B092-1DE63DB4547E}" type="slidenum">
              <a:rPr lang="en-US" smtClean="0"/>
              <a:t>10</a:t>
            </a:fld>
            <a:endParaRPr lang="en-US" dirty="0"/>
          </a:p>
        </p:txBody>
      </p:sp>
      <p:graphicFrame>
        <p:nvGraphicFramePr>
          <p:cNvPr id="20" name="Chart 19">
            <a:extLst>
              <a:ext uri="{FF2B5EF4-FFF2-40B4-BE49-F238E27FC236}">
                <a16:creationId xmlns:a16="http://schemas.microsoft.com/office/drawing/2014/main" id="{9671B293-96D5-7A6F-7CC5-CB4C08B16BAD}"/>
              </a:ext>
            </a:extLst>
          </p:cNvPr>
          <p:cNvGraphicFramePr/>
          <p:nvPr>
            <p:extLst>
              <p:ext uri="{D42A27DB-BD31-4B8C-83A1-F6EECF244321}">
                <p14:modId xmlns:p14="http://schemas.microsoft.com/office/powerpoint/2010/main" val="4018383025"/>
              </p:ext>
            </p:extLst>
          </p:nvPr>
        </p:nvGraphicFramePr>
        <p:xfrm>
          <a:off x="740229" y="2636767"/>
          <a:ext cx="10711542" cy="4110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060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1115568" y="763244"/>
            <a:ext cx="10168128" cy="1179576"/>
          </a:xfrm>
        </p:spPr>
        <p:txBody>
          <a:bodyPr>
            <a:normAutofit fontScale="90000"/>
          </a:bodyPr>
          <a:lstStyle/>
          <a:p>
            <a:pPr marR="0" lvl="0" algn="ctr"/>
            <a:br>
              <a:rPr lang="en-US" sz="4400" b="1" dirty="0">
                <a:ea typeface="Times New Roman" panose="02020603050405020304" pitchFamily="18" charset="0"/>
                <a:cs typeface="Aptos" panose="020B0004020202020204" pitchFamily="34" charset="0"/>
              </a:rPr>
            </a:br>
            <a:r>
              <a:rPr lang="en-US" sz="4400" b="1" dirty="0">
                <a:ea typeface="Times New Roman" panose="02020603050405020304" pitchFamily="18" charset="0"/>
                <a:cs typeface="Aptos" panose="020B0004020202020204" pitchFamily="34" charset="0"/>
              </a:rPr>
              <a:t>2025-2026 IOLTA G</a:t>
            </a:r>
            <a:r>
              <a:rPr lang="en-US" sz="4400" b="1" dirty="0">
                <a:effectLst/>
                <a:ea typeface="Times New Roman" panose="02020603050405020304" pitchFamily="18" charset="0"/>
                <a:cs typeface="Aptos" panose="020B0004020202020204" pitchFamily="34" charset="0"/>
              </a:rPr>
              <a:t>rant Recipients</a:t>
            </a:r>
            <a:br>
              <a:rPr lang="en-US" sz="1200" dirty="0">
                <a:effectLst/>
                <a:latin typeface="Aptos" panose="020B0004020202020204" pitchFamily="34" charset="0"/>
                <a:ea typeface="Aptos" panose="020B0004020202020204" pitchFamily="34" charset="0"/>
                <a:cs typeface="Aptos" panose="020B0004020202020204" pitchFamily="34" charset="0"/>
              </a:rPr>
            </a:br>
            <a:br>
              <a:rPr lang="en-US" sz="12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a:xfrm>
            <a:off x="2984501" y="2521527"/>
            <a:ext cx="6430261" cy="3514406"/>
          </a:xfrm>
        </p:spPr>
        <p:txBody>
          <a:bodyPr>
            <a:noAutofit/>
          </a:bodyPr>
          <a:lstStyle/>
          <a:p>
            <a:pPr marL="0" indent="0" algn="ctr">
              <a:buNone/>
            </a:pPr>
            <a:r>
              <a:rPr lang="en-US" sz="2400" b="1" dirty="0">
                <a:solidFill>
                  <a:prstClr val="black"/>
                </a:solidFill>
                <a:ea typeface="+mj-ea"/>
                <a:cs typeface="+mj-cs"/>
              </a:rPr>
              <a:t>603 Legal Aid</a:t>
            </a:r>
          </a:p>
          <a:p>
            <a:pPr marL="0" indent="0" algn="ctr">
              <a:buNone/>
            </a:pPr>
            <a:r>
              <a:rPr lang="en-US" sz="2400" b="1" dirty="0">
                <a:solidFill>
                  <a:prstClr val="black"/>
                </a:solidFill>
                <a:ea typeface="+mj-ea"/>
                <a:cs typeface="+mj-cs"/>
              </a:rPr>
              <a:t>Children’s Law Center</a:t>
            </a:r>
            <a:endParaRPr lang="en-US" sz="2400" i="1" dirty="0">
              <a:solidFill>
                <a:prstClr val="black"/>
              </a:solidFill>
              <a:ea typeface="+mj-ea"/>
              <a:cs typeface="+mj-cs"/>
            </a:endParaRPr>
          </a:p>
          <a:p>
            <a:pPr marL="0" indent="0" algn="ctr">
              <a:buNone/>
            </a:pPr>
            <a:r>
              <a:rPr lang="en-US" sz="2400" b="1" dirty="0">
                <a:solidFill>
                  <a:prstClr val="black"/>
                </a:solidFill>
                <a:ea typeface="+mj-ea"/>
                <a:cs typeface="+mj-cs"/>
              </a:rPr>
              <a:t>Disability Rights Center - NH</a:t>
            </a:r>
          </a:p>
          <a:p>
            <a:pPr marL="0" indent="0" algn="ctr">
              <a:buNone/>
            </a:pPr>
            <a:r>
              <a:rPr kumimoji="0" lang="en-US" sz="2400" b="1" i="0" u="none" strike="noStrike" kern="1200" cap="none" spc="0" normalizeH="0" baseline="0" noProof="0" dirty="0">
                <a:ln>
                  <a:noFill/>
                </a:ln>
                <a:solidFill>
                  <a:prstClr val="black"/>
                </a:solidFill>
                <a:effectLst/>
                <a:uLnTx/>
                <a:uFillTx/>
                <a:ea typeface="+mj-ea"/>
                <a:cs typeface="+mj-cs"/>
              </a:rPr>
              <a:t>New Hampshire Legal Assistance</a:t>
            </a:r>
            <a:endParaRPr lang="en-US" sz="2400" b="1" dirty="0">
              <a:solidFill>
                <a:prstClr val="black"/>
              </a:solidFill>
              <a:ea typeface="+mj-ea"/>
              <a:cs typeface="+mj-cs"/>
            </a:endParaRPr>
          </a:p>
          <a:p>
            <a:pPr marL="0" indent="0" algn="ctr">
              <a:buNone/>
            </a:pPr>
            <a:r>
              <a:rPr kumimoji="0" lang="en-US" sz="2400" b="1" i="0" u="none" strike="noStrike" kern="1200" cap="none" spc="0" normalizeH="0" baseline="0" noProof="0" dirty="0">
                <a:ln>
                  <a:noFill/>
                </a:ln>
                <a:solidFill>
                  <a:prstClr val="black"/>
                </a:solidFill>
                <a:effectLst/>
                <a:uLnTx/>
                <a:uFillTx/>
                <a:ea typeface="+mj-ea"/>
                <a:cs typeface="+mj-cs"/>
              </a:rPr>
              <a:t>NH Bar Association - Modest Means</a:t>
            </a:r>
            <a:r>
              <a:rPr kumimoji="0" lang="en-US" b="1" i="0" u="none" strike="noStrike" kern="1200" cap="none" spc="0" normalizeH="0" baseline="0" noProof="0" dirty="0">
                <a:ln>
                  <a:noFill/>
                </a:ln>
                <a:solidFill>
                  <a:prstClr val="black"/>
                </a:solidFill>
                <a:effectLst/>
                <a:uLnTx/>
                <a:uFillTx/>
                <a:ea typeface="+mj-ea"/>
                <a:cs typeface="+mj-cs"/>
              </a:rPr>
              <a:t> </a:t>
            </a:r>
            <a:endParaRPr lang="en-US" b="1" dirty="0">
              <a:solidFill>
                <a:prstClr val="black"/>
              </a:solidFill>
              <a:ea typeface="+mj-ea"/>
              <a:cs typeface="+mj-cs"/>
            </a:endParaRP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a:lstStyle/>
          <a:p>
            <a:fld id="{A65A5C87-DF58-40C8-B092-1DE63DB4547E}" type="slidenum">
              <a:rPr lang="en-US" smtClean="0"/>
              <a:pPr/>
              <a:t>11</a:t>
            </a:fld>
            <a:endParaRPr lang="en-US" dirty="0"/>
          </a:p>
        </p:txBody>
      </p:sp>
    </p:spTree>
    <p:extLst>
      <p:ext uri="{BB962C8B-B14F-4D97-AF65-F5344CB8AC3E}">
        <p14:creationId xmlns:p14="http://schemas.microsoft.com/office/powerpoint/2010/main" val="213066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21F5C-6C74-5A9C-A452-0F69239ED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F7D08-42CA-6CE0-FF76-B33F9B818137}"/>
              </a:ext>
            </a:extLst>
          </p:cNvPr>
          <p:cNvSpPr>
            <a:spLocks noGrp="1"/>
          </p:cNvSpPr>
          <p:nvPr>
            <p:ph type="title"/>
          </p:nvPr>
        </p:nvSpPr>
        <p:spPr/>
        <p:txBody>
          <a:bodyPr>
            <a:normAutofit fontScale="90000"/>
          </a:bodyPr>
          <a:lstStyle/>
          <a:p>
            <a:pPr marL="0" marR="0" algn="ctr"/>
            <a:br>
              <a:rPr lang="en-US" sz="4400" b="1" dirty="0">
                <a:effectLst/>
                <a:ea typeface="Aptos" panose="020B0004020202020204" pitchFamily="34" charset="0"/>
                <a:cs typeface="Aptos" panose="020B0004020202020204" pitchFamily="34" charset="0"/>
              </a:rPr>
            </a:br>
            <a:r>
              <a:rPr lang="en-US" sz="4400" b="1" dirty="0">
                <a:effectLst/>
                <a:ea typeface="Aptos" panose="020B0004020202020204" pitchFamily="34" charset="0"/>
                <a:cs typeface="Aptos" panose="020B0004020202020204" pitchFamily="34" charset="0"/>
              </a:rPr>
              <a:t>Putting IOLTA Dollars to Work</a:t>
            </a:r>
            <a:br>
              <a:rPr lang="en-US" sz="1100" dirty="0">
                <a:effectLst/>
                <a:latin typeface="Aptos" panose="020B0004020202020204" pitchFamily="34" charset="0"/>
                <a:ea typeface="Aptos" panose="020B0004020202020204" pitchFamily="34" charset="0"/>
                <a:cs typeface="Aptos" panose="020B0004020202020204" pitchFamily="34" charset="0"/>
              </a:rPr>
            </a:br>
            <a:br>
              <a:rPr lang="en-US" sz="12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13" name="Content Placeholder 12">
            <a:extLst>
              <a:ext uri="{FF2B5EF4-FFF2-40B4-BE49-F238E27FC236}">
                <a16:creationId xmlns:a16="http://schemas.microsoft.com/office/drawing/2014/main" id="{C0EA7F15-51B6-F718-3745-8DF1401A14C9}"/>
              </a:ext>
            </a:extLst>
          </p:cNvPr>
          <p:cNvSpPr>
            <a:spLocks noGrp="1"/>
          </p:cNvSpPr>
          <p:nvPr>
            <p:ph sz="quarter" idx="4"/>
          </p:nvPr>
        </p:nvSpPr>
        <p:spPr>
          <a:xfrm>
            <a:off x="926841" y="2095817"/>
            <a:ext cx="10338317" cy="3892932"/>
          </a:xfrm>
        </p:spPr>
        <p:txBody>
          <a:bodyPr>
            <a:normAutofit fontScale="77500" lnSpcReduction="20000"/>
          </a:bodyPr>
          <a:lstStyle/>
          <a:p>
            <a:pPr marL="0" indent="0" algn="ctr">
              <a:buNone/>
            </a:pPr>
            <a:r>
              <a:rPr lang="en-US" sz="4000" b="0" i="0" dirty="0">
                <a:solidFill>
                  <a:srgbClr val="000000"/>
                </a:solidFill>
                <a:effectLst/>
              </a:rPr>
              <a:t>Since its inception in 1982, IOLTA has provided in excess of </a:t>
            </a:r>
            <a:r>
              <a:rPr lang="en-US" sz="4000" b="1" dirty="0">
                <a:solidFill>
                  <a:srgbClr val="000000"/>
                </a:solidFill>
              </a:rPr>
              <a:t>$42 Million </a:t>
            </a:r>
            <a:r>
              <a:rPr lang="en-US" sz="4000" dirty="0">
                <a:solidFill>
                  <a:srgbClr val="000000"/>
                </a:solidFill>
              </a:rPr>
              <a:t>to help fund civil legal services for thousands of New Hampshire’s citizens without cost to the taxpayers.  </a:t>
            </a:r>
          </a:p>
          <a:p>
            <a:pPr marL="0" indent="0" algn="ctr">
              <a:buNone/>
            </a:pPr>
            <a:endParaRPr lang="en-US" sz="4000" dirty="0">
              <a:solidFill>
                <a:srgbClr val="000000"/>
              </a:solidFill>
            </a:endParaRPr>
          </a:p>
          <a:p>
            <a:pPr marL="0" indent="0" algn="ctr">
              <a:buNone/>
            </a:pPr>
            <a:r>
              <a:rPr lang="en-US" sz="4000" dirty="0">
                <a:solidFill>
                  <a:srgbClr val="000000"/>
                </a:solidFill>
              </a:rPr>
              <a:t>IOLTA dollars have provided individuals and families access to critical legal services in matters including housing, health, family, employment and education.</a:t>
            </a:r>
          </a:p>
          <a:p>
            <a:pPr marL="0" indent="0" algn="ctr">
              <a:buNone/>
            </a:pPr>
            <a:endParaRPr lang="en-US" sz="4000" dirty="0"/>
          </a:p>
        </p:txBody>
      </p:sp>
      <p:sp>
        <p:nvSpPr>
          <p:cNvPr id="16" name="Slide Number Placeholder 5">
            <a:extLst>
              <a:ext uri="{FF2B5EF4-FFF2-40B4-BE49-F238E27FC236}">
                <a16:creationId xmlns:a16="http://schemas.microsoft.com/office/drawing/2014/main" id="{B3FB47F3-739B-D8CC-B36D-3E80913149E4}"/>
              </a:ext>
            </a:extLst>
          </p:cNvPr>
          <p:cNvSpPr>
            <a:spLocks noGrp="1"/>
          </p:cNvSpPr>
          <p:nvPr>
            <p:ph type="sldNum" sz="quarter" idx="12"/>
          </p:nvPr>
        </p:nvSpPr>
        <p:spPr/>
        <p:txBody>
          <a:bodyPr/>
          <a:lstStyle/>
          <a:p>
            <a:fld id="{A65A5C87-DF58-40C8-B092-1DE63DB4547E}" type="slidenum">
              <a:rPr lang="en-US" smtClean="0"/>
              <a:pPr/>
              <a:t>12</a:t>
            </a:fld>
            <a:endParaRPr lang="en-US" dirty="0"/>
          </a:p>
        </p:txBody>
      </p:sp>
    </p:spTree>
    <p:extLst>
      <p:ext uri="{BB962C8B-B14F-4D97-AF65-F5344CB8AC3E}">
        <p14:creationId xmlns:p14="http://schemas.microsoft.com/office/powerpoint/2010/main" val="303276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ACFC8F-9BF5-8488-E058-BC4915F737DC}"/>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E9BF06-04C7-8488-1327-394F8E2ACA37}"/>
              </a:ext>
            </a:extLst>
          </p:cNvPr>
          <p:cNvSpPr>
            <a:spLocks noGrp="1"/>
          </p:cNvSpPr>
          <p:nvPr>
            <p:ph type="title"/>
          </p:nvPr>
        </p:nvSpPr>
        <p:spPr>
          <a:xfrm>
            <a:off x="323340" y="1817370"/>
            <a:ext cx="3438144" cy="908860"/>
          </a:xfrm>
        </p:spPr>
        <p:txBody>
          <a:bodyPr vert="horz" lIns="91440" tIns="45720" rIns="91440" bIns="45720" rtlCol="0" anchor="ctr">
            <a:normAutofit fontScale="90000"/>
          </a:bodyPr>
          <a:lstStyle/>
          <a:p>
            <a:pPr marL="0" marR="0" lvl="0" indent="0" fontAlgn="auto">
              <a:spcAft>
                <a:spcPts val="0"/>
              </a:spcAft>
              <a:buClrTx/>
              <a:buSzTx/>
              <a:tabLst/>
              <a:defRPr/>
            </a:pPr>
            <a:br>
              <a:rPr kumimoji="0" lang="en-US" sz="1500" b="1" i="0" u="none" strike="noStrike" cap="none" spc="0" normalizeH="0" baseline="0" noProof="0" dirty="0">
                <a:ln>
                  <a:noFill/>
                </a:ln>
                <a:effectLst/>
                <a:uLnTx/>
                <a:uFillTx/>
              </a:rPr>
            </a:br>
            <a:r>
              <a:rPr lang="en-US" b="1" dirty="0"/>
              <a:t>603 Legal Aid</a:t>
            </a:r>
            <a:br>
              <a:rPr lang="en-US" sz="1500" b="1" dirty="0"/>
            </a:br>
            <a:br>
              <a:rPr lang="en-US" sz="1500" b="1" dirty="0"/>
            </a:br>
            <a:endParaRPr lang="en-US" sz="1500" b="1" dirty="0"/>
          </a:p>
        </p:txBody>
      </p:sp>
      <p:sp>
        <p:nvSpPr>
          <p:cNvPr id="33" name="Rectangle 3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7D0D5541-00B3-C9E7-F033-5C4ED908C00B}"/>
              </a:ext>
            </a:extLst>
          </p:cNvPr>
          <p:cNvSpPr>
            <a:spLocks noGrp="1"/>
          </p:cNvSpPr>
          <p:nvPr>
            <p:ph sz="half" idx="2"/>
          </p:nvPr>
        </p:nvSpPr>
        <p:spPr>
          <a:xfrm>
            <a:off x="371094" y="2504948"/>
            <a:ext cx="5724906" cy="3796538"/>
          </a:xfrm>
        </p:spPr>
        <p:txBody>
          <a:bodyPr vert="horz" lIns="91440" tIns="45720" rIns="91440" bIns="45720" rtlCol="0" anchor="t">
            <a:noAutofit/>
          </a:bodyPr>
          <a:lstStyle/>
          <a:p>
            <a:pPr marL="0" indent="0">
              <a:lnSpc>
                <a:spcPct val="100000"/>
              </a:lnSpc>
              <a:spcBef>
                <a:spcPts val="1125"/>
              </a:spcBef>
              <a:buNone/>
            </a:pPr>
            <a:r>
              <a:rPr lang="en-US" b="0" i="0" dirty="0">
                <a:effectLst/>
              </a:rPr>
              <a:t>603 Legal Aid is </a:t>
            </a:r>
            <a:r>
              <a:rPr kumimoji="0" lang="en-US" b="0" i="0" u="none" strike="noStrike" cap="none" spc="0" normalizeH="0" baseline="0" noProof="0" dirty="0">
                <a:ln>
                  <a:noFill/>
                </a:ln>
                <a:effectLst/>
                <a:uLnTx/>
                <a:uFillTx/>
              </a:rPr>
              <a:t>a nonprofit 501(c)(3)</a:t>
            </a:r>
            <a:r>
              <a:rPr lang="en-US" b="0" i="0" dirty="0">
                <a:effectLst/>
              </a:rPr>
              <a:t> civil legal aid provider offering legal representation, advocacy, and education.</a:t>
            </a:r>
            <a:r>
              <a:rPr lang="en-US" b="1" i="0" dirty="0">
                <a:effectLst/>
              </a:rPr>
              <a:t> </a:t>
            </a:r>
            <a:r>
              <a:rPr lang="en-US" b="0" i="0" dirty="0">
                <a:effectLst/>
              </a:rPr>
              <a:t>In partnership with volunteer attorneys and community organizations, 603 Legal Aid works to make justice a reality for and with people who experience economic hardship that threatens their basic human needs. 603 Legal Aid helps low-income people by </a:t>
            </a:r>
            <a:r>
              <a:rPr lang="en-US" i="0" dirty="0">
                <a:effectLst/>
              </a:rPr>
              <a:t>providing free civil legal advice and information by </a:t>
            </a:r>
            <a:r>
              <a:rPr lang="en-US" b="0" i="0" dirty="0">
                <a:effectLst/>
              </a:rPr>
              <a:t>telephone, by representing someone in court, or through a referral to a volunteer attorney or another program for legal help.</a:t>
            </a:r>
          </a:p>
        </p:txBody>
      </p:sp>
      <p:sp>
        <p:nvSpPr>
          <p:cNvPr id="16" name="Slide Number Placeholder 5">
            <a:extLst>
              <a:ext uri="{FF2B5EF4-FFF2-40B4-BE49-F238E27FC236}">
                <a16:creationId xmlns:a16="http://schemas.microsoft.com/office/drawing/2014/main" id="{CF6DD030-5410-7D5C-BC7D-707DF5F0700C}"/>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13</a:t>
            </a:fld>
            <a:endParaRPr lang="en-US" dirty="0">
              <a:solidFill>
                <a:schemeClr val="tx2">
                  <a:lumMod val="50000"/>
                  <a:lumOff val="50000"/>
                </a:schemeClr>
              </a:solidFill>
            </a:endParaRPr>
          </a:p>
        </p:txBody>
      </p:sp>
      <p:graphicFrame>
        <p:nvGraphicFramePr>
          <p:cNvPr id="10" name="Table 9">
            <a:extLst>
              <a:ext uri="{FF2B5EF4-FFF2-40B4-BE49-F238E27FC236}">
                <a16:creationId xmlns:a16="http://schemas.microsoft.com/office/drawing/2014/main" id="{6B35E1F2-AA36-6FB0-CB12-947351D14BCE}"/>
              </a:ext>
            </a:extLst>
          </p:cNvPr>
          <p:cNvGraphicFramePr>
            <a:graphicFrameLocks/>
          </p:cNvGraphicFramePr>
          <p:nvPr>
            <p:extLst>
              <p:ext uri="{D42A27DB-BD31-4B8C-83A1-F6EECF244321}">
                <p14:modId xmlns:p14="http://schemas.microsoft.com/office/powerpoint/2010/main" val="1092935619"/>
              </p:ext>
            </p:extLst>
          </p:nvPr>
        </p:nvGraphicFramePr>
        <p:xfrm>
          <a:off x="7810480" y="2450472"/>
          <a:ext cx="3396920" cy="4253184"/>
        </p:xfrm>
        <a:graphic>
          <a:graphicData uri="http://schemas.openxmlformats.org/drawingml/2006/table">
            <a:tbl>
              <a:tblPr firstRow="1" bandRow="1">
                <a:tableStyleId>{5C22544A-7EE6-4342-B048-85BDC9FD1C3A}</a:tableStyleId>
              </a:tblPr>
              <a:tblGrid>
                <a:gridCol w="2157450">
                  <a:extLst>
                    <a:ext uri="{9D8B030D-6E8A-4147-A177-3AD203B41FA5}">
                      <a16:colId xmlns:a16="http://schemas.microsoft.com/office/drawing/2014/main" val="3093316935"/>
                    </a:ext>
                  </a:extLst>
                </a:gridCol>
                <a:gridCol w="1239470">
                  <a:extLst>
                    <a:ext uri="{9D8B030D-6E8A-4147-A177-3AD203B41FA5}">
                      <a16:colId xmlns:a16="http://schemas.microsoft.com/office/drawing/2014/main" val="3045239117"/>
                    </a:ext>
                  </a:extLst>
                </a:gridCol>
              </a:tblGrid>
              <a:tr h="353364">
                <a:tc>
                  <a:txBody>
                    <a:bodyPr/>
                    <a:lstStyle/>
                    <a:p>
                      <a:r>
                        <a:rPr lang="en-US" sz="1400" dirty="0"/>
                        <a:t>County</a:t>
                      </a:r>
                    </a:p>
                  </a:txBody>
                  <a:tcPr marL="141072" marR="141072" marT="70536" marB="70536" anchor="ctr"/>
                </a:tc>
                <a:tc>
                  <a:txBody>
                    <a:bodyPr/>
                    <a:lstStyle/>
                    <a:p>
                      <a:pPr algn="ctr"/>
                      <a:r>
                        <a:rPr lang="en-US" sz="1400" dirty="0"/>
                        <a:t>Total</a:t>
                      </a:r>
                    </a:p>
                  </a:txBody>
                  <a:tcPr marL="141072" marR="141072" marT="70536" marB="70536" anchor="ctr"/>
                </a:tc>
                <a:extLst>
                  <a:ext uri="{0D108BD9-81ED-4DB2-BD59-A6C34878D82A}">
                    <a16:rowId xmlns:a16="http://schemas.microsoft.com/office/drawing/2014/main" val="1361584937"/>
                  </a:ext>
                </a:extLst>
              </a:tr>
              <a:tr h="353364">
                <a:tc>
                  <a:txBody>
                    <a:bodyPr/>
                    <a:lstStyle/>
                    <a:p>
                      <a:r>
                        <a:rPr lang="en-US" sz="1400" dirty="0"/>
                        <a:t>Belknap</a:t>
                      </a:r>
                    </a:p>
                  </a:txBody>
                  <a:tcPr marL="141072" marR="141072" marT="70536" marB="70536" anchor="ctr"/>
                </a:tc>
                <a:tc>
                  <a:txBody>
                    <a:bodyPr/>
                    <a:lstStyle/>
                    <a:p>
                      <a:pPr algn="ctr"/>
                      <a:r>
                        <a:rPr lang="en-US" sz="1400" dirty="0"/>
                        <a:t>459</a:t>
                      </a:r>
                    </a:p>
                  </a:txBody>
                  <a:tcPr marL="141072" marR="141072" marT="70536" marB="70536" anchor="ctr"/>
                </a:tc>
                <a:extLst>
                  <a:ext uri="{0D108BD9-81ED-4DB2-BD59-A6C34878D82A}">
                    <a16:rowId xmlns:a16="http://schemas.microsoft.com/office/drawing/2014/main" val="728394759"/>
                  </a:ext>
                </a:extLst>
              </a:tr>
              <a:tr h="353364">
                <a:tc>
                  <a:txBody>
                    <a:bodyPr/>
                    <a:lstStyle/>
                    <a:p>
                      <a:r>
                        <a:rPr lang="en-US" sz="1400" dirty="0"/>
                        <a:t>Carroll</a:t>
                      </a:r>
                    </a:p>
                  </a:txBody>
                  <a:tcPr marL="141072" marR="141072" marT="70536" marB="70536" anchor="ctr"/>
                </a:tc>
                <a:tc>
                  <a:txBody>
                    <a:bodyPr/>
                    <a:lstStyle/>
                    <a:p>
                      <a:pPr algn="ctr"/>
                      <a:r>
                        <a:rPr lang="en-US" sz="1400" dirty="0"/>
                        <a:t>249</a:t>
                      </a:r>
                    </a:p>
                  </a:txBody>
                  <a:tcPr marL="141072" marR="141072" marT="70536" marB="70536" anchor="ctr"/>
                </a:tc>
                <a:extLst>
                  <a:ext uri="{0D108BD9-81ED-4DB2-BD59-A6C34878D82A}">
                    <a16:rowId xmlns:a16="http://schemas.microsoft.com/office/drawing/2014/main" val="2624865998"/>
                  </a:ext>
                </a:extLst>
              </a:tr>
              <a:tr h="353364">
                <a:tc>
                  <a:txBody>
                    <a:bodyPr/>
                    <a:lstStyle/>
                    <a:p>
                      <a:r>
                        <a:rPr lang="en-US" sz="1400" dirty="0"/>
                        <a:t>Cheshire</a:t>
                      </a:r>
                    </a:p>
                  </a:txBody>
                  <a:tcPr marL="141072" marR="141072" marT="70536" marB="70536" anchor="ctr"/>
                </a:tc>
                <a:tc>
                  <a:txBody>
                    <a:bodyPr/>
                    <a:lstStyle/>
                    <a:p>
                      <a:pPr algn="ctr"/>
                      <a:r>
                        <a:rPr lang="en-US" sz="1400" dirty="0"/>
                        <a:t>283</a:t>
                      </a:r>
                    </a:p>
                  </a:txBody>
                  <a:tcPr marL="141072" marR="141072" marT="70536" marB="70536" anchor="ctr"/>
                </a:tc>
                <a:extLst>
                  <a:ext uri="{0D108BD9-81ED-4DB2-BD59-A6C34878D82A}">
                    <a16:rowId xmlns:a16="http://schemas.microsoft.com/office/drawing/2014/main" val="678921114"/>
                  </a:ext>
                </a:extLst>
              </a:tr>
              <a:tr h="353364">
                <a:tc>
                  <a:txBody>
                    <a:bodyPr/>
                    <a:lstStyle/>
                    <a:p>
                      <a:r>
                        <a:rPr lang="en-US" sz="1400" dirty="0"/>
                        <a:t>Coos</a:t>
                      </a:r>
                    </a:p>
                  </a:txBody>
                  <a:tcPr marL="141072" marR="141072" marT="70536" marB="70536" anchor="ctr"/>
                </a:tc>
                <a:tc>
                  <a:txBody>
                    <a:bodyPr/>
                    <a:lstStyle/>
                    <a:p>
                      <a:pPr algn="ctr"/>
                      <a:r>
                        <a:rPr lang="en-US" sz="1400" dirty="0"/>
                        <a:t>310</a:t>
                      </a:r>
                    </a:p>
                  </a:txBody>
                  <a:tcPr marL="141072" marR="141072" marT="70536" marB="70536" anchor="ctr"/>
                </a:tc>
                <a:extLst>
                  <a:ext uri="{0D108BD9-81ED-4DB2-BD59-A6C34878D82A}">
                    <a16:rowId xmlns:a16="http://schemas.microsoft.com/office/drawing/2014/main" val="1152158595"/>
                  </a:ext>
                </a:extLst>
              </a:tr>
              <a:tr h="353364">
                <a:tc>
                  <a:txBody>
                    <a:bodyPr/>
                    <a:lstStyle/>
                    <a:p>
                      <a:r>
                        <a:rPr lang="en-US" sz="1400" dirty="0"/>
                        <a:t>Grafton</a:t>
                      </a:r>
                    </a:p>
                  </a:txBody>
                  <a:tcPr marL="141072" marR="141072" marT="70536" marB="70536" anchor="ctr"/>
                </a:tc>
                <a:tc>
                  <a:txBody>
                    <a:bodyPr/>
                    <a:lstStyle/>
                    <a:p>
                      <a:pPr algn="ctr"/>
                      <a:r>
                        <a:rPr lang="en-US" sz="1400" dirty="0"/>
                        <a:t>578</a:t>
                      </a:r>
                    </a:p>
                  </a:txBody>
                  <a:tcPr marL="141072" marR="141072" marT="70536" marB="70536" anchor="ctr"/>
                </a:tc>
                <a:extLst>
                  <a:ext uri="{0D108BD9-81ED-4DB2-BD59-A6C34878D82A}">
                    <a16:rowId xmlns:a16="http://schemas.microsoft.com/office/drawing/2014/main" val="1598296680"/>
                  </a:ext>
                </a:extLst>
              </a:tr>
              <a:tr h="353364">
                <a:tc>
                  <a:txBody>
                    <a:bodyPr/>
                    <a:lstStyle/>
                    <a:p>
                      <a:r>
                        <a:rPr lang="en-US" sz="1400" dirty="0"/>
                        <a:t>Hillsborough</a:t>
                      </a:r>
                    </a:p>
                  </a:txBody>
                  <a:tcPr marL="141072" marR="141072" marT="70536" marB="70536" anchor="ctr"/>
                </a:tc>
                <a:tc>
                  <a:txBody>
                    <a:bodyPr/>
                    <a:lstStyle/>
                    <a:p>
                      <a:pPr algn="ctr"/>
                      <a:r>
                        <a:rPr lang="en-US" sz="1400" dirty="0"/>
                        <a:t>2,152</a:t>
                      </a:r>
                    </a:p>
                  </a:txBody>
                  <a:tcPr marL="141072" marR="141072" marT="70536" marB="70536" anchor="ctr"/>
                </a:tc>
                <a:extLst>
                  <a:ext uri="{0D108BD9-81ED-4DB2-BD59-A6C34878D82A}">
                    <a16:rowId xmlns:a16="http://schemas.microsoft.com/office/drawing/2014/main" val="2164833848"/>
                  </a:ext>
                </a:extLst>
              </a:tr>
              <a:tr h="353364">
                <a:tc>
                  <a:txBody>
                    <a:bodyPr/>
                    <a:lstStyle/>
                    <a:p>
                      <a:r>
                        <a:rPr lang="en-US" sz="1400" dirty="0"/>
                        <a:t>Merrimack</a:t>
                      </a:r>
                    </a:p>
                  </a:txBody>
                  <a:tcPr marL="141072" marR="141072" marT="70536" marB="70536" anchor="ctr"/>
                </a:tc>
                <a:tc>
                  <a:txBody>
                    <a:bodyPr/>
                    <a:lstStyle/>
                    <a:p>
                      <a:pPr algn="ctr"/>
                      <a:r>
                        <a:rPr lang="en-US" sz="1400" dirty="0"/>
                        <a:t>837</a:t>
                      </a:r>
                    </a:p>
                  </a:txBody>
                  <a:tcPr marL="141072" marR="141072" marT="70536" marB="70536" anchor="ctr"/>
                </a:tc>
                <a:extLst>
                  <a:ext uri="{0D108BD9-81ED-4DB2-BD59-A6C34878D82A}">
                    <a16:rowId xmlns:a16="http://schemas.microsoft.com/office/drawing/2014/main" val="2420854774"/>
                  </a:ext>
                </a:extLst>
              </a:tr>
              <a:tr h="353364">
                <a:tc>
                  <a:txBody>
                    <a:bodyPr/>
                    <a:lstStyle/>
                    <a:p>
                      <a:r>
                        <a:rPr lang="en-US" sz="1400" dirty="0"/>
                        <a:t>Rockingham</a:t>
                      </a:r>
                    </a:p>
                  </a:txBody>
                  <a:tcPr marL="141072" marR="141072" marT="70536" marB="70536" anchor="ctr"/>
                </a:tc>
                <a:tc>
                  <a:txBody>
                    <a:bodyPr/>
                    <a:lstStyle/>
                    <a:p>
                      <a:pPr algn="ctr"/>
                      <a:r>
                        <a:rPr lang="en-US" sz="1400" dirty="0"/>
                        <a:t>1,404</a:t>
                      </a:r>
                    </a:p>
                  </a:txBody>
                  <a:tcPr marL="141072" marR="141072" marT="70536" marB="70536" anchor="ctr"/>
                </a:tc>
                <a:extLst>
                  <a:ext uri="{0D108BD9-81ED-4DB2-BD59-A6C34878D82A}">
                    <a16:rowId xmlns:a16="http://schemas.microsoft.com/office/drawing/2014/main" val="626227644"/>
                  </a:ext>
                </a:extLst>
              </a:tr>
              <a:tr h="353364">
                <a:tc>
                  <a:txBody>
                    <a:bodyPr/>
                    <a:lstStyle/>
                    <a:p>
                      <a:r>
                        <a:rPr lang="en-US" sz="1400" dirty="0"/>
                        <a:t>Strafford</a:t>
                      </a:r>
                    </a:p>
                  </a:txBody>
                  <a:tcPr marL="141072" marR="141072" marT="70536" marB="70536" anchor="ctr"/>
                </a:tc>
                <a:tc>
                  <a:txBody>
                    <a:bodyPr/>
                    <a:lstStyle/>
                    <a:p>
                      <a:pPr algn="ctr"/>
                      <a:r>
                        <a:rPr lang="en-US" sz="1400" dirty="0"/>
                        <a:t>684</a:t>
                      </a:r>
                    </a:p>
                  </a:txBody>
                  <a:tcPr marL="141072" marR="141072" marT="70536" marB="70536" anchor="ctr"/>
                </a:tc>
                <a:extLst>
                  <a:ext uri="{0D108BD9-81ED-4DB2-BD59-A6C34878D82A}">
                    <a16:rowId xmlns:a16="http://schemas.microsoft.com/office/drawing/2014/main" val="3602728228"/>
                  </a:ext>
                </a:extLst>
              </a:tr>
              <a:tr h="353364">
                <a:tc>
                  <a:txBody>
                    <a:bodyPr/>
                    <a:lstStyle/>
                    <a:p>
                      <a:r>
                        <a:rPr lang="en-US" sz="1400" dirty="0"/>
                        <a:t>Sullivan</a:t>
                      </a:r>
                    </a:p>
                  </a:txBody>
                  <a:tcPr marL="141072" marR="141072" marT="70536" marB="70536" anchor="ctr"/>
                </a:tc>
                <a:tc>
                  <a:txBody>
                    <a:bodyPr/>
                    <a:lstStyle/>
                    <a:p>
                      <a:pPr algn="ctr"/>
                      <a:r>
                        <a:rPr lang="en-US" sz="1400" dirty="0"/>
                        <a:t>267</a:t>
                      </a:r>
                    </a:p>
                  </a:txBody>
                  <a:tcPr marL="141072" marR="141072" marT="70536" marB="70536" anchor="ctr"/>
                </a:tc>
                <a:extLst>
                  <a:ext uri="{0D108BD9-81ED-4DB2-BD59-A6C34878D82A}">
                    <a16:rowId xmlns:a16="http://schemas.microsoft.com/office/drawing/2014/main" val="122934553"/>
                  </a:ext>
                </a:extLst>
              </a:tr>
              <a:tr h="353364">
                <a:tc>
                  <a:txBody>
                    <a:bodyPr/>
                    <a:lstStyle/>
                    <a:p>
                      <a:r>
                        <a:rPr lang="en-US" sz="1400" dirty="0"/>
                        <a:t>OOS</a:t>
                      </a:r>
                    </a:p>
                  </a:txBody>
                  <a:tcPr marL="141072" marR="141072" marT="70536" marB="70536" anchor="ctr"/>
                </a:tc>
                <a:tc>
                  <a:txBody>
                    <a:bodyPr/>
                    <a:lstStyle/>
                    <a:p>
                      <a:pPr algn="ctr"/>
                      <a:r>
                        <a:rPr lang="en-US" sz="1400" dirty="0"/>
                        <a:t>66</a:t>
                      </a:r>
                    </a:p>
                  </a:txBody>
                  <a:tcPr marL="141072" marR="141072" marT="70536" marB="70536" anchor="ctr"/>
                </a:tc>
                <a:extLst>
                  <a:ext uri="{0D108BD9-81ED-4DB2-BD59-A6C34878D82A}">
                    <a16:rowId xmlns:a16="http://schemas.microsoft.com/office/drawing/2014/main" val="4081240738"/>
                  </a:ext>
                </a:extLst>
              </a:tr>
            </a:tbl>
          </a:graphicData>
        </a:graphic>
      </p:graphicFrame>
      <p:sp>
        <p:nvSpPr>
          <p:cNvPr id="20" name="TextBox 19">
            <a:extLst>
              <a:ext uri="{FF2B5EF4-FFF2-40B4-BE49-F238E27FC236}">
                <a16:creationId xmlns:a16="http://schemas.microsoft.com/office/drawing/2014/main" id="{2C882D1D-518B-6736-0014-E0C4C57484D5}"/>
              </a:ext>
            </a:extLst>
          </p:cNvPr>
          <p:cNvSpPr txBox="1"/>
          <p:nvPr/>
        </p:nvSpPr>
        <p:spPr>
          <a:xfrm>
            <a:off x="7736330" y="2065824"/>
            <a:ext cx="3396921" cy="307777"/>
          </a:xfrm>
          <a:prstGeom prst="rect">
            <a:avLst/>
          </a:prstGeom>
          <a:noFill/>
        </p:spPr>
        <p:txBody>
          <a:bodyPr wrap="square" rtlCol="0">
            <a:spAutoFit/>
          </a:bodyPr>
          <a:lstStyle/>
          <a:p>
            <a:pPr algn="ctr"/>
            <a:r>
              <a:rPr lang="en-US" sz="1400" b="1" dirty="0"/>
              <a:t>NH Residents Helped by County</a:t>
            </a:r>
          </a:p>
        </p:txBody>
      </p:sp>
      <p:sp>
        <p:nvSpPr>
          <p:cNvPr id="3" name="TextBox 2">
            <a:extLst>
              <a:ext uri="{FF2B5EF4-FFF2-40B4-BE49-F238E27FC236}">
                <a16:creationId xmlns:a16="http://schemas.microsoft.com/office/drawing/2014/main" id="{59FE3610-F1C8-F983-67C7-8EF092818E32}"/>
              </a:ext>
            </a:extLst>
          </p:cNvPr>
          <p:cNvSpPr txBox="1"/>
          <p:nvPr/>
        </p:nvSpPr>
        <p:spPr>
          <a:xfrm>
            <a:off x="383565" y="201616"/>
            <a:ext cx="11241507" cy="1538883"/>
          </a:xfrm>
          <a:prstGeom prst="rect">
            <a:avLst/>
          </a:prstGeom>
          <a:noFill/>
        </p:spPr>
        <p:txBody>
          <a:bodyPr wrap="square" rtlCol="0">
            <a:spAutoFit/>
          </a:bodyPr>
          <a:lstStyle/>
          <a:p>
            <a:pPr algn="ctr"/>
            <a:r>
              <a:rPr lang="en-US" sz="4000" b="1" dirty="0"/>
              <a:t>Putting IOLTA Dollars to Work</a:t>
            </a:r>
          </a:p>
          <a:p>
            <a:endParaRPr lang="en-US" b="1" dirty="0"/>
          </a:p>
          <a:p>
            <a:pPr algn="ctr"/>
            <a:r>
              <a:rPr kumimoji="0" lang="en-US" sz="1800" b="1" i="1" u="none" strike="noStrike" cap="none" spc="0" normalizeH="0" baseline="0" noProof="0" dirty="0">
                <a:ln>
                  <a:noFill/>
                </a:ln>
                <a:solidFill>
                  <a:schemeClr val="bg2">
                    <a:lumMod val="50000"/>
                  </a:schemeClr>
                </a:solidFill>
                <a:effectLst/>
                <a:uLnTx/>
                <a:uFillTx/>
              </a:rPr>
              <a:t>In fiscal year 2024-2025, IOLTA funding helped 603 Legal Aid assist </a:t>
            </a:r>
            <a:r>
              <a:rPr kumimoji="0" lang="en-US" sz="1800" b="1" i="1" u="sng" strike="noStrike" cap="none" spc="0" normalizeH="0" baseline="0" noProof="0" dirty="0">
                <a:ln>
                  <a:noFill/>
                </a:ln>
                <a:solidFill>
                  <a:schemeClr val="bg2">
                    <a:lumMod val="50000"/>
                  </a:schemeClr>
                </a:solidFill>
                <a:effectLst/>
                <a:uLnTx/>
                <a:uFillTx/>
              </a:rPr>
              <a:t>7</a:t>
            </a:r>
            <a:r>
              <a:rPr lang="en-US" b="1" i="1" u="sng" dirty="0">
                <a:solidFill>
                  <a:schemeClr val="bg2">
                    <a:lumMod val="50000"/>
                  </a:schemeClr>
                </a:solidFill>
              </a:rPr>
              <a:t>,290</a:t>
            </a:r>
            <a:r>
              <a:rPr kumimoji="0" lang="en-US" sz="1800" b="1" i="1" u="none" strike="noStrike" cap="none" spc="0" normalizeH="0" baseline="0" noProof="0" dirty="0">
                <a:ln>
                  <a:noFill/>
                </a:ln>
                <a:solidFill>
                  <a:schemeClr val="bg2">
                    <a:lumMod val="50000"/>
                  </a:schemeClr>
                </a:solidFill>
                <a:effectLst/>
                <a:uLnTx/>
                <a:uFillTx/>
              </a:rPr>
              <a:t> Granite Staters.</a:t>
            </a:r>
            <a:endParaRPr lang="en-US" sz="1800" b="1" i="1" dirty="0">
              <a:solidFill>
                <a:schemeClr val="bg2">
                  <a:lumMod val="50000"/>
                </a:schemeClr>
              </a:solidFill>
            </a:endParaRPr>
          </a:p>
          <a:p>
            <a:endParaRPr lang="en-US" dirty="0"/>
          </a:p>
        </p:txBody>
      </p:sp>
    </p:spTree>
    <p:extLst>
      <p:ext uri="{BB962C8B-B14F-4D97-AF65-F5344CB8AC3E}">
        <p14:creationId xmlns:p14="http://schemas.microsoft.com/office/powerpoint/2010/main" val="127123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7B6D73-0741-B52A-749F-ECF84028E2D7}"/>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8A45F9E-79DA-FE8A-6663-66F00FAD6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D9F5413A-A00A-1BF7-830C-62D4A7997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E38C95E-5AEE-A942-C293-EEC174872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DEB8824D-F501-2808-9029-038C495F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749F3E0D-A9BF-33DB-F1F0-445FD83DA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E1BDDDC9-E5B5-4E9E-57B4-05D3CDA7F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55B6C3-5242-299B-791D-267EED82DBA3}"/>
              </a:ext>
            </a:extLst>
          </p:cNvPr>
          <p:cNvSpPr>
            <a:spLocks noGrp="1"/>
          </p:cNvSpPr>
          <p:nvPr>
            <p:ph type="title"/>
          </p:nvPr>
        </p:nvSpPr>
        <p:spPr>
          <a:xfrm>
            <a:off x="323339" y="1817370"/>
            <a:ext cx="5837316" cy="908860"/>
          </a:xfrm>
        </p:spPr>
        <p:txBody>
          <a:bodyPr vert="horz" lIns="91440" tIns="45720" rIns="91440" bIns="45720" rtlCol="0" anchor="ctr">
            <a:normAutofit fontScale="90000"/>
          </a:bodyPr>
          <a:lstStyle/>
          <a:p>
            <a:pPr marL="0" marR="0" lvl="0" indent="0" fontAlgn="auto">
              <a:spcAft>
                <a:spcPts val="0"/>
              </a:spcAft>
              <a:buClrTx/>
              <a:buSzTx/>
              <a:tabLst/>
              <a:defRPr/>
            </a:pPr>
            <a:br>
              <a:rPr kumimoji="0" lang="en-US" sz="1500" b="1" i="0" u="none" strike="noStrike" cap="none" spc="0" normalizeH="0" baseline="0" noProof="0" dirty="0">
                <a:ln>
                  <a:noFill/>
                </a:ln>
                <a:effectLst/>
                <a:uLnTx/>
                <a:uFillTx/>
              </a:rPr>
            </a:br>
            <a:r>
              <a:rPr lang="en-US" sz="3600" b="1" dirty="0"/>
              <a:t>Children's Law Center of NH</a:t>
            </a:r>
            <a:br>
              <a:rPr lang="en-US" sz="1500" b="1" dirty="0"/>
            </a:br>
            <a:br>
              <a:rPr lang="en-US" sz="1500" b="1" dirty="0"/>
            </a:br>
            <a:endParaRPr lang="en-US" sz="1500" b="1" dirty="0"/>
          </a:p>
        </p:txBody>
      </p:sp>
      <p:sp>
        <p:nvSpPr>
          <p:cNvPr id="33" name="Rectangle 32">
            <a:extLst>
              <a:ext uri="{FF2B5EF4-FFF2-40B4-BE49-F238E27FC236}">
                <a16:creationId xmlns:a16="http://schemas.microsoft.com/office/drawing/2014/main" id="{85A88C08-E05B-F93A-B282-D79F9E225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357FEFF2-A23B-507D-B89B-C68E2BCBB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A50B6345-D092-C000-25A9-E4C58D75BBB1}"/>
              </a:ext>
            </a:extLst>
          </p:cNvPr>
          <p:cNvSpPr>
            <a:spLocks noGrp="1"/>
          </p:cNvSpPr>
          <p:nvPr>
            <p:ph sz="half" idx="2"/>
          </p:nvPr>
        </p:nvSpPr>
        <p:spPr>
          <a:xfrm>
            <a:off x="371094" y="2504948"/>
            <a:ext cx="5724906" cy="3796538"/>
          </a:xfrm>
        </p:spPr>
        <p:txBody>
          <a:bodyPr vert="horz" lIns="91440" tIns="45720" rIns="91440" bIns="45720" rtlCol="0" anchor="t">
            <a:noAutofit/>
          </a:bodyPr>
          <a:lstStyle/>
          <a:p>
            <a:pPr marL="0" indent="0">
              <a:lnSpc>
                <a:spcPct val="100000"/>
              </a:lnSpc>
              <a:spcBef>
                <a:spcPts val="1125"/>
              </a:spcBef>
              <a:buNone/>
            </a:pPr>
            <a:r>
              <a:rPr lang="en-US" b="0" i="0" dirty="0">
                <a:effectLst/>
              </a:rPr>
              <a:t>Children’s Law Center of NH (CLC-NH) is an emerging legal services nonprofit. </a:t>
            </a:r>
            <a:r>
              <a:rPr lang="en-US" dirty="0"/>
              <a:t>As the only civil legal services nonprofit dedicated to the rights of disadvantaged children, CLC-NH works with a client base that is distinct from that of any other legal services nonprofit. The New Hampshire Bar Foundation (NHBF) IOLTA FY 2024-2025 award was made for the purpose of enabling CLC-NH to hire an additional attorney. </a:t>
            </a:r>
            <a:endParaRPr lang="en-US" b="0" i="0" dirty="0">
              <a:effectLst/>
            </a:endParaRPr>
          </a:p>
        </p:txBody>
      </p:sp>
      <p:sp>
        <p:nvSpPr>
          <p:cNvPr id="16" name="Slide Number Placeholder 5">
            <a:extLst>
              <a:ext uri="{FF2B5EF4-FFF2-40B4-BE49-F238E27FC236}">
                <a16:creationId xmlns:a16="http://schemas.microsoft.com/office/drawing/2014/main" id="{7FF456A2-E83B-FB01-543D-88F02472F64D}"/>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14</a:t>
            </a:fld>
            <a:endParaRPr lang="en-US">
              <a:solidFill>
                <a:schemeClr val="tx2">
                  <a:lumMod val="50000"/>
                  <a:lumOff val="50000"/>
                </a:schemeClr>
              </a:solidFill>
            </a:endParaRPr>
          </a:p>
        </p:txBody>
      </p:sp>
      <p:graphicFrame>
        <p:nvGraphicFramePr>
          <p:cNvPr id="10" name="Table 9">
            <a:extLst>
              <a:ext uri="{FF2B5EF4-FFF2-40B4-BE49-F238E27FC236}">
                <a16:creationId xmlns:a16="http://schemas.microsoft.com/office/drawing/2014/main" id="{7C41C21A-8024-5169-9565-F71D8C48E805}"/>
              </a:ext>
            </a:extLst>
          </p:cNvPr>
          <p:cNvGraphicFramePr>
            <a:graphicFrameLocks/>
          </p:cNvGraphicFramePr>
          <p:nvPr>
            <p:extLst>
              <p:ext uri="{D42A27DB-BD31-4B8C-83A1-F6EECF244321}">
                <p14:modId xmlns:p14="http://schemas.microsoft.com/office/powerpoint/2010/main" val="845012398"/>
              </p:ext>
            </p:extLst>
          </p:nvPr>
        </p:nvGraphicFramePr>
        <p:xfrm>
          <a:off x="7828954" y="2464724"/>
          <a:ext cx="3396920" cy="3898752"/>
        </p:xfrm>
        <a:graphic>
          <a:graphicData uri="http://schemas.openxmlformats.org/drawingml/2006/table">
            <a:tbl>
              <a:tblPr firstRow="1" bandRow="1">
                <a:tableStyleId>{5C22544A-7EE6-4342-B048-85BDC9FD1C3A}</a:tableStyleId>
              </a:tblPr>
              <a:tblGrid>
                <a:gridCol w="2157450">
                  <a:extLst>
                    <a:ext uri="{9D8B030D-6E8A-4147-A177-3AD203B41FA5}">
                      <a16:colId xmlns:a16="http://schemas.microsoft.com/office/drawing/2014/main" val="3093316935"/>
                    </a:ext>
                  </a:extLst>
                </a:gridCol>
                <a:gridCol w="1239470">
                  <a:extLst>
                    <a:ext uri="{9D8B030D-6E8A-4147-A177-3AD203B41FA5}">
                      <a16:colId xmlns:a16="http://schemas.microsoft.com/office/drawing/2014/main" val="3045239117"/>
                    </a:ext>
                  </a:extLst>
                </a:gridCol>
              </a:tblGrid>
              <a:tr h="353364">
                <a:tc>
                  <a:txBody>
                    <a:bodyPr/>
                    <a:lstStyle/>
                    <a:p>
                      <a:r>
                        <a:rPr lang="en-US" sz="1400" dirty="0"/>
                        <a:t>County</a:t>
                      </a:r>
                    </a:p>
                  </a:txBody>
                  <a:tcPr marL="141072" marR="141072" marT="70536" marB="70536" anchor="ctr"/>
                </a:tc>
                <a:tc>
                  <a:txBody>
                    <a:bodyPr/>
                    <a:lstStyle/>
                    <a:p>
                      <a:pPr algn="ctr"/>
                      <a:r>
                        <a:rPr lang="en-US" sz="1400" dirty="0"/>
                        <a:t>Total</a:t>
                      </a:r>
                    </a:p>
                  </a:txBody>
                  <a:tcPr marL="141072" marR="141072" marT="70536" marB="70536" anchor="ctr"/>
                </a:tc>
                <a:extLst>
                  <a:ext uri="{0D108BD9-81ED-4DB2-BD59-A6C34878D82A}">
                    <a16:rowId xmlns:a16="http://schemas.microsoft.com/office/drawing/2014/main" val="1361584937"/>
                  </a:ext>
                </a:extLst>
              </a:tr>
              <a:tr h="353364">
                <a:tc>
                  <a:txBody>
                    <a:bodyPr/>
                    <a:lstStyle/>
                    <a:p>
                      <a:r>
                        <a:rPr lang="en-US" sz="1400" dirty="0"/>
                        <a:t>Belknap</a:t>
                      </a:r>
                    </a:p>
                  </a:txBody>
                  <a:tcPr marL="141072" marR="141072" marT="70536" marB="70536" anchor="ctr"/>
                </a:tc>
                <a:tc>
                  <a:txBody>
                    <a:bodyPr/>
                    <a:lstStyle/>
                    <a:p>
                      <a:pPr algn="ctr"/>
                      <a:r>
                        <a:rPr lang="en-US" sz="1400" dirty="0"/>
                        <a:t>0</a:t>
                      </a:r>
                    </a:p>
                  </a:txBody>
                  <a:tcPr marL="141072" marR="141072" marT="70536" marB="70536" anchor="ctr"/>
                </a:tc>
                <a:extLst>
                  <a:ext uri="{0D108BD9-81ED-4DB2-BD59-A6C34878D82A}">
                    <a16:rowId xmlns:a16="http://schemas.microsoft.com/office/drawing/2014/main" val="728394759"/>
                  </a:ext>
                </a:extLst>
              </a:tr>
              <a:tr h="353364">
                <a:tc>
                  <a:txBody>
                    <a:bodyPr/>
                    <a:lstStyle/>
                    <a:p>
                      <a:r>
                        <a:rPr lang="en-US" sz="1400" dirty="0"/>
                        <a:t>Carroll</a:t>
                      </a:r>
                    </a:p>
                  </a:txBody>
                  <a:tcPr marL="141072" marR="141072" marT="70536" marB="70536" anchor="ctr"/>
                </a:tc>
                <a:tc>
                  <a:txBody>
                    <a:bodyPr/>
                    <a:lstStyle/>
                    <a:p>
                      <a:pPr algn="ctr"/>
                      <a:r>
                        <a:rPr lang="en-US" sz="1400" dirty="0"/>
                        <a:t>2</a:t>
                      </a:r>
                    </a:p>
                  </a:txBody>
                  <a:tcPr marL="141072" marR="141072" marT="70536" marB="70536" anchor="ctr"/>
                </a:tc>
                <a:extLst>
                  <a:ext uri="{0D108BD9-81ED-4DB2-BD59-A6C34878D82A}">
                    <a16:rowId xmlns:a16="http://schemas.microsoft.com/office/drawing/2014/main" val="2624865998"/>
                  </a:ext>
                </a:extLst>
              </a:tr>
              <a:tr h="353364">
                <a:tc>
                  <a:txBody>
                    <a:bodyPr/>
                    <a:lstStyle/>
                    <a:p>
                      <a:r>
                        <a:rPr lang="en-US" sz="1400" dirty="0"/>
                        <a:t>Cheshire</a:t>
                      </a:r>
                    </a:p>
                  </a:txBody>
                  <a:tcPr marL="141072" marR="141072" marT="70536" marB="70536" anchor="ctr"/>
                </a:tc>
                <a:tc>
                  <a:txBody>
                    <a:bodyPr/>
                    <a:lstStyle/>
                    <a:p>
                      <a:pPr algn="ctr"/>
                      <a:r>
                        <a:rPr lang="en-US" sz="1400" dirty="0"/>
                        <a:t>1</a:t>
                      </a:r>
                    </a:p>
                  </a:txBody>
                  <a:tcPr marL="141072" marR="141072" marT="70536" marB="70536" anchor="ctr"/>
                </a:tc>
                <a:extLst>
                  <a:ext uri="{0D108BD9-81ED-4DB2-BD59-A6C34878D82A}">
                    <a16:rowId xmlns:a16="http://schemas.microsoft.com/office/drawing/2014/main" val="678921114"/>
                  </a:ext>
                </a:extLst>
              </a:tr>
              <a:tr h="353364">
                <a:tc>
                  <a:txBody>
                    <a:bodyPr/>
                    <a:lstStyle/>
                    <a:p>
                      <a:r>
                        <a:rPr lang="en-US" sz="1400" dirty="0"/>
                        <a:t>Coos</a:t>
                      </a:r>
                    </a:p>
                  </a:txBody>
                  <a:tcPr marL="141072" marR="141072" marT="70536" marB="70536" anchor="ctr"/>
                </a:tc>
                <a:tc>
                  <a:txBody>
                    <a:bodyPr/>
                    <a:lstStyle/>
                    <a:p>
                      <a:pPr algn="ctr"/>
                      <a:r>
                        <a:rPr lang="en-US" sz="1400" dirty="0"/>
                        <a:t>0</a:t>
                      </a:r>
                    </a:p>
                  </a:txBody>
                  <a:tcPr marL="141072" marR="141072" marT="70536" marB="70536" anchor="ctr"/>
                </a:tc>
                <a:extLst>
                  <a:ext uri="{0D108BD9-81ED-4DB2-BD59-A6C34878D82A}">
                    <a16:rowId xmlns:a16="http://schemas.microsoft.com/office/drawing/2014/main" val="1152158595"/>
                  </a:ext>
                </a:extLst>
              </a:tr>
              <a:tr h="353364">
                <a:tc>
                  <a:txBody>
                    <a:bodyPr/>
                    <a:lstStyle/>
                    <a:p>
                      <a:r>
                        <a:rPr lang="en-US" sz="1400" dirty="0"/>
                        <a:t>Grafton</a:t>
                      </a:r>
                    </a:p>
                  </a:txBody>
                  <a:tcPr marL="141072" marR="141072" marT="70536" marB="70536" anchor="ctr"/>
                </a:tc>
                <a:tc>
                  <a:txBody>
                    <a:bodyPr/>
                    <a:lstStyle/>
                    <a:p>
                      <a:pPr algn="ctr"/>
                      <a:r>
                        <a:rPr lang="en-US" sz="1400" dirty="0"/>
                        <a:t>0</a:t>
                      </a:r>
                    </a:p>
                  </a:txBody>
                  <a:tcPr marL="141072" marR="141072" marT="70536" marB="70536" anchor="ctr"/>
                </a:tc>
                <a:extLst>
                  <a:ext uri="{0D108BD9-81ED-4DB2-BD59-A6C34878D82A}">
                    <a16:rowId xmlns:a16="http://schemas.microsoft.com/office/drawing/2014/main" val="1598296680"/>
                  </a:ext>
                </a:extLst>
              </a:tr>
              <a:tr h="353364">
                <a:tc>
                  <a:txBody>
                    <a:bodyPr/>
                    <a:lstStyle/>
                    <a:p>
                      <a:r>
                        <a:rPr lang="en-US" sz="1400" dirty="0"/>
                        <a:t>Hillsborough</a:t>
                      </a:r>
                    </a:p>
                  </a:txBody>
                  <a:tcPr marL="141072" marR="141072" marT="70536" marB="70536" anchor="ctr"/>
                </a:tc>
                <a:tc>
                  <a:txBody>
                    <a:bodyPr/>
                    <a:lstStyle/>
                    <a:p>
                      <a:pPr algn="ctr"/>
                      <a:r>
                        <a:rPr lang="en-US" sz="1400" dirty="0"/>
                        <a:t>19</a:t>
                      </a:r>
                    </a:p>
                  </a:txBody>
                  <a:tcPr marL="141072" marR="141072" marT="70536" marB="70536" anchor="ctr"/>
                </a:tc>
                <a:extLst>
                  <a:ext uri="{0D108BD9-81ED-4DB2-BD59-A6C34878D82A}">
                    <a16:rowId xmlns:a16="http://schemas.microsoft.com/office/drawing/2014/main" val="2164833848"/>
                  </a:ext>
                </a:extLst>
              </a:tr>
              <a:tr h="353364">
                <a:tc>
                  <a:txBody>
                    <a:bodyPr/>
                    <a:lstStyle/>
                    <a:p>
                      <a:r>
                        <a:rPr lang="en-US" sz="1400" dirty="0"/>
                        <a:t>Merrimack</a:t>
                      </a:r>
                    </a:p>
                  </a:txBody>
                  <a:tcPr marL="141072" marR="141072" marT="70536" marB="70536" anchor="ctr"/>
                </a:tc>
                <a:tc>
                  <a:txBody>
                    <a:bodyPr/>
                    <a:lstStyle/>
                    <a:p>
                      <a:pPr algn="ctr"/>
                      <a:r>
                        <a:rPr lang="en-US" sz="1400" dirty="0"/>
                        <a:t>6</a:t>
                      </a:r>
                    </a:p>
                  </a:txBody>
                  <a:tcPr marL="141072" marR="141072" marT="70536" marB="70536" anchor="ctr"/>
                </a:tc>
                <a:extLst>
                  <a:ext uri="{0D108BD9-81ED-4DB2-BD59-A6C34878D82A}">
                    <a16:rowId xmlns:a16="http://schemas.microsoft.com/office/drawing/2014/main" val="2420854774"/>
                  </a:ext>
                </a:extLst>
              </a:tr>
              <a:tr h="353364">
                <a:tc>
                  <a:txBody>
                    <a:bodyPr/>
                    <a:lstStyle/>
                    <a:p>
                      <a:r>
                        <a:rPr lang="en-US" sz="1400" dirty="0"/>
                        <a:t>Rockingham</a:t>
                      </a:r>
                    </a:p>
                  </a:txBody>
                  <a:tcPr marL="141072" marR="141072" marT="70536" marB="70536" anchor="ctr"/>
                </a:tc>
                <a:tc>
                  <a:txBody>
                    <a:bodyPr/>
                    <a:lstStyle/>
                    <a:p>
                      <a:pPr algn="ctr"/>
                      <a:r>
                        <a:rPr lang="en-US" sz="1400" dirty="0"/>
                        <a:t>0</a:t>
                      </a:r>
                    </a:p>
                  </a:txBody>
                  <a:tcPr marL="141072" marR="141072" marT="70536" marB="70536" anchor="ctr"/>
                </a:tc>
                <a:extLst>
                  <a:ext uri="{0D108BD9-81ED-4DB2-BD59-A6C34878D82A}">
                    <a16:rowId xmlns:a16="http://schemas.microsoft.com/office/drawing/2014/main" val="626227644"/>
                  </a:ext>
                </a:extLst>
              </a:tr>
              <a:tr h="353364">
                <a:tc>
                  <a:txBody>
                    <a:bodyPr/>
                    <a:lstStyle/>
                    <a:p>
                      <a:r>
                        <a:rPr lang="en-US" sz="1400" dirty="0"/>
                        <a:t>Strafford</a:t>
                      </a:r>
                    </a:p>
                  </a:txBody>
                  <a:tcPr marL="141072" marR="141072" marT="70536" marB="70536" anchor="ctr"/>
                </a:tc>
                <a:tc>
                  <a:txBody>
                    <a:bodyPr/>
                    <a:lstStyle/>
                    <a:p>
                      <a:pPr algn="ctr"/>
                      <a:r>
                        <a:rPr lang="en-US" sz="1400" dirty="0"/>
                        <a:t>0</a:t>
                      </a:r>
                    </a:p>
                  </a:txBody>
                  <a:tcPr marL="141072" marR="141072" marT="70536" marB="70536" anchor="ctr"/>
                </a:tc>
                <a:extLst>
                  <a:ext uri="{0D108BD9-81ED-4DB2-BD59-A6C34878D82A}">
                    <a16:rowId xmlns:a16="http://schemas.microsoft.com/office/drawing/2014/main" val="3602728228"/>
                  </a:ext>
                </a:extLst>
              </a:tr>
              <a:tr h="353364">
                <a:tc>
                  <a:txBody>
                    <a:bodyPr/>
                    <a:lstStyle/>
                    <a:p>
                      <a:r>
                        <a:rPr lang="en-US" sz="1400" dirty="0"/>
                        <a:t>Sullivan</a:t>
                      </a:r>
                    </a:p>
                  </a:txBody>
                  <a:tcPr marL="141072" marR="141072" marT="70536" marB="70536" anchor="ctr"/>
                </a:tc>
                <a:tc>
                  <a:txBody>
                    <a:bodyPr/>
                    <a:lstStyle/>
                    <a:p>
                      <a:pPr algn="ctr"/>
                      <a:r>
                        <a:rPr lang="en-US" sz="1400" dirty="0"/>
                        <a:t>0</a:t>
                      </a:r>
                    </a:p>
                  </a:txBody>
                  <a:tcPr marL="141072" marR="141072" marT="70536" marB="70536" anchor="ctr"/>
                </a:tc>
                <a:extLst>
                  <a:ext uri="{0D108BD9-81ED-4DB2-BD59-A6C34878D82A}">
                    <a16:rowId xmlns:a16="http://schemas.microsoft.com/office/drawing/2014/main" val="122934553"/>
                  </a:ext>
                </a:extLst>
              </a:tr>
            </a:tbl>
          </a:graphicData>
        </a:graphic>
      </p:graphicFrame>
      <p:sp>
        <p:nvSpPr>
          <p:cNvPr id="20" name="TextBox 19">
            <a:extLst>
              <a:ext uri="{FF2B5EF4-FFF2-40B4-BE49-F238E27FC236}">
                <a16:creationId xmlns:a16="http://schemas.microsoft.com/office/drawing/2014/main" id="{4F78B333-147C-188C-EB5D-E8F7A2F2333C}"/>
              </a:ext>
            </a:extLst>
          </p:cNvPr>
          <p:cNvSpPr txBox="1"/>
          <p:nvPr/>
        </p:nvSpPr>
        <p:spPr>
          <a:xfrm>
            <a:off x="7828953" y="2087876"/>
            <a:ext cx="3396921" cy="307777"/>
          </a:xfrm>
          <a:prstGeom prst="rect">
            <a:avLst/>
          </a:prstGeom>
          <a:noFill/>
        </p:spPr>
        <p:txBody>
          <a:bodyPr wrap="square" rtlCol="0">
            <a:spAutoFit/>
          </a:bodyPr>
          <a:lstStyle/>
          <a:p>
            <a:pPr algn="ctr"/>
            <a:r>
              <a:rPr lang="en-US" sz="1400" b="1" dirty="0"/>
              <a:t>NH Residents Helped by County</a:t>
            </a:r>
          </a:p>
        </p:txBody>
      </p:sp>
      <p:sp>
        <p:nvSpPr>
          <p:cNvPr id="3" name="TextBox 2">
            <a:extLst>
              <a:ext uri="{FF2B5EF4-FFF2-40B4-BE49-F238E27FC236}">
                <a16:creationId xmlns:a16="http://schemas.microsoft.com/office/drawing/2014/main" id="{4E1D6F91-0907-0180-2F01-7E0D10E9CB73}"/>
              </a:ext>
            </a:extLst>
          </p:cNvPr>
          <p:cNvSpPr txBox="1"/>
          <p:nvPr/>
        </p:nvSpPr>
        <p:spPr>
          <a:xfrm>
            <a:off x="371094" y="175034"/>
            <a:ext cx="11241507" cy="1538883"/>
          </a:xfrm>
          <a:prstGeom prst="rect">
            <a:avLst/>
          </a:prstGeom>
          <a:noFill/>
        </p:spPr>
        <p:txBody>
          <a:bodyPr wrap="square" rtlCol="0">
            <a:spAutoFit/>
          </a:bodyPr>
          <a:lstStyle/>
          <a:p>
            <a:pPr algn="ctr"/>
            <a:r>
              <a:rPr lang="en-US" sz="4000" b="1" dirty="0"/>
              <a:t>Putting IOLTA Dollars to Work</a:t>
            </a:r>
          </a:p>
          <a:p>
            <a:endParaRPr lang="en-US" b="1" dirty="0"/>
          </a:p>
          <a:p>
            <a:pPr algn="ctr"/>
            <a:r>
              <a:rPr kumimoji="0" lang="en-US" sz="1800" b="1" i="1" u="none" strike="noStrike" cap="none" spc="0" normalizeH="0" baseline="0" noProof="0" dirty="0">
                <a:ln>
                  <a:noFill/>
                </a:ln>
                <a:solidFill>
                  <a:schemeClr val="bg2">
                    <a:lumMod val="50000"/>
                  </a:schemeClr>
                </a:solidFill>
                <a:effectLst/>
                <a:uLnTx/>
                <a:uFillTx/>
              </a:rPr>
              <a:t>In fiscal year 2024-2025, IOLTA funding helped Children’s Law Center assist </a:t>
            </a:r>
            <a:r>
              <a:rPr lang="en-US" b="1" i="1" dirty="0">
                <a:solidFill>
                  <a:schemeClr val="bg2">
                    <a:lumMod val="50000"/>
                  </a:schemeClr>
                </a:solidFill>
              </a:rPr>
              <a:t>41</a:t>
            </a:r>
            <a:r>
              <a:rPr kumimoji="0" lang="en-US" sz="1800" b="1" i="1" u="none" strike="noStrike" cap="none" spc="0" normalizeH="0" baseline="0" noProof="0" dirty="0">
                <a:ln>
                  <a:noFill/>
                </a:ln>
                <a:solidFill>
                  <a:schemeClr val="bg2">
                    <a:lumMod val="50000"/>
                  </a:schemeClr>
                </a:solidFill>
                <a:effectLst/>
                <a:uLnTx/>
                <a:uFillTx/>
              </a:rPr>
              <a:t> Granite Staters.</a:t>
            </a:r>
            <a:endParaRPr lang="en-US" sz="1800" b="1" i="1" dirty="0">
              <a:solidFill>
                <a:schemeClr val="bg2">
                  <a:lumMod val="50000"/>
                </a:schemeClr>
              </a:solidFill>
            </a:endParaRPr>
          </a:p>
          <a:p>
            <a:endParaRPr lang="en-US" dirty="0"/>
          </a:p>
        </p:txBody>
      </p:sp>
    </p:spTree>
    <p:extLst>
      <p:ext uri="{BB962C8B-B14F-4D97-AF65-F5344CB8AC3E}">
        <p14:creationId xmlns:p14="http://schemas.microsoft.com/office/powerpoint/2010/main" val="305749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8999F8-238E-4D78-66C9-B7C7623CE69E}"/>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A7313C-ED2E-ACC6-7C75-202B79993BF0}"/>
              </a:ext>
            </a:extLst>
          </p:cNvPr>
          <p:cNvSpPr>
            <a:spLocks noGrp="1"/>
          </p:cNvSpPr>
          <p:nvPr>
            <p:ph type="title"/>
          </p:nvPr>
        </p:nvSpPr>
        <p:spPr>
          <a:xfrm>
            <a:off x="266244" y="1944848"/>
            <a:ext cx="3806890" cy="653904"/>
          </a:xfrm>
        </p:spPr>
        <p:txBody>
          <a:bodyPr vert="horz" lIns="91440" tIns="45720" rIns="91440" bIns="45720" rtlCol="0" anchor="ctr">
            <a:normAutofit fontScale="90000"/>
          </a:bodyPr>
          <a:lstStyle/>
          <a:p>
            <a:pPr marR="0" lvl="0"/>
            <a:br>
              <a:rPr kumimoji="0" lang="en-US" sz="2000" b="0" i="0" u="none" strike="noStrike" cap="none" spc="0" normalizeH="0" baseline="0" noProof="0" dirty="0">
                <a:ln>
                  <a:noFill/>
                </a:ln>
                <a:effectLst/>
                <a:uLnTx/>
                <a:uFillTx/>
              </a:rPr>
            </a:br>
            <a:r>
              <a:rPr kumimoji="0" lang="en-US" sz="2800" b="1" i="0" u="none" strike="noStrike" cap="none" spc="0" normalizeH="0" baseline="0" noProof="0" dirty="0">
                <a:ln>
                  <a:noFill/>
                </a:ln>
                <a:effectLst/>
                <a:uLnTx/>
                <a:uFillTx/>
              </a:rPr>
              <a:t>Disability Rights Center</a:t>
            </a:r>
            <a:br>
              <a:rPr kumimoji="0" lang="en-US" sz="2000" b="0" i="0" u="none" strike="noStrike" cap="none" spc="0" normalizeH="0" baseline="0" noProof="0" dirty="0">
                <a:ln>
                  <a:noFill/>
                </a:ln>
                <a:effectLst/>
                <a:uLnTx/>
                <a:uFillTx/>
              </a:rPr>
            </a:br>
            <a:br>
              <a:rPr lang="en-US" sz="2000" dirty="0">
                <a:effectLst/>
              </a:rPr>
            </a:br>
            <a:endParaRPr lang="en-US" sz="2000" dirty="0"/>
          </a:p>
        </p:txBody>
      </p:sp>
      <p:sp>
        <p:nvSpPr>
          <p:cNvPr id="33" name="Rectangle 3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516EB6F6-5060-1F49-EF4D-DB4D497D2755}"/>
              </a:ext>
            </a:extLst>
          </p:cNvPr>
          <p:cNvSpPr>
            <a:spLocks noGrp="1"/>
          </p:cNvSpPr>
          <p:nvPr>
            <p:ph sz="half" idx="2"/>
          </p:nvPr>
        </p:nvSpPr>
        <p:spPr>
          <a:xfrm>
            <a:off x="371093" y="2718054"/>
            <a:ext cx="5724907" cy="3207258"/>
          </a:xfrm>
        </p:spPr>
        <p:txBody>
          <a:bodyPr vert="horz" lIns="91440" tIns="45720" rIns="91440" bIns="45720" rtlCol="0" anchor="t">
            <a:normAutofit/>
          </a:bodyPr>
          <a:lstStyle/>
          <a:p>
            <a:pPr marL="0" indent="0">
              <a:buNone/>
            </a:pPr>
            <a:r>
              <a:rPr lang="en-US" b="0" i="0" dirty="0">
                <a:effectLst/>
              </a:rPr>
              <a:t>Disability Rights Center – NH is </a:t>
            </a:r>
            <a:r>
              <a:rPr lang="en-US" dirty="0"/>
              <a:t>a 501(c)(3) that protects</a:t>
            </a:r>
            <a:r>
              <a:rPr lang="en-US" b="0" i="0" dirty="0">
                <a:effectLst/>
              </a:rPr>
              <a:t>, advances, and strengthens the legal rights and advocacy interests of all people with disabilities.</a:t>
            </a:r>
          </a:p>
        </p:txBody>
      </p:sp>
      <p:sp>
        <p:nvSpPr>
          <p:cNvPr id="16" name="Slide Number Placeholder 5">
            <a:extLst>
              <a:ext uri="{FF2B5EF4-FFF2-40B4-BE49-F238E27FC236}">
                <a16:creationId xmlns:a16="http://schemas.microsoft.com/office/drawing/2014/main" id="{66287282-2B0B-4D52-A078-A16D8A88113E}"/>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15</a:t>
            </a:fld>
            <a:endParaRPr lang="en-US">
              <a:solidFill>
                <a:schemeClr val="tx2">
                  <a:lumMod val="50000"/>
                  <a:lumOff val="50000"/>
                </a:schemeClr>
              </a:solidFill>
            </a:endParaRPr>
          </a:p>
        </p:txBody>
      </p:sp>
      <p:graphicFrame>
        <p:nvGraphicFramePr>
          <p:cNvPr id="8" name="Table 7">
            <a:extLst>
              <a:ext uri="{FF2B5EF4-FFF2-40B4-BE49-F238E27FC236}">
                <a16:creationId xmlns:a16="http://schemas.microsoft.com/office/drawing/2014/main" id="{271F3D9A-57B4-B377-7C40-EF62C2F5B17E}"/>
              </a:ext>
            </a:extLst>
          </p:cNvPr>
          <p:cNvGraphicFramePr>
            <a:graphicFrameLocks/>
          </p:cNvGraphicFramePr>
          <p:nvPr>
            <p:extLst>
              <p:ext uri="{D42A27DB-BD31-4B8C-83A1-F6EECF244321}">
                <p14:modId xmlns:p14="http://schemas.microsoft.com/office/powerpoint/2010/main" val="4029730484"/>
              </p:ext>
            </p:extLst>
          </p:nvPr>
        </p:nvGraphicFramePr>
        <p:xfrm>
          <a:off x="7547563" y="2427228"/>
          <a:ext cx="3401863" cy="4222632"/>
        </p:xfrm>
        <a:graphic>
          <a:graphicData uri="http://schemas.openxmlformats.org/drawingml/2006/table">
            <a:tbl>
              <a:tblPr firstRow="1" bandRow="1">
                <a:tableStyleId>{5C22544A-7EE6-4342-B048-85BDC9FD1C3A}</a:tableStyleId>
              </a:tblPr>
              <a:tblGrid>
                <a:gridCol w="2176218">
                  <a:extLst>
                    <a:ext uri="{9D8B030D-6E8A-4147-A177-3AD203B41FA5}">
                      <a16:colId xmlns:a16="http://schemas.microsoft.com/office/drawing/2014/main" val="3093316935"/>
                    </a:ext>
                  </a:extLst>
                </a:gridCol>
                <a:gridCol w="1225645">
                  <a:extLst>
                    <a:ext uri="{9D8B030D-6E8A-4147-A177-3AD203B41FA5}">
                      <a16:colId xmlns:a16="http://schemas.microsoft.com/office/drawing/2014/main" val="3045239117"/>
                    </a:ext>
                  </a:extLst>
                </a:gridCol>
              </a:tblGrid>
              <a:tr h="351886">
                <a:tc>
                  <a:txBody>
                    <a:bodyPr/>
                    <a:lstStyle/>
                    <a:p>
                      <a:r>
                        <a:rPr lang="en-US" sz="1400" dirty="0"/>
                        <a:t>County</a:t>
                      </a:r>
                    </a:p>
                  </a:txBody>
                  <a:tcPr marL="131567" marR="131567" marT="65784" marB="65784" anchor="ctr"/>
                </a:tc>
                <a:tc>
                  <a:txBody>
                    <a:bodyPr/>
                    <a:lstStyle/>
                    <a:p>
                      <a:pPr algn="ctr"/>
                      <a:r>
                        <a:rPr lang="en-US" sz="1400"/>
                        <a:t>Total</a:t>
                      </a:r>
                    </a:p>
                  </a:txBody>
                  <a:tcPr marL="131567" marR="131567" marT="65784" marB="65784" anchor="ctr"/>
                </a:tc>
                <a:extLst>
                  <a:ext uri="{0D108BD9-81ED-4DB2-BD59-A6C34878D82A}">
                    <a16:rowId xmlns:a16="http://schemas.microsoft.com/office/drawing/2014/main" val="1361584937"/>
                  </a:ext>
                </a:extLst>
              </a:tr>
              <a:tr h="351886">
                <a:tc>
                  <a:txBody>
                    <a:bodyPr/>
                    <a:lstStyle/>
                    <a:p>
                      <a:r>
                        <a:rPr lang="en-US" sz="1400" dirty="0"/>
                        <a:t>Belknap</a:t>
                      </a:r>
                    </a:p>
                  </a:txBody>
                  <a:tcPr marL="131567" marR="131567" marT="65784" marB="65784" anchor="ctr"/>
                </a:tc>
                <a:tc>
                  <a:txBody>
                    <a:bodyPr/>
                    <a:lstStyle/>
                    <a:p>
                      <a:pPr algn="ctr"/>
                      <a:r>
                        <a:rPr lang="en-US" sz="1400" dirty="0"/>
                        <a:t>61</a:t>
                      </a:r>
                    </a:p>
                  </a:txBody>
                  <a:tcPr marL="131567" marR="131567" marT="65784" marB="65784" anchor="ctr"/>
                </a:tc>
                <a:extLst>
                  <a:ext uri="{0D108BD9-81ED-4DB2-BD59-A6C34878D82A}">
                    <a16:rowId xmlns:a16="http://schemas.microsoft.com/office/drawing/2014/main" val="728394759"/>
                  </a:ext>
                </a:extLst>
              </a:tr>
              <a:tr h="351886">
                <a:tc>
                  <a:txBody>
                    <a:bodyPr/>
                    <a:lstStyle/>
                    <a:p>
                      <a:r>
                        <a:rPr lang="en-US" sz="1400"/>
                        <a:t>Carroll</a:t>
                      </a:r>
                    </a:p>
                  </a:txBody>
                  <a:tcPr marL="131567" marR="131567" marT="65784" marB="65784" anchor="ctr"/>
                </a:tc>
                <a:tc>
                  <a:txBody>
                    <a:bodyPr/>
                    <a:lstStyle/>
                    <a:p>
                      <a:pPr algn="ctr"/>
                      <a:r>
                        <a:rPr lang="en-US" sz="1400" dirty="0"/>
                        <a:t>23</a:t>
                      </a:r>
                    </a:p>
                  </a:txBody>
                  <a:tcPr marL="131567" marR="131567" marT="65784" marB="65784" anchor="ctr"/>
                </a:tc>
                <a:extLst>
                  <a:ext uri="{0D108BD9-81ED-4DB2-BD59-A6C34878D82A}">
                    <a16:rowId xmlns:a16="http://schemas.microsoft.com/office/drawing/2014/main" val="2624865998"/>
                  </a:ext>
                </a:extLst>
              </a:tr>
              <a:tr h="351886">
                <a:tc>
                  <a:txBody>
                    <a:bodyPr/>
                    <a:lstStyle/>
                    <a:p>
                      <a:r>
                        <a:rPr lang="en-US" sz="1400" dirty="0"/>
                        <a:t>Cheshire</a:t>
                      </a:r>
                    </a:p>
                  </a:txBody>
                  <a:tcPr marL="131567" marR="131567" marT="65784" marB="65784" anchor="ctr"/>
                </a:tc>
                <a:tc>
                  <a:txBody>
                    <a:bodyPr/>
                    <a:lstStyle/>
                    <a:p>
                      <a:pPr algn="ctr"/>
                      <a:r>
                        <a:rPr lang="en-US" sz="1400" dirty="0"/>
                        <a:t>42</a:t>
                      </a:r>
                    </a:p>
                  </a:txBody>
                  <a:tcPr marL="131567" marR="131567" marT="65784" marB="65784" anchor="ctr"/>
                </a:tc>
                <a:extLst>
                  <a:ext uri="{0D108BD9-81ED-4DB2-BD59-A6C34878D82A}">
                    <a16:rowId xmlns:a16="http://schemas.microsoft.com/office/drawing/2014/main" val="678921114"/>
                  </a:ext>
                </a:extLst>
              </a:tr>
              <a:tr h="351886">
                <a:tc>
                  <a:txBody>
                    <a:bodyPr/>
                    <a:lstStyle/>
                    <a:p>
                      <a:r>
                        <a:rPr lang="en-US" sz="1400"/>
                        <a:t>Coos</a:t>
                      </a:r>
                    </a:p>
                  </a:txBody>
                  <a:tcPr marL="131567" marR="131567" marT="65784" marB="65784" anchor="ctr"/>
                </a:tc>
                <a:tc>
                  <a:txBody>
                    <a:bodyPr/>
                    <a:lstStyle/>
                    <a:p>
                      <a:pPr algn="ctr"/>
                      <a:r>
                        <a:rPr lang="en-US" sz="1400" dirty="0"/>
                        <a:t>25</a:t>
                      </a:r>
                    </a:p>
                  </a:txBody>
                  <a:tcPr marL="131567" marR="131567" marT="65784" marB="65784" anchor="ctr"/>
                </a:tc>
                <a:extLst>
                  <a:ext uri="{0D108BD9-81ED-4DB2-BD59-A6C34878D82A}">
                    <a16:rowId xmlns:a16="http://schemas.microsoft.com/office/drawing/2014/main" val="1152158595"/>
                  </a:ext>
                </a:extLst>
              </a:tr>
              <a:tr h="351886">
                <a:tc>
                  <a:txBody>
                    <a:bodyPr/>
                    <a:lstStyle/>
                    <a:p>
                      <a:r>
                        <a:rPr lang="en-US" sz="1400"/>
                        <a:t>Grafton</a:t>
                      </a:r>
                    </a:p>
                  </a:txBody>
                  <a:tcPr marL="131567" marR="131567" marT="65784" marB="65784" anchor="ctr"/>
                </a:tc>
                <a:tc>
                  <a:txBody>
                    <a:bodyPr/>
                    <a:lstStyle/>
                    <a:p>
                      <a:pPr algn="ctr"/>
                      <a:r>
                        <a:rPr lang="en-US" sz="1400" dirty="0"/>
                        <a:t>53</a:t>
                      </a:r>
                    </a:p>
                  </a:txBody>
                  <a:tcPr marL="131567" marR="131567" marT="65784" marB="65784" anchor="ctr"/>
                </a:tc>
                <a:extLst>
                  <a:ext uri="{0D108BD9-81ED-4DB2-BD59-A6C34878D82A}">
                    <a16:rowId xmlns:a16="http://schemas.microsoft.com/office/drawing/2014/main" val="1598296680"/>
                  </a:ext>
                </a:extLst>
              </a:tr>
              <a:tr h="351886">
                <a:tc>
                  <a:txBody>
                    <a:bodyPr/>
                    <a:lstStyle/>
                    <a:p>
                      <a:r>
                        <a:rPr lang="en-US" sz="1400" dirty="0"/>
                        <a:t>Hillsborough</a:t>
                      </a:r>
                    </a:p>
                  </a:txBody>
                  <a:tcPr marL="131567" marR="131567" marT="65784" marB="65784" anchor="ctr"/>
                </a:tc>
                <a:tc>
                  <a:txBody>
                    <a:bodyPr/>
                    <a:lstStyle/>
                    <a:p>
                      <a:pPr algn="ctr"/>
                      <a:r>
                        <a:rPr lang="en-US" sz="1400" dirty="0"/>
                        <a:t>214</a:t>
                      </a:r>
                    </a:p>
                  </a:txBody>
                  <a:tcPr marL="131567" marR="131567" marT="65784" marB="65784" anchor="ctr"/>
                </a:tc>
                <a:extLst>
                  <a:ext uri="{0D108BD9-81ED-4DB2-BD59-A6C34878D82A}">
                    <a16:rowId xmlns:a16="http://schemas.microsoft.com/office/drawing/2014/main" val="2164833848"/>
                  </a:ext>
                </a:extLst>
              </a:tr>
              <a:tr h="351886">
                <a:tc>
                  <a:txBody>
                    <a:bodyPr/>
                    <a:lstStyle/>
                    <a:p>
                      <a:r>
                        <a:rPr lang="en-US" sz="1400"/>
                        <a:t>Merrimack</a:t>
                      </a:r>
                    </a:p>
                  </a:txBody>
                  <a:tcPr marL="131567" marR="131567" marT="65784" marB="65784" anchor="ctr"/>
                </a:tc>
                <a:tc>
                  <a:txBody>
                    <a:bodyPr/>
                    <a:lstStyle/>
                    <a:p>
                      <a:pPr algn="ctr"/>
                      <a:r>
                        <a:rPr lang="en-US" sz="1400" dirty="0"/>
                        <a:t>166</a:t>
                      </a:r>
                    </a:p>
                  </a:txBody>
                  <a:tcPr marL="131567" marR="131567" marT="65784" marB="65784" anchor="ctr"/>
                </a:tc>
                <a:extLst>
                  <a:ext uri="{0D108BD9-81ED-4DB2-BD59-A6C34878D82A}">
                    <a16:rowId xmlns:a16="http://schemas.microsoft.com/office/drawing/2014/main" val="2420854774"/>
                  </a:ext>
                </a:extLst>
              </a:tr>
              <a:tr h="351886">
                <a:tc>
                  <a:txBody>
                    <a:bodyPr/>
                    <a:lstStyle/>
                    <a:p>
                      <a:r>
                        <a:rPr lang="en-US" sz="1400"/>
                        <a:t>Rockingham</a:t>
                      </a:r>
                    </a:p>
                  </a:txBody>
                  <a:tcPr marL="131567" marR="131567" marT="65784" marB="65784" anchor="ctr"/>
                </a:tc>
                <a:tc>
                  <a:txBody>
                    <a:bodyPr/>
                    <a:lstStyle/>
                    <a:p>
                      <a:pPr algn="ctr"/>
                      <a:r>
                        <a:rPr lang="en-US" sz="1400" dirty="0"/>
                        <a:t>148</a:t>
                      </a:r>
                    </a:p>
                  </a:txBody>
                  <a:tcPr marL="131567" marR="131567" marT="65784" marB="65784" anchor="ctr"/>
                </a:tc>
                <a:extLst>
                  <a:ext uri="{0D108BD9-81ED-4DB2-BD59-A6C34878D82A}">
                    <a16:rowId xmlns:a16="http://schemas.microsoft.com/office/drawing/2014/main" val="626227644"/>
                  </a:ext>
                </a:extLst>
              </a:tr>
              <a:tr h="351886">
                <a:tc>
                  <a:txBody>
                    <a:bodyPr/>
                    <a:lstStyle/>
                    <a:p>
                      <a:r>
                        <a:rPr lang="en-US" sz="1400"/>
                        <a:t>Strafford</a:t>
                      </a:r>
                    </a:p>
                  </a:txBody>
                  <a:tcPr marL="131567" marR="131567" marT="65784" marB="65784" anchor="ctr"/>
                </a:tc>
                <a:tc>
                  <a:txBody>
                    <a:bodyPr/>
                    <a:lstStyle/>
                    <a:p>
                      <a:pPr algn="ctr"/>
                      <a:r>
                        <a:rPr lang="en-US" sz="1400" dirty="0"/>
                        <a:t>48</a:t>
                      </a:r>
                    </a:p>
                  </a:txBody>
                  <a:tcPr marL="131567" marR="131567" marT="65784" marB="65784" anchor="ctr"/>
                </a:tc>
                <a:extLst>
                  <a:ext uri="{0D108BD9-81ED-4DB2-BD59-A6C34878D82A}">
                    <a16:rowId xmlns:a16="http://schemas.microsoft.com/office/drawing/2014/main" val="3602728228"/>
                  </a:ext>
                </a:extLst>
              </a:tr>
              <a:tr h="351886">
                <a:tc>
                  <a:txBody>
                    <a:bodyPr/>
                    <a:lstStyle/>
                    <a:p>
                      <a:r>
                        <a:rPr lang="en-US" sz="1400"/>
                        <a:t>Sullivan</a:t>
                      </a:r>
                    </a:p>
                  </a:txBody>
                  <a:tcPr marL="131567" marR="131567" marT="65784" marB="65784" anchor="ctr"/>
                </a:tc>
                <a:tc>
                  <a:txBody>
                    <a:bodyPr/>
                    <a:lstStyle/>
                    <a:p>
                      <a:pPr algn="ctr"/>
                      <a:r>
                        <a:rPr lang="en-US" sz="1400" dirty="0"/>
                        <a:t>20</a:t>
                      </a:r>
                    </a:p>
                  </a:txBody>
                  <a:tcPr marL="131567" marR="131567" marT="65784" marB="65784" anchor="ctr"/>
                </a:tc>
                <a:extLst>
                  <a:ext uri="{0D108BD9-81ED-4DB2-BD59-A6C34878D82A}">
                    <a16:rowId xmlns:a16="http://schemas.microsoft.com/office/drawing/2014/main" val="122934553"/>
                  </a:ext>
                </a:extLst>
              </a:tr>
              <a:tr h="351886">
                <a:tc>
                  <a:txBody>
                    <a:bodyPr/>
                    <a:lstStyle/>
                    <a:p>
                      <a:r>
                        <a:rPr lang="en-US" sz="1400" dirty="0"/>
                        <a:t>OOS</a:t>
                      </a:r>
                    </a:p>
                  </a:txBody>
                  <a:tcPr marL="131567" marR="131567" marT="65784" marB="65784" anchor="ctr"/>
                </a:tc>
                <a:tc>
                  <a:txBody>
                    <a:bodyPr/>
                    <a:lstStyle/>
                    <a:p>
                      <a:pPr algn="ctr"/>
                      <a:r>
                        <a:rPr lang="en-US" sz="1400" dirty="0"/>
                        <a:t>30</a:t>
                      </a:r>
                    </a:p>
                  </a:txBody>
                  <a:tcPr marL="131567" marR="131567" marT="65784" marB="65784" anchor="ctr"/>
                </a:tc>
                <a:extLst>
                  <a:ext uri="{0D108BD9-81ED-4DB2-BD59-A6C34878D82A}">
                    <a16:rowId xmlns:a16="http://schemas.microsoft.com/office/drawing/2014/main" val="2468636475"/>
                  </a:ext>
                </a:extLst>
              </a:tr>
            </a:tbl>
          </a:graphicData>
        </a:graphic>
      </p:graphicFrame>
      <p:sp>
        <p:nvSpPr>
          <p:cNvPr id="3" name="TextBox 2">
            <a:extLst>
              <a:ext uri="{FF2B5EF4-FFF2-40B4-BE49-F238E27FC236}">
                <a16:creationId xmlns:a16="http://schemas.microsoft.com/office/drawing/2014/main" id="{00EEF7D2-5F7D-655E-0850-0076BFC7C8A3}"/>
              </a:ext>
            </a:extLst>
          </p:cNvPr>
          <p:cNvSpPr txBox="1"/>
          <p:nvPr/>
        </p:nvSpPr>
        <p:spPr>
          <a:xfrm>
            <a:off x="293472" y="110732"/>
            <a:ext cx="11371156" cy="1815882"/>
          </a:xfrm>
          <a:prstGeom prst="rect">
            <a:avLst/>
          </a:prstGeom>
          <a:noFill/>
        </p:spPr>
        <p:txBody>
          <a:bodyPr wrap="square" rtlCol="0">
            <a:spAutoFit/>
          </a:bodyPr>
          <a:lstStyle/>
          <a:p>
            <a:pPr algn="ctr"/>
            <a:r>
              <a:rPr lang="en-US" sz="4000" b="1" dirty="0"/>
              <a:t>Putting IOLTA Dollars to Work</a:t>
            </a:r>
          </a:p>
          <a:p>
            <a:endParaRPr lang="en-US" b="1" dirty="0"/>
          </a:p>
          <a:p>
            <a:pPr algn="ctr"/>
            <a:r>
              <a:rPr kumimoji="0" lang="en-US" sz="1800" b="1" i="1" u="none" strike="noStrike" cap="none" spc="0" normalizeH="0" baseline="0" noProof="0" dirty="0">
                <a:ln>
                  <a:noFill/>
                </a:ln>
                <a:solidFill>
                  <a:schemeClr val="bg2">
                    <a:lumMod val="50000"/>
                  </a:schemeClr>
                </a:solidFill>
                <a:effectLst/>
                <a:uLnTx/>
                <a:uFillTx/>
              </a:rPr>
              <a:t>In fiscal year 2024-2025,</a:t>
            </a:r>
            <a:r>
              <a:rPr lang="en-US" b="1" i="1" dirty="0">
                <a:solidFill>
                  <a:schemeClr val="bg2">
                    <a:lumMod val="50000"/>
                  </a:schemeClr>
                </a:solidFill>
              </a:rPr>
              <a:t> IOLTA funding helped Disability Right Center - NH assist </a:t>
            </a:r>
            <a:r>
              <a:rPr lang="en-US" b="1" i="1" u="sng" dirty="0">
                <a:solidFill>
                  <a:schemeClr val="bg2">
                    <a:lumMod val="50000"/>
                  </a:schemeClr>
                </a:solidFill>
              </a:rPr>
              <a:t>830</a:t>
            </a:r>
            <a:r>
              <a:rPr lang="en-US" b="1" i="1" dirty="0">
                <a:solidFill>
                  <a:schemeClr val="bg2">
                    <a:lumMod val="50000"/>
                  </a:schemeClr>
                </a:solidFill>
              </a:rPr>
              <a:t> Granite Staters.</a:t>
            </a:r>
          </a:p>
          <a:p>
            <a:pPr algn="ctr"/>
            <a:endParaRPr lang="en-US" b="1" i="1" dirty="0">
              <a:solidFill>
                <a:schemeClr val="bg2">
                  <a:lumMod val="50000"/>
                </a:schemeClr>
              </a:solidFill>
            </a:endParaRPr>
          </a:p>
          <a:p>
            <a:endParaRPr lang="en-US" dirty="0"/>
          </a:p>
        </p:txBody>
      </p:sp>
      <p:sp>
        <p:nvSpPr>
          <p:cNvPr id="5" name="TextBox 4">
            <a:extLst>
              <a:ext uri="{FF2B5EF4-FFF2-40B4-BE49-F238E27FC236}">
                <a16:creationId xmlns:a16="http://schemas.microsoft.com/office/drawing/2014/main" id="{89D673E0-65CF-060C-D076-311AFA725800}"/>
              </a:ext>
            </a:extLst>
          </p:cNvPr>
          <p:cNvSpPr txBox="1"/>
          <p:nvPr/>
        </p:nvSpPr>
        <p:spPr>
          <a:xfrm>
            <a:off x="7547563" y="2037346"/>
            <a:ext cx="3396921" cy="307777"/>
          </a:xfrm>
          <a:prstGeom prst="rect">
            <a:avLst/>
          </a:prstGeom>
          <a:noFill/>
        </p:spPr>
        <p:txBody>
          <a:bodyPr wrap="square" rtlCol="0">
            <a:spAutoFit/>
          </a:bodyPr>
          <a:lstStyle/>
          <a:p>
            <a:pPr algn="ctr"/>
            <a:r>
              <a:rPr lang="en-US" sz="1400" b="1" dirty="0"/>
              <a:t>NH Residents Helped by County</a:t>
            </a:r>
          </a:p>
        </p:txBody>
      </p:sp>
    </p:spTree>
    <p:extLst>
      <p:ext uri="{BB962C8B-B14F-4D97-AF65-F5344CB8AC3E}">
        <p14:creationId xmlns:p14="http://schemas.microsoft.com/office/powerpoint/2010/main" val="104476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E71462-7EF6-0E28-386C-610B84002965}"/>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3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3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7D7548-8003-85A9-E3E4-FAE769183AD0}"/>
              </a:ext>
            </a:extLst>
          </p:cNvPr>
          <p:cNvSpPr>
            <a:spLocks noGrp="1"/>
          </p:cNvSpPr>
          <p:nvPr>
            <p:ph type="title"/>
          </p:nvPr>
        </p:nvSpPr>
        <p:spPr>
          <a:xfrm>
            <a:off x="281743" y="1650410"/>
            <a:ext cx="4004963" cy="918890"/>
          </a:xfrm>
        </p:spPr>
        <p:txBody>
          <a:bodyPr vert="horz" lIns="91440" tIns="45720" rIns="91440" bIns="45720" rtlCol="0" anchor="ctr">
            <a:normAutofit fontScale="90000"/>
          </a:bodyPr>
          <a:lstStyle/>
          <a:p>
            <a:pPr marR="0" lvl="0"/>
            <a:br>
              <a:rPr kumimoji="0" lang="en-US" sz="2600" b="1" i="0" u="none" strike="noStrike" cap="none" spc="0" normalizeH="0" baseline="0" noProof="0" dirty="0">
                <a:ln>
                  <a:noFill/>
                </a:ln>
                <a:effectLst/>
                <a:uLnTx/>
                <a:uFillTx/>
              </a:rPr>
            </a:br>
            <a:r>
              <a:rPr lang="en-US" sz="3300" b="1" dirty="0"/>
              <a:t>NH Legal Assistance</a:t>
            </a:r>
            <a:br>
              <a:rPr kumimoji="0" lang="en-US" sz="2600" b="0" i="0" u="none" strike="noStrike" cap="none" spc="0" normalizeH="0" baseline="0" noProof="0" dirty="0">
                <a:ln>
                  <a:noFill/>
                </a:ln>
                <a:effectLst/>
                <a:uLnTx/>
                <a:uFillTx/>
              </a:rPr>
            </a:br>
            <a:endParaRPr lang="en-US" sz="2600" dirty="0"/>
          </a:p>
        </p:txBody>
      </p:sp>
      <p:sp>
        <p:nvSpPr>
          <p:cNvPr id="38" name="Rectangle 3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3E689CF5-5FDA-B978-383B-FD0115594796}"/>
              </a:ext>
            </a:extLst>
          </p:cNvPr>
          <p:cNvSpPr>
            <a:spLocks noGrp="1"/>
          </p:cNvSpPr>
          <p:nvPr>
            <p:ph sz="half" idx="2"/>
          </p:nvPr>
        </p:nvSpPr>
        <p:spPr>
          <a:xfrm>
            <a:off x="371092" y="2523236"/>
            <a:ext cx="5724907" cy="3990278"/>
          </a:xfrm>
        </p:spPr>
        <p:txBody>
          <a:bodyPr vert="horz" lIns="91440" tIns="45720" rIns="91440" bIns="45720" rtlCol="0" anchor="t">
            <a:normAutofit/>
          </a:bodyPr>
          <a:lstStyle/>
          <a:p>
            <a:pPr marL="0" indent="0">
              <a:buNone/>
            </a:pPr>
            <a:r>
              <a:rPr lang="en-US" b="0" i="0" dirty="0">
                <a:solidFill>
                  <a:srgbClr val="000000"/>
                </a:solidFill>
                <a:effectLst/>
              </a:rPr>
              <a:t>New Hampshire Legal Assistance </a:t>
            </a:r>
            <a:r>
              <a:rPr lang="en-US" dirty="0">
                <a:solidFill>
                  <a:srgbClr val="000000"/>
                </a:solidFill>
              </a:rPr>
              <a:t>(NHLA)  is a nonprofit 501(c)(3) that </a:t>
            </a:r>
            <a:r>
              <a:rPr lang="en-US" b="0" i="0" dirty="0">
                <a:solidFill>
                  <a:srgbClr val="000000"/>
                </a:solidFill>
                <a:effectLst/>
              </a:rPr>
              <a:t>provides free civil legal aid to people in New Hampshire primarily in the areas of housing (eviction, foreclosure, and property tax deeding); domestic violence and family law (protective orders, divorce, and parenting rights and responsibilities); and public benefits (disability, unemployment, and more). </a:t>
            </a:r>
          </a:p>
          <a:p>
            <a:pPr marL="0" indent="0">
              <a:buNone/>
            </a:pPr>
            <a:endParaRPr lang="en-US" dirty="0"/>
          </a:p>
        </p:txBody>
      </p:sp>
      <p:sp>
        <p:nvSpPr>
          <p:cNvPr id="16" name="Slide Number Placeholder 5">
            <a:extLst>
              <a:ext uri="{FF2B5EF4-FFF2-40B4-BE49-F238E27FC236}">
                <a16:creationId xmlns:a16="http://schemas.microsoft.com/office/drawing/2014/main" id="{0E6D456B-93AE-187E-58C2-114D3A217B45}"/>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16</a:t>
            </a:fld>
            <a:endParaRPr lang="en-US">
              <a:solidFill>
                <a:schemeClr val="tx2">
                  <a:lumMod val="50000"/>
                  <a:lumOff val="50000"/>
                </a:schemeClr>
              </a:solidFill>
            </a:endParaRPr>
          </a:p>
        </p:txBody>
      </p:sp>
      <p:graphicFrame>
        <p:nvGraphicFramePr>
          <p:cNvPr id="21" name="Table 20">
            <a:extLst>
              <a:ext uri="{FF2B5EF4-FFF2-40B4-BE49-F238E27FC236}">
                <a16:creationId xmlns:a16="http://schemas.microsoft.com/office/drawing/2014/main" id="{080887AB-B403-2CD2-D60C-3B9E8DE2B74E}"/>
              </a:ext>
            </a:extLst>
          </p:cNvPr>
          <p:cNvGraphicFramePr>
            <a:graphicFrameLocks/>
          </p:cNvGraphicFramePr>
          <p:nvPr>
            <p:extLst>
              <p:ext uri="{D42A27DB-BD31-4B8C-83A1-F6EECF244321}">
                <p14:modId xmlns:p14="http://schemas.microsoft.com/office/powerpoint/2010/main" val="1278474277"/>
              </p:ext>
            </p:extLst>
          </p:nvPr>
        </p:nvGraphicFramePr>
        <p:xfrm>
          <a:off x="7789254" y="2443480"/>
          <a:ext cx="3401863" cy="4153416"/>
        </p:xfrm>
        <a:graphic>
          <a:graphicData uri="http://schemas.openxmlformats.org/drawingml/2006/table">
            <a:tbl>
              <a:tblPr firstRow="1" bandRow="1">
                <a:tableStyleId>{5C22544A-7EE6-4342-B048-85BDC9FD1C3A}</a:tableStyleId>
              </a:tblPr>
              <a:tblGrid>
                <a:gridCol w="2176981">
                  <a:extLst>
                    <a:ext uri="{9D8B030D-6E8A-4147-A177-3AD203B41FA5}">
                      <a16:colId xmlns:a16="http://schemas.microsoft.com/office/drawing/2014/main" val="3093316935"/>
                    </a:ext>
                  </a:extLst>
                </a:gridCol>
                <a:gridCol w="1224882">
                  <a:extLst>
                    <a:ext uri="{9D8B030D-6E8A-4147-A177-3AD203B41FA5}">
                      <a16:colId xmlns:a16="http://schemas.microsoft.com/office/drawing/2014/main" val="3045239117"/>
                    </a:ext>
                  </a:extLst>
                </a:gridCol>
              </a:tblGrid>
              <a:tr h="344687">
                <a:tc>
                  <a:txBody>
                    <a:bodyPr/>
                    <a:lstStyle/>
                    <a:p>
                      <a:r>
                        <a:rPr lang="en-US" sz="1400" dirty="0"/>
                        <a:t>County</a:t>
                      </a:r>
                    </a:p>
                  </a:txBody>
                  <a:tcPr marL="132758" marR="132758" marT="66379" marB="66379" anchor="ctr"/>
                </a:tc>
                <a:tc>
                  <a:txBody>
                    <a:bodyPr/>
                    <a:lstStyle/>
                    <a:p>
                      <a:pPr algn="ctr"/>
                      <a:r>
                        <a:rPr lang="en-US" sz="1400" dirty="0"/>
                        <a:t>Total</a:t>
                      </a:r>
                    </a:p>
                  </a:txBody>
                  <a:tcPr marL="132758" marR="132758" marT="66379" marB="66379" anchor="ctr"/>
                </a:tc>
                <a:extLst>
                  <a:ext uri="{0D108BD9-81ED-4DB2-BD59-A6C34878D82A}">
                    <a16:rowId xmlns:a16="http://schemas.microsoft.com/office/drawing/2014/main" val="1361584937"/>
                  </a:ext>
                </a:extLst>
              </a:tr>
              <a:tr h="344687">
                <a:tc>
                  <a:txBody>
                    <a:bodyPr/>
                    <a:lstStyle/>
                    <a:p>
                      <a:r>
                        <a:rPr lang="en-US" sz="1400" dirty="0"/>
                        <a:t>Belknap</a:t>
                      </a:r>
                    </a:p>
                  </a:txBody>
                  <a:tcPr marL="132758" marR="132758" marT="66379" marB="66379" anchor="ctr"/>
                </a:tc>
                <a:tc>
                  <a:txBody>
                    <a:bodyPr/>
                    <a:lstStyle/>
                    <a:p>
                      <a:pPr algn="ctr"/>
                      <a:r>
                        <a:rPr lang="en-US" sz="1400" dirty="0"/>
                        <a:t>135</a:t>
                      </a:r>
                    </a:p>
                  </a:txBody>
                  <a:tcPr marL="132758" marR="132758" marT="66379" marB="66379" anchor="ctr"/>
                </a:tc>
                <a:extLst>
                  <a:ext uri="{0D108BD9-81ED-4DB2-BD59-A6C34878D82A}">
                    <a16:rowId xmlns:a16="http://schemas.microsoft.com/office/drawing/2014/main" val="728394759"/>
                  </a:ext>
                </a:extLst>
              </a:tr>
              <a:tr h="344687">
                <a:tc>
                  <a:txBody>
                    <a:bodyPr/>
                    <a:lstStyle/>
                    <a:p>
                      <a:r>
                        <a:rPr lang="en-US" sz="1400" dirty="0"/>
                        <a:t>Carroll</a:t>
                      </a:r>
                    </a:p>
                  </a:txBody>
                  <a:tcPr marL="132758" marR="132758" marT="66379" marB="66379" anchor="ctr"/>
                </a:tc>
                <a:tc>
                  <a:txBody>
                    <a:bodyPr/>
                    <a:lstStyle/>
                    <a:p>
                      <a:pPr algn="ctr"/>
                      <a:r>
                        <a:rPr lang="en-US" sz="1400" dirty="0"/>
                        <a:t>94</a:t>
                      </a:r>
                    </a:p>
                  </a:txBody>
                  <a:tcPr marL="132758" marR="132758" marT="66379" marB="66379" anchor="ctr"/>
                </a:tc>
                <a:extLst>
                  <a:ext uri="{0D108BD9-81ED-4DB2-BD59-A6C34878D82A}">
                    <a16:rowId xmlns:a16="http://schemas.microsoft.com/office/drawing/2014/main" val="2624865998"/>
                  </a:ext>
                </a:extLst>
              </a:tr>
              <a:tr h="344687">
                <a:tc>
                  <a:txBody>
                    <a:bodyPr/>
                    <a:lstStyle/>
                    <a:p>
                      <a:r>
                        <a:rPr lang="en-US" sz="1400"/>
                        <a:t>Cheshire</a:t>
                      </a:r>
                    </a:p>
                  </a:txBody>
                  <a:tcPr marL="132758" marR="132758" marT="66379" marB="66379" anchor="ctr"/>
                </a:tc>
                <a:tc>
                  <a:txBody>
                    <a:bodyPr/>
                    <a:lstStyle/>
                    <a:p>
                      <a:pPr algn="ctr"/>
                      <a:r>
                        <a:rPr lang="en-US" sz="1400" dirty="0"/>
                        <a:t>129</a:t>
                      </a:r>
                    </a:p>
                  </a:txBody>
                  <a:tcPr marL="132758" marR="132758" marT="66379" marB="66379" anchor="ctr"/>
                </a:tc>
                <a:extLst>
                  <a:ext uri="{0D108BD9-81ED-4DB2-BD59-A6C34878D82A}">
                    <a16:rowId xmlns:a16="http://schemas.microsoft.com/office/drawing/2014/main" val="678921114"/>
                  </a:ext>
                </a:extLst>
              </a:tr>
              <a:tr h="344687">
                <a:tc>
                  <a:txBody>
                    <a:bodyPr/>
                    <a:lstStyle/>
                    <a:p>
                      <a:r>
                        <a:rPr lang="en-US" sz="1400"/>
                        <a:t>Coos</a:t>
                      </a:r>
                    </a:p>
                  </a:txBody>
                  <a:tcPr marL="132758" marR="132758" marT="66379" marB="66379" anchor="ctr"/>
                </a:tc>
                <a:tc>
                  <a:txBody>
                    <a:bodyPr/>
                    <a:lstStyle/>
                    <a:p>
                      <a:pPr algn="ctr"/>
                      <a:r>
                        <a:rPr lang="en-US" sz="1400" dirty="0"/>
                        <a:t>124</a:t>
                      </a:r>
                    </a:p>
                  </a:txBody>
                  <a:tcPr marL="132758" marR="132758" marT="66379" marB="66379" anchor="ctr"/>
                </a:tc>
                <a:extLst>
                  <a:ext uri="{0D108BD9-81ED-4DB2-BD59-A6C34878D82A}">
                    <a16:rowId xmlns:a16="http://schemas.microsoft.com/office/drawing/2014/main" val="1152158595"/>
                  </a:ext>
                </a:extLst>
              </a:tr>
              <a:tr h="344687">
                <a:tc>
                  <a:txBody>
                    <a:bodyPr/>
                    <a:lstStyle/>
                    <a:p>
                      <a:r>
                        <a:rPr lang="en-US" sz="1400"/>
                        <a:t>Grafton</a:t>
                      </a:r>
                    </a:p>
                  </a:txBody>
                  <a:tcPr marL="132758" marR="132758" marT="66379" marB="66379" anchor="ctr"/>
                </a:tc>
                <a:tc>
                  <a:txBody>
                    <a:bodyPr/>
                    <a:lstStyle/>
                    <a:p>
                      <a:pPr algn="ctr"/>
                      <a:r>
                        <a:rPr lang="en-US" sz="1400" dirty="0"/>
                        <a:t>240</a:t>
                      </a:r>
                    </a:p>
                  </a:txBody>
                  <a:tcPr marL="132758" marR="132758" marT="66379" marB="66379" anchor="ctr"/>
                </a:tc>
                <a:extLst>
                  <a:ext uri="{0D108BD9-81ED-4DB2-BD59-A6C34878D82A}">
                    <a16:rowId xmlns:a16="http://schemas.microsoft.com/office/drawing/2014/main" val="1598296680"/>
                  </a:ext>
                </a:extLst>
              </a:tr>
              <a:tr h="344687">
                <a:tc>
                  <a:txBody>
                    <a:bodyPr/>
                    <a:lstStyle/>
                    <a:p>
                      <a:r>
                        <a:rPr lang="en-US" sz="1400"/>
                        <a:t>Hillsborough</a:t>
                      </a:r>
                    </a:p>
                  </a:txBody>
                  <a:tcPr marL="132758" marR="132758" marT="66379" marB="66379" anchor="ctr"/>
                </a:tc>
                <a:tc>
                  <a:txBody>
                    <a:bodyPr/>
                    <a:lstStyle/>
                    <a:p>
                      <a:pPr algn="ctr"/>
                      <a:r>
                        <a:rPr lang="en-US" sz="1400" dirty="0"/>
                        <a:t>1,677</a:t>
                      </a:r>
                    </a:p>
                  </a:txBody>
                  <a:tcPr marL="132758" marR="132758" marT="66379" marB="66379" anchor="ctr"/>
                </a:tc>
                <a:extLst>
                  <a:ext uri="{0D108BD9-81ED-4DB2-BD59-A6C34878D82A}">
                    <a16:rowId xmlns:a16="http://schemas.microsoft.com/office/drawing/2014/main" val="2164833848"/>
                  </a:ext>
                </a:extLst>
              </a:tr>
              <a:tr h="344687">
                <a:tc>
                  <a:txBody>
                    <a:bodyPr/>
                    <a:lstStyle/>
                    <a:p>
                      <a:r>
                        <a:rPr lang="en-US" sz="1400"/>
                        <a:t>Merrimack</a:t>
                      </a:r>
                    </a:p>
                  </a:txBody>
                  <a:tcPr marL="132758" marR="132758" marT="66379" marB="66379" anchor="ctr"/>
                </a:tc>
                <a:tc>
                  <a:txBody>
                    <a:bodyPr/>
                    <a:lstStyle/>
                    <a:p>
                      <a:pPr algn="ctr"/>
                      <a:r>
                        <a:rPr lang="en-US" sz="1400" dirty="0"/>
                        <a:t>306</a:t>
                      </a:r>
                    </a:p>
                  </a:txBody>
                  <a:tcPr marL="132758" marR="132758" marT="66379" marB="66379" anchor="ctr"/>
                </a:tc>
                <a:extLst>
                  <a:ext uri="{0D108BD9-81ED-4DB2-BD59-A6C34878D82A}">
                    <a16:rowId xmlns:a16="http://schemas.microsoft.com/office/drawing/2014/main" val="2420854774"/>
                  </a:ext>
                </a:extLst>
              </a:tr>
              <a:tr h="344687">
                <a:tc>
                  <a:txBody>
                    <a:bodyPr/>
                    <a:lstStyle/>
                    <a:p>
                      <a:r>
                        <a:rPr lang="en-US" sz="1400"/>
                        <a:t>Rockingham</a:t>
                      </a:r>
                    </a:p>
                  </a:txBody>
                  <a:tcPr marL="132758" marR="132758" marT="66379" marB="66379" anchor="ctr"/>
                </a:tc>
                <a:tc>
                  <a:txBody>
                    <a:bodyPr/>
                    <a:lstStyle/>
                    <a:p>
                      <a:pPr algn="ctr"/>
                      <a:r>
                        <a:rPr lang="en-US" sz="1400" dirty="0"/>
                        <a:t>372</a:t>
                      </a:r>
                    </a:p>
                  </a:txBody>
                  <a:tcPr marL="132758" marR="132758" marT="66379" marB="66379" anchor="ctr"/>
                </a:tc>
                <a:extLst>
                  <a:ext uri="{0D108BD9-81ED-4DB2-BD59-A6C34878D82A}">
                    <a16:rowId xmlns:a16="http://schemas.microsoft.com/office/drawing/2014/main" val="626227644"/>
                  </a:ext>
                </a:extLst>
              </a:tr>
              <a:tr h="344687">
                <a:tc>
                  <a:txBody>
                    <a:bodyPr/>
                    <a:lstStyle/>
                    <a:p>
                      <a:r>
                        <a:rPr lang="en-US" sz="1400"/>
                        <a:t>Strafford</a:t>
                      </a:r>
                    </a:p>
                  </a:txBody>
                  <a:tcPr marL="132758" marR="132758" marT="66379" marB="66379" anchor="ctr"/>
                </a:tc>
                <a:tc>
                  <a:txBody>
                    <a:bodyPr/>
                    <a:lstStyle/>
                    <a:p>
                      <a:pPr algn="ctr"/>
                      <a:r>
                        <a:rPr lang="en-US" sz="1400" dirty="0"/>
                        <a:t>279</a:t>
                      </a:r>
                    </a:p>
                  </a:txBody>
                  <a:tcPr marL="132758" marR="132758" marT="66379" marB="66379" anchor="ctr"/>
                </a:tc>
                <a:extLst>
                  <a:ext uri="{0D108BD9-81ED-4DB2-BD59-A6C34878D82A}">
                    <a16:rowId xmlns:a16="http://schemas.microsoft.com/office/drawing/2014/main" val="3602728228"/>
                  </a:ext>
                </a:extLst>
              </a:tr>
              <a:tr h="344687">
                <a:tc>
                  <a:txBody>
                    <a:bodyPr/>
                    <a:lstStyle/>
                    <a:p>
                      <a:r>
                        <a:rPr lang="en-US" sz="1400"/>
                        <a:t>Sullivan</a:t>
                      </a:r>
                    </a:p>
                  </a:txBody>
                  <a:tcPr marL="132758" marR="132758" marT="66379" marB="66379" anchor="ctr"/>
                </a:tc>
                <a:tc>
                  <a:txBody>
                    <a:bodyPr/>
                    <a:lstStyle/>
                    <a:p>
                      <a:pPr algn="ctr"/>
                      <a:r>
                        <a:rPr lang="en-US" sz="1400" dirty="0"/>
                        <a:t>323</a:t>
                      </a:r>
                    </a:p>
                  </a:txBody>
                  <a:tcPr marL="132758" marR="132758" marT="66379" marB="66379" anchor="ctr"/>
                </a:tc>
                <a:extLst>
                  <a:ext uri="{0D108BD9-81ED-4DB2-BD59-A6C34878D82A}">
                    <a16:rowId xmlns:a16="http://schemas.microsoft.com/office/drawing/2014/main" val="122934553"/>
                  </a:ext>
                </a:extLst>
              </a:tr>
              <a:tr h="344687">
                <a:tc>
                  <a:txBody>
                    <a:bodyPr/>
                    <a:lstStyle/>
                    <a:p>
                      <a:r>
                        <a:rPr lang="en-US" sz="1400" dirty="0"/>
                        <a:t>Unknown &amp; OOS</a:t>
                      </a:r>
                    </a:p>
                  </a:txBody>
                  <a:tcPr marL="132758" marR="132758" marT="66379" marB="66379" anchor="ctr"/>
                </a:tc>
                <a:tc>
                  <a:txBody>
                    <a:bodyPr/>
                    <a:lstStyle/>
                    <a:p>
                      <a:pPr algn="ctr"/>
                      <a:r>
                        <a:rPr lang="en-US" sz="1400" dirty="0"/>
                        <a:t>26</a:t>
                      </a:r>
                    </a:p>
                  </a:txBody>
                  <a:tcPr marL="132758" marR="132758" marT="66379" marB="66379" anchor="ctr"/>
                </a:tc>
                <a:extLst>
                  <a:ext uri="{0D108BD9-81ED-4DB2-BD59-A6C34878D82A}">
                    <a16:rowId xmlns:a16="http://schemas.microsoft.com/office/drawing/2014/main" val="2468636475"/>
                  </a:ext>
                </a:extLst>
              </a:tr>
            </a:tbl>
          </a:graphicData>
        </a:graphic>
      </p:graphicFrame>
      <p:sp>
        <p:nvSpPr>
          <p:cNvPr id="6" name="TextBox 5">
            <a:extLst>
              <a:ext uri="{FF2B5EF4-FFF2-40B4-BE49-F238E27FC236}">
                <a16:creationId xmlns:a16="http://schemas.microsoft.com/office/drawing/2014/main" id="{B90794E1-7210-9091-6272-B2863C1E8DD0}"/>
              </a:ext>
            </a:extLst>
          </p:cNvPr>
          <p:cNvSpPr txBox="1"/>
          <p:nvPr/>
        </p:nvSpPr>
        <p:spPr>
          <a:xfrm>
            <a:off x="371092" y="152562"/>
            <a:ext cx="11241507" cy="1815882"/>
          </a:xfrm>
          <a:prstGeom prst="rect">
            <a:avLst/>
          </a:prstGeom>
          <a:noFill/>
        </p:spPr>
        <p:txBody>
          <a:bodyPr wrap="square" rtlCol="0">
            <a:spAutoFit/>
          </a:bodyPr>
          <a:lstStyle/>
          <a:p>
            <a:pPr algn="ctr"/>
            <a:r>
              <a:rPr lang="en-US" sz="4000" b="1" dirty="0"/>
              <a:t>Putting IOLTA Dollars to Work</a:t>
            </a:r>
          </a:p>
          <a:p>
            <a:endParaRPr lang="en-US" b="1" dirty="0"/>
          </a:p>
          <a:p>
            <a:pPr algn="ctr"/>
            <a:r>
              <a:rPr kumimoji="0" lang="en-US" sz="1800" b="1" i="1" u="none" strike="noStrike" cap="none" spc="0" normalizeH="0" baseline="0" noProof="0" dirty="0">
                <a:ln>
                  <a:noFill/>
                </a:ln>
                <a:solidFill>
                  <a:schemeClr val="bg2">
                    <a:lumMod val="50000"/>
                  </a:schemeClr>
                </a:solidFill>
                <a:effectLst/>
                <a:uLnTx/>
                <a:uFillTx/>
              </a:rPr>
              <a:t>In fiscal year 2024-2025, </a:t>
            </a:r>
            <a:r>
              <a:rPr lang="en-US" b="1" i="1" dirty="0">
                <a:solidFill>
                  <a:schemeClr val="bg2">
                    <a:lumMod val="50000"/>
                  </a:schemeClr>
                </a:solidFill>
              </a:rPr>
              <a:t>IOLTA funding helped NH Legal Assistance assist </a:t>
            </a:r>
            <a:r>
              <a:rPr lang="en-US" b="1" i="1" u="sng" dirty="0">
                <a:solidFill>
                  <a:schemeClr val="bg2">
                    <a:lumMod val="50000"/>
                  </a:schemeClr>
                </a:solidFill>
              </a:rPr>
              <a:t>3,705</a:t>
            </a:r>
            <a:r>
              <a:rPr lang="en-US" b="1" i="1" dirty="0">
                <a:solidFill>
                  <a:schemeClr val="bg2">
                    <a:lumMod val="50000"/>
                  </a:schemeClr>
                </a:solidFill>
              </a:rPr>
              <a:t> Granite Staters.</a:t>
            </a:r>
          </a:p>
          <a:p>
            <a:pPr algn="ctr"/>
            <a:endParaRPr lang="en-US" b="1" i="1" dirty="0">
              <a:solidFill>
                <a:schemeClr val="bg2">
                  <a:lumMod val="50000"/>
                </a:schemeClr>
              </a:solidFill>
            </a:endParaRPr>
          </a:p>
          <a:p>
            <a:endParaRPr lang="en-US" dirty="0"/>
          </a:p>
        </p:txBody>
      </p:sp>
      <p:sp>
        <p:nvSpPr>
          <p:cNvPr id="3" name="TextBox 2">
            <a:extLst>
              <a:ext uri="{FF2B5EF4-FFF2-40B4-BE49-F238E27FC236}">
                <a16:creationId xmlns:a16="http://schemas.microsoft.com/office/drawing/2014/main" id="{8A030C1C-C25D-E528-528D-2B7FCC620B54}"/>
              </a:ext>
            </a:extLst>
          </p:cNvPr>
          <p:cNvSpPr txBox="1"/>
          <p:nvPr/>
        </p:nvSpPr>
        <p:spPr>
          <a:xfrm>
            <a:off x="7794196" y="1999178"/>
            <a:ext cx="3396921" cy="307777"/>
          </a:xfrm>
          <a:prstGeom prst="rect">
            <a:avLst/>
          </a:prstGeom>
          <a:noFill/>
        </p:spPr>
        <p:txBody>
          <a:bodyPr wrap="square" rtlCol="0">
            <a:spAutoFit/>
          </a:bodyPr>
          <a:lstStyle/>
          <a:p>
            <a:pPr algn="ctr"/>
            <a:r>
              <a:rPr lang="en-US" sz="1400" b="1" dirty="0"/>
              <a:t>NH Residents Helped by County</a:t>
            </a:r>
          </a:p>
        </p:txBody>
      </p:sp>
    </p:spTree>
    <p:extLst>
      <p:ext uri="{BB962C8B-B14F-4D97-AF65-F5344CB8AC3E}">
        <p14:creationId xmlns:p14="http://schemas.microsoft.com/office/powerpoint/2010/main" val="173261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A35A7E-5D1A-246F-2CF3-C2189078F257}"/>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ED314E-1DA7-FF63-AF60-A9721D7D0613}"/>
              </a:ext>
            </a:extLst>
          </p:cNvPr>
          <p:cNvSpPr>
            <a:spLocks noGrp="1"/>
          </p:cNvSpPr>
          <p:nvPr>
            <p:ph type="title"/>
          </p:nvPr>
        </p:nvSpPr>
        <p:spPr>
          <a:xfrm>
            <a:off x="392845" y="1689362"/>
            <a:ext cx="4852015" cy="853996"/>
          </a:xfrm>
        </p:spPr>
        <p:txBody>
          <a:bodyPr vert="horz" lIns="91440" tIns="45720" rIns="91440" bIns="45720" rtlCol="0" anchor="ctr">
            <a:noAutofit/>
          </a:bodyPr>
          <a:lstStyle/>
          <a:p>
            <a:pPr marR="0" lvl="0"/>
            <a:br>
              <a:rPr kumimoji="0" lang="en-US" sz="2400" b="0" i="0" u="none" strike="noStrike" cap="none" spc="0" normalizeH="0" baseline="0" noProof="0" dirty="0">
                <a:ln>
                  <a:noFill/>
                </a:ln>
                <a:effectLst/>
                <a:uLnTx/>
                <a:uFillTx/>
              </a:rPr>
            </a:br>
            <a:r>
              <a:rPr kumimoji="0" lang="en-US" sz="2400" b="1" i="0" u="none" strike="noStrike" cap="none" spc="0" normalizeH="0" baseline="0" noProof="0" dirty="0">
                <a:ln>
                  <a:noFill/>
                </a:ln>
                <a:effectLst/>
                <a:uLnTx/>
                <a:uFillTx/>
              </a:rPr>
              <a:t>NHBA </a:t>
            </a:r>
            <a:r>
              <a:rPr lang="en-US" sz="2400" b="1" dirty="0"/>
              <a:t>- </a:t>
            </a:r>
            <a:r>
              <a:rPr kumimoji="0" lang="en-US" sz="2400" b="1" i="0" u="none" strike="noStrike" cap="none" spc="0" normalizeH="0" baseline="0" noProof="0" dirty="0">
                <a:ln>
                  <a:noFill/>
                </a:ln>
                <a:effectLst/>
                <a:uLnTx/>
                <a:uFillTx/>
              </a:rPr>
              <a:t>Modest Means Program</a:t>
            </a:r>
            <a:br>
              <a:rPr lang="en-US" sz="2400" dirty="0">
                <a:effectLst/>
              </a:rPr>
            </a:br>
            <a:endParaRPr lang="en-US" sz="2400" dirty="0"/>
          </a:p>
        </p:txBody>
      </p:sp>
      <p:sp>
        <p:nvSpPr>
          <p:cNvPr id="33" name="Rectangle 3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4DC1FFC0-2260-1AB6-9DEC-EF2DEB8F12E9}"/>
              </a:ext>
            </a:extLst>
          </p:cNvPr>
          <p:cNvSpPr>
            <a:spLocks noGrp="1"/>
          </p:cNvSpPr>
          <p:nvPr>
            <p:ph sz="half" idx="2"/>
          </p:nvPr>
        </p:nvSpPr>
        <p:spPr>
          <a:xfrm>
            <a:off x="371094" y="2504948"/>
            <a:ext cx="5724906" cy="3851402"/>
          </a:xfrm>
        </p:spPr>
        <p:txBody>
          <a:bodyPr vert="horz" lIns="91440" tIns="45720" rIns="91440" bIns="45720" rtlCol="0" anchor="t">
            <a:normAutofit/>
          </a:bodyPr>
          <a:lstStyle/>
          <a:p>
            <a:pPr marL="0" indent="0">
              <a:lnSpc>
                <a:spcPct val="100000"/>
              </a:lnSpc>
              <a:buNone/>
            </a:pPr>
            <a:r>
              <a:rPr lang="en-US" b="0" i="0" dirty="0">
                <a:effectLst/>
              </a:rPr>
              <a:t>The NHBA Lawyer Referral Services (LRS) Modest Means Program connects people in need of legal assistance with professionals who may be able to help. </a:t>
            </a:r>
            <a:r>
              <a:rPr lang="en-US" dirty="0"/>
              <a:t>T</a:t>
            </a:r>
            <a:r>
              <a:rPr lang="en-US" b="0" i="0" dirty="0">
                <a:effectLst/>
              </a:rPr>
              <a:t>rained Intake and Referral Specialists match those who prequalify with a licensed NH attorney who charges reduced fees to income-eligible applicants. </a:t>
            </a:r>
            <a:endParaRPr lang="en-US" sz="1400" b="0" i="0" dirty="0">
              <a:effectLst/>
            </a:endParaRPr>
          </a:p>
          <a:p>
            <a:pPr marL="0">
              <a:lnSpc>
                <a:spcPct val="100000"/>
              </a:lnSpc>
            </a:pPr>
            <a:endParaRPr lang="en-US" sz="1200" b="0" i="0" dirty="0">
              <a:effectLst/>
            </a:endParaRPr>
          </a:p>
          <a:p>
            <a:pPr marL="0">
              <a:lnSpc>
                <a:spcPct val="100000"/>
              </a:lnSpc>
            </a:pPr>
            <a:endParaRPr lang="en-US" sz="1200" dirty="0"/>
          </a:p>
        </p:txBody>
      </p:sp>
      <p:sp>
        <p:nvSpPr>
          <p:cNvPr id="16" name="Slide Number Placeholder 5">
            <a:extLst>
              <a:ext uri="{FF2B5EF4-FFF2-40B4-BE49-F238E27FC236}">
                <a16:creationId xmlns:a16="http://schemas.microsoft.com/office/drawing/2014/main" id="{B836AF3D-56EA-1445-82C1-B70647954603}"/>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17</a:t>
            </a:fld>
            <a:endParaRPr lang="en-US">
              <a:solidFill>
                <a:schemeClr val="tx2">
                  <a:lumMod val="50000"/>
                  <a:lumOff val="50000"/>
                </a:schemeClr>
              </a:solidFill>
            </a:endParaRPr>
          </a:p>
        </p:txBody>
      </p:sp>
      <p:graphicFrame>
        <p:nvGraphicFramePr>
          <p:cNvPr id="10" name="Table 9">
            <a:extLst>
              <a:ext uri="{FF2B5EF4-FFF2-40B4-BE49-F238E27FC236}">
                <a16:creationId xmlns:a16="http://schemas.microsoft.com/office/drawing/2014/main" id="{288A844B-A3DD-A8FF-03BA-ECE051603B89}"/>
              </a:ext>
            </a:extLst>
          </p:cNvPr>
          <p:cNvGraphicFramePr>
            <a:graphicFrameLocks/>
          </p:cNvGraphicFramePr>
          <p:nvPr>
            <p:extLst>
              <p:ext uri="{D42A27DB-BD31-4B8C-83A1-F6EECF244321}">
                <p14:modId xmlns:p14="http://schemas.microsoft.com/office/powerpoint/2010/main" val="1129930910"/>
              </p:ext>
            </p:extLst>
          </p:nvPr>
        </p:nvGraphicFramePr>
        <p:xfrm>
          <a:off x="7880545" y="2441407"/>
          <a:ext cx="3455471" cy="4129176"/>
        </p:xfrm>
        <a:graphic>
          <a:graphicData uri="http://schemas.openxmlformats.org/drawingml/2006/table">
            <a:tbl>
              <a:tblPr firstRow="1" bandRow="1">
                <a:tableStyleId>{5C22544A-7EE6-4342-B048-85BDC9FD1C3A}</a:tableStyleId>
              </a:tblPr>
              <a:tblGrid>
                <a:gridCol w="2211641">
                  <a:extLst>
                    <a:ext uri="{9D8B030D-6E8A-4147-A177-3AD203B41FA5}">
                      <a16:colId xmlns:a16="http://schemas.microsoft.com/office/drawing/2014/main" val="3093316935"/>
                    </a:ext>
                  </a:extLst>
                </a:gridCol>
                <a:gridCol w="1243830">
                  <a:extLst>
                    <a:ext uri="{9D8B030D-6E8A-4147-A177-3AD203B41FA5}">
                      <a16:colId xmlns:a16="http://schemas.microsoft.com/office/drawing/2014/main" val="3045239117"/>
                    </a:ext>
                  </a:extLst>
                </a:gridCol>
              </a:tblGrid>
              <a:tr h="339472">
                <a:tc>
                  <a:txBody>
                    <a:bodyPr/>
                    <a:lstStyle/>
                    <a:p>
                      <a:r>
                        <a:rPr lang="en-US" sz="1400" dirty="0"/>
                        <a:t>County</a:t>
                      </a:r>
                    </a:p>
                  </a:txBody>
                  <a:tcPr marL="130737" marR="130737" marT="65369" marB="65369" anchor="ctr"/>
                </a:tc>
                <a:tc>
                  <a:txBody>
                    <a:bodyPr/>
                    <a:lstStyle/>
                    <a:p>
                      <a:pPr algn="ctr"/>
                      <a:r>
                        <a:rPr lang="en-US" sz="1400" dirty="0"/>
                        <a:t>Total</a:t>
                      </a:r>
                    </a:p>
                  </a:txBody>
                  <a:tcPr marL="130737" marR="130737" marT="65369" marB="65369" anchor="ctr"/>
                </a:tc>
                <a:extLst>
                  <a:ext uri="{0D108BD9-81ED-4DB2-BD59-A6C34878D82A}">
                    <a16:rowId xmlns:a16="http://schemas.microsoft.com/office/drawing/2014/main" val="1361584937"/>
                  </a:ext>
                </a:extLst>
              </a:tr>
              <a:tr h="339472">
                <a:tc>
                  <a:txBody>
                    <a:bodyPr/>
                    <a:lstStyle/>
                    <a:p>
                      <a:r>
                        <a:rPr lang="en-US" sz="1400" dirty="0"/>
                        <a:t>Belknap</a:t>
                      </a:r>
                    </a:p>
                  </a:txBody>
                  <a:tcPr marL="130737" marR="130737" marT="65369" marB="65369" anchor="ctr"/>
                </a:tc>
                <a:tc>
                  <a:txBody>
                    <a:bodyPr/>
                    <a:lstStyle/>
                    <a:p>
                      <a:pPr algn="ctr"/>
                      <a:r>
                        <a:rPr lang="en-US" sz="1400" dirty="0"/>
                        <a:t>119</a:t>
                      </a:r>
                    </a:p>
                  </a:txBody>
                  <a:tcPr marL="130737" marR="130737" marT="65369" marB="65369" anchor="ctr"/>
                </a:tc>
                <a:extLst>
                  <a:ext uri="{0D108BD9-81ED-4DB2-BD59-A6C34878D82A}">
                    <a16:rowId xmlns:a16="http://schemas.microsoft.com/office/drawing/2014/main" val="728394759"/>
                  </a:ext>
                </a:extLst>
              </a:tr>
              <a:tr h="339472">
                <a:tc>
                  <a:txBody>
                    <a:bodyPr/>
                    <a:lstStyle/>
                    <a:p>
                      <a:r>
                        <a:rPr lang="en-US" sz="1400" dirty="0"/>
                        <a:t>Carroll</a:t>
                      </a:r>
                    </a:p>
                  </a:txBody>
                  <a:tcPr marL="130737" marR="130737" marT="65369" marB="65369" anchor="ctr"/>
                </a:tc>
                <a:tc>
                  <a:txBody>
                    <a:bodyPr/>
                    <a:lstStyle/>
                    <a:p>
                      <a:pPr algn="ctr"/>
                      <a:r>
                        <a:rPr lang="en-US" sz="1400" dirty="0"/>
                        <a:t>100</a:t>
                      </a:r>
                    </a:p>
                  </a:txBody>
                  <a:tcPr marL="130737" marR="130737" marT="65369" marB="65369" anchor="ctr"/>
                </a:tc>
                <a:extLst>
                  <a:ext uri="{0D108BD9-81ED-4DB2-BD59-A6C34878D82A}">
                    <a16:rowId xmlns:a16="http://schemas.microsoft.com/office/drawing/2014/main" val="2624865998"/>
                  </a:ext>
                </a:extLst>
              </a:tr>
              <a:tr h="339472">
                <a:tc>
                  <a:txBody>
                    <a:bodyPr/>
                    <a:lstStyle/>
                    <a:p>
                      <a:r>
                        <a:rPr lang="en-US" sz="1400" dirty="0"/>
                        <a:t>Cheshire</a:t>
                      </a:r>
                    </a:p>
                  </a:txBody>
                  <a:tcPr marL="130737" marR="130737" marT="65369" marB="65369" anchor="ctr"/>
                </a:tc>
                <a:tc>
                  <a:txBody>
                    <a:bodyPr/>
                    <a:lstStyle/>
                    <a:p>
                      <a:pPr algn="ctr"/>
                      <a:r>
                        <a:rPr lang="en-US" sz="1400" dirty="0"/>
                        <a:t>101</a:t>
                      </a:r>
                    </a:p>
                  </a:txBody>
                  <a:tcPr marL="130737" marR="130737" marT="65369" marB="65369" anchor="ctr"/>
                </a:tc>
                <a:extLst>
                  <a:ext uri="{0D108BD9-81ED-4DB2-BD59-A6C34878D82A}">
                    <a16:rowId xmlns:a16="http://schemas.microsoft.com/office/drawing/2014/main" val="678921114"/>
                  </a:ext>
                </a:extLst>
              </a:tr>
              <a:tr h="339472">
                <a:tc>
                  <a:txBody>
                    <a:bodyPr/>
                    <a:lstStyle/>
                    <a:p>
                      <a:r>
                        <a:rPr lang="en-US" sz="1400" dirty="0"/>
                        <a:t>Coos</a:t>
                      </a:r>
                    </a:p>
                  </a:txBody>
                  <a:tcPr marL="130737" marR="130737" marT="65369" marB="65369" anchor="ctr"/>
                </a:tc>
                <a:tc>
                  <a:txBody>
                    <a:bodyPr/>
                    <a:lstStyle/>
                    <a:p>
                      <a:pPr algn="ctr"/>
                      <a:r>
                        <a:rPr lang="en-US" sz="1400" dirty="0"/>
                        <a:t>46</a:t>
                      </a:r>
                    </a:p>
                  </a:txBody>
                  <a:tcPr marL="130737" marR="130737" marT="65369" marB="65369" anchor="ctr"/>
                </a:tc>
                <a:extLst>
                  <a:ext uri="{0D108BD9-81ED-4DB2-BD59-A6C34878D82A}">
                    <a16:rowId xmlns:a16="http://schemas.microsoft.com/office/drawing/2014/main" val="1152158595"/>
                  </a:ext>
                </a:extLst>
              </a:tr>
              <a:tr h="339472">
                <a:tc>
                  <a:txBody>
                    <a:bodyPr/>
                    <a:lstStyle/>
                    <a:p>
                      <a:r>
                        <a:rPr lang="en-US" sz="1400" dirty="0"/>
                        <a:t>Grafton</a:t>
                      </a:r>
                    </a:p>
                  </a:txBody>
                  <a:tcPr marL="130737" marR="130737" marT="65369" marB="65369" anchor="ctr"/>
                </a:tc>
                <a:tc>
                  <a:txBody>
                    <a:bodyPr/>
                    <a:lstStyle/>
                    <a:p>
                      <a:pPr algn="ctr"/>
                      <a:r>
                        <a:rPr lang="en-US" sz="1400" dirty="0"/>
                        <a:t>167</a:t>
                      </a:r>
                    </a:p>
                  </a:txBody>
                  <a:tcPr marL="130737" marR="130737" marT="65369" marB="65369" anchor="ctr"/>
                </a:tc>
                <a:extLst>
                  <a:ext uri="{0D108BD9-81ED-4DB2-BD59-A6C34878D82A}">
                    <a16:rowId xmlns:a16="http://schemas.microsoft.com/office/drawing/2014/main" val="1598296680"/>
                  </a:ext>
                </a:extLst>
              </a:tr>
              <a:tr h="339472">
                <a:tc>
                  <a:txBody>
                    <a:bodyPr/>
                    <a:lstStyle/>
                    <a:p>
                      <a:r>
                        <a:rPr lang="en-US" sz="1400" dirty="0"/>
                        <a:t>Hillsborough</a:t>
                      </a:r>
                    </a:p>
                  </a:txBody>
                  <a:tcPr marL="130737" marR="130737" marT="65369" marB="65369" anchor="ctr"/>
                </a:tc>
                <a:tc>
                  <a:txBody>
                    <a:bodyPr/>
                    <a:lstStyle/>
                    <a:p>
                      <a:pPr algn="ctr"/>
                      <a:r>
                        <a:rPr lang="en-US" sz="1400" dirty="0"/>
                        <a:t>834</a:t>
                      </a:r>
                    </a:p>
                  </a:txBody>
                  <a:tcPr marL="130737" marR="130737" marT="65369" marB="65369" anchor="ctr"/>
                </a:tc>
                <a:extLst>
                  <a:ext uri="{0D108BD9-81ED-4DB2-BD59-A6C34878D82A}">
                    <a16:rowId xmlns:a16="http://schemas.microsoft.com/office/drawing/2014/main" val="2164833848"/>
                  </a:ext>
                </a:extLst>
              </a:tr>
              <a:tr h="339472">
                <a:tc>
                  <a:txBody>
                    <a:bodyPr/>
                    <a:lstStyle/>
                    <a:p>
                      <a:r>
                        <a:rPr lang="en-US" sz="1400" dirty="0"/>
                        <a:t>Merrimack</a:t>
                      </a:r>
                    </a:p>
                  </a:txBody>
                  <a:tcPr marL="130737" marR="130737" marT="65369" marB="65369" anchor="ctr"/>
                </a:tc>
                <a:tc>
                  <a:txBody>
                    <a:bodyPr/>
                    <a:lstStyle/>
                    <a:p>
                      <a:pPr algn="ctr"/>
                      <a:r>
                        <a:rPr lang="en-US" sz="1400" dirty="0"/>
                        <a:t>362</a:t>
                      </a:r>
                    </a:p>
                  </a:txBody>
                  <a:tcPr marL="130737" marR="130737" marT="65369" marB="65369" anchor="ctr"/>
                </a:tc>
                <a:extLst>
                  <a:ext uri="{0D108BD9-81ED-4DB2-BD59-A6C34878D82A}">
                    <a16:rowId xmlns:a16="http://schemas.microsoft.com/office/drawing/2014/main" val="2420854774"/>
                  </a:ext>
                </a:extLst>
              </a:tr>
              <a:tr h="339472">
                <a:tc>
                  <a:txBody>
                    <a:bodyPr/>
                    <a:lstStyle/>
                    <a:p>
                      <a:r>
                        <a:rPr lang="en-US" sz="1400" dirty="0"/>
                        <a:t>Rockingham</a:t>
                      </a:r>
                    </a:p>
                  </a:txBody>
                  <a:tcPr marL="130737" marR="130737" marT="65369" marB="65369" anchor="ctr"/>
                </a:tc>
                <a:tc>
                  <a:txBody>
                    <a:bodyPr/>
                    <a:lstStyle/>
                    <a:p>
                      <a:pPr algn="ctr"/>
                      <a:r>
                        <a:rPr lang="en-US" sz="1400" dirty="0"/>
                        <a:t>362</a:t>
                      </a:r>
                    </a:p>
                  </a:txBody>
                  <a:tcPr marL="130737" marR="130737" marT="65369" marB="65369" anchor="ctr"/>
                </a:tc>
                <a:extLst>
                  <a:ext uri="{0D108BD9-81ED-4DB2-BD59-A6C34878D82A}">
                    <a16:rowId xmlns:a16="http://schemas.microsoft.com/office/drawing/2014/main" val="626227644"/>
                  </a:ext>
                </a:extLst>
              </a:tr>
              <a:tr h="339472">
                <a:tc>
                  <a:txBody>
                    <a:bodyPr/>
                    <a:lstStyle/>
                    <a:p>
                      <a:r>
                        <a:rPr lang="en-US" sz="1400" dirty="0"/>
                        <a:t>Strafford</a:t>
                      </a:r>
                    </a:p>
                  </a:txBody>
                  <a:tcPr marL="130737" marR="130737" marT="65369" marB="65369" anchor="ctr"/>
                </a:tc>
                <a:tc>
                  <a:txBody>
                    <a:bodyPr/>
                    <a:lstStyle/>
                    <a:p>
                      <a:pPr algn="ctr"/>
                      <a:r>
                        <a:rPr lang="en-US" sz="1400" dirty="0"/>
                        <a:t>252</a:t>
                      </a:r>
                    </a:p>
                  </a:txBody>
                  <a:tcPr marL="130737" marR="130737" marT="65369" marB="65369" anchor="ctr"/>
                </a:tc>
                <a:extLst>
                  <a:ext uri="{0D108BD9-81ED-4DB2-BD59-A6C34878D82A}">
                    <a16:rowId xmlns:a16="http://schemas.microsoft.com/office/drawing/2014/main" val="3602728228"/>
                  </a:ext>
                </a:extLst>
              </a:tr>
              <a:tr h="339472">
                <a:tc>
                  <a:txBody>
                    <a:bodyPr/>
                    <a:lstStyle/>
                    <a:p>
                      <a:r>
                        <a:rPr lang="en-US" sz="1400" dirty="0"/>
                        <a:t>Sullivan</a:t>
                      </a:r>
                    </a:p>
                  </a:txBody>
                  <a:tcPr marL="130737" marR="130737" marT="65369" marB="65369" anchor="ctr"/>
                </a:tc>
                <a:tc>
                  <a:txBody>
                    <a:bodyPr/>
                    <a:lstStyle/>
                    <a:p>
                      <a:pPr algn="ctr"/>
                      <a:r>
                        <a:rPr lang="en-US" sz="1400" dirty="0"/>
                        <a:t>108</a:t>
                      </a:r>
                    </a:p>
                  </a:txBody>
                  <a:tcPr marL="130737" marR="130737" marT="65369" marB="65369" anchor="ctr"/>
                </a:tc>
                <a:extLst>
                  <a:ext uri="{0D108BD9-81ED-4DB2-BD59-A6C34878D82A}">
                    <a16:rowId xmlns:a16="http://schemas.microsoft.com/office/drawing/2014/main" val="122934553"/>
                  </a:ext>
                </a:extLst>
              </a:tr>
              <a:tr h="339472">
                <a:tc>
                  <a:txBody>
                    <a:bodyPr/>
                    <a:lstStyle/>
                    <a:p>
                      <a:r>
                        <a:rPr lang="en-US" sz="1400" dirty="0"/>
                        <a:t>Unknown &amp; OOS</a:t>
                      </a:r>
                    </a:p>
                  </a:txBody>
                  <a:tcPr marL="130737" marR="130737" marT="65369" marB="65369" anchor="ctr"/>
                </a:tc>
                <a:tc>
                  <a:txBody>
                    <a:bodyPr/>
                    <a:lstStyle/>
                    <a:p>
                      <a:pPr algn="ctr"/>
                      <a:r>
                        <a:rPr lang="en-US" sz="1400" dirty="0"/>
                        <a:t>159</a:t>
                      </a:r>
                    </a:p>
                  </a:txBody>
                  <a:tcPr marL="130737" marR="130737" marT="65369" marB="65369" anchor="ctr"/>
                </a:tc>
                <a:extLst>
                  <a:ext uri="{0D108BD9-81ED-4DB2-BD59-A6C34878D82A}">
                    <a16:rowId xmlns:a16="http://schemas.microsoft.com/office/drawing/2014/main" val="2468636475"/>
                  </a:ext>
                </a:extLst>
              </a:tr>
            </a:tbl>
          </a:graphicData>
        </a:graphic>
      </p:graphicFrame>
      <p:sp>
        <p:nvSpPr>
          <p:cNvPr id="3" name="TextBox 2">
            <a:extLst>
              <a:ext uri="{FF2B5EF4-FFF2-40B4-BE49-F238E27FC236}">
                <a16:creationId xmlns:a16="http://schemas.microsoft.com/office/drawing/2014/main" id="{25D4594E-A93C-9CB4-1976-0725B34D8536}"/>
              </a:ext>
            </a:extLst>
          </p:cNvPr>
          <p:cNvSpPr txBox="1"/>
          <p:nvPr/>
        </p:nvSpPr>
        <p:spPr>
          <a:xfrm>
            <a:off x="286857" y="343884"/>
            <a:ext cx="11406309" cy="1785104"/>
          </a:xfrm>
          <a:prstGeom prst="rect">
            <a:avLst/>
          </a:prstGeom>
          <a:noFill/>
        </p:spPr>
        <p:txBody>
          <a:bodyPr wrap="square" rtlCol="0">
            <a:spAutoFit/>
          </a:bodyPr>
          <a:lstStyle/>
          <a:p>
            <a:pPr algn="ctr"/>
            <a:r>
              <a:rPr lang="en-US" sz="4000" b="1" dirty="0"/>
              <a:t>Putting IOLTA Dollars to Work</a:t>
            </a:r>
          </a:p>
          <a:p>
            <a:endParaRPr lang="en-US" b="1" dirty="0"/>
          </a:p>
          <a:p>
            <a:pPr algn="ctr"/>
            <a:r>
              <a:rPr kumimoji="0" lang="en-US" sz="1600" b="1" i="1" u="none" strike="noStrike" cap="none" spc="0" normalizeH="0" baseline="0" noProof="0" dirty="0">
                <a:ln>
                  <a:noFill/>
                </a:ln>
                <a:solidFill>
                  <a:schemeClr val="bg2">
                    <a:lumMod val="50000"/>
                  </a:schemeClr>
                </a:solidFill>
                <a:effectLst/>
                <a:uLnTx/>
                <a:uFillTx/>
              </a:rPr>
              <a:t>In fiscal year 2024-2025,</a:t>
            </a:r>
            <a:r>
              <a:rPr lang="en-US" sz="1600" b="1" i="1" dirty="0">
                <a:solidFill>
                  <a:schemeClr val="bg2">
                    <a:lumMod val="50000"/>
                  </a:schemeClr>
                </a:solidFill>
              </a:rPr>
              <a:t> IOLTA funding helped NH Bar Association – Modest Means assist 2610 Granite Staters.</a:t>
            </a:r>
          </a:p>
          <a:p>
            <a:pPr algn="ctr"/>
            <a:endParaRPr lang="en-US" b="1" i="1" dirty="0">
              <a:solidFill>
                <a:schemeClr val="bg2">
                  <a:lumMod val="50000"/>
                </a:schemeClr>
              </a:solidFill>
            </a:endParaRPr>
          </a:p>
          <a:p>
            <a:endParaRPr lang="en-US" dirty="0"/>
          </a:p>
        </p:txBody>
      </p:sp>
      <p:sp>
        <p:nvSpPr>
          <p:cNvPr id="5" name="TextBox 4">
            <a:extLst>
              <a:ext uri="{FF2B5EF4-FFF2-40B4-BE49-F238E27FC236}">
                <a16:creationId xmlns:a16="http://schemas.microsoft.com/office/drawing/2014/main" id="{1D85D233-0D72-7671-105F-CD00D710259D}"/>
              </a:ext>
            </a:extLst>
          </p:cNvPr>
          <p:cNvSpPr txBox="1"/>
          <p:nvPr/>
        </p:nvSpPr>
        <p:spPr>
          <a:xfrm>
            <a:off x="7880545" y="2048220"/>
            <a:ext cx="3396921" cy="307777"/>
          </a:xfrm>
          <a:prstGeom prst="rect">
            <a:avLst/>
          </a:prstGeom>
          <a:noFill/>
        </p:spPr>
        <p:txBody>
          <a:bodyPr wrap="square" rtlCol="0">
            <a:spAutoFit/>
          </a:bodyPr>
          <a:lstStyle/>
          <a:p>
            <a:pPr algn="ctr"/>
            <a:r>
              <a:rPr lang="en-US" sz="1400" b="1" dirty="0"/>
              <a:t>NH Residents Helped by County</a:t>
            </a:r>
          </a:p>
        </p:txBody>
      </p:sp>
    </p:spTree>
    <p:extLst>
      <p:ext uri="{BB962C8B-B14F-4D97-AF65-F5344CB8AC3E}">
        <p14:creationId xmlns:p14="http://schemas.microsoft.com/office/powerpoint/2010/main" val="4102966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84ADC7-3A1E-EA19-5844-77A15F2230C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3E3ED910-979B-508F-0B2C-9AC32A06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D36EA369-C517-71AE-A333-1FAED0106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638176"/>
            <a:ext cx="11151471" cy="5581648"/>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ABFC01-0DC9-D517-5B36-C46B91CDF3B7}"/>
              </a:ext>
            </a:extLst>
          </p:cNvPr>
          <p:cNvSpPr>
            <a:spLocks noGrp="1"/>
          </p:cNvSpPr>
          <p:nvPr>
            <p:ph type="title"/>
          </p:nvPr>
        </p:nvSpPr>
        <p:spPr>
          <a:xfrm>
            <a:off x="2250879" y="1055057"/>
            <a:ext cx="7690243" cy="3291330"/>
          </a:xfrm>
        </p:spPr>
        <p:txBody>
          <a:bodyPr vert="horz" lIns="91440" tIns="45720" rIns="91440" bIns="45720" rtlCol="0" anchor="b">
            <a:normAutofit/>
          </a:bodyPr>
          <a:lstStyle/>
          <a:p>
            <a:pPr marL="0" marR="0" algn="ctr"/>
            <a:r>
              <a:rPr lang="en-US" sz="6000" b="1" dirty="0">
                <a:effectLst/>
              </a:rPr>
              <a:t>IOLTA Matters</a:t>
            </a:r>
            <a:br>
              <a:rPr lang="en-US" sz="6000" dirty="0">
                <a:effectLst/>
              </a:rPr>
            </a:br>
            <a:br>
              <a:rPr lang="en-US" sz="6000" dirty="0">
                <a:effectLst/>
              </a:rPr>
            </a:br>
            <a:endParaRPr lang="en-US" sz="6000" dirty="0"/>
          </a:p>
        </p:txBody>
      </p:sp>
      <p:sp>
        <p:nvSpPr>
          <p:cNvPr id="13" name="Content Placeholder 12">
            <a:extLst>
              <a:ext uri="{FF2B5EF4-FFF2-40B4-BE49-F238E27FC236}">
                <a16:creationId xmlns:a16="http://schemas.microsoft.com/office/drawing/2014/main" id="{4B02E177-1A62-799C-C7DA-3714A76651B0}"/>
              </a:ext>
            </a:extLst>
          </p:cNvPr>
          <p:cNvSpPr>
            <a:spLocks noGrp="1"/>
          </p:cNvSpPr>
          <p:nvPr>
            <p:ph sz="quarter" idx="4"/>
          </p:nvPr>
        </p:nvSpPr>
        <p:spPr>
          <a:xfrm>
            <a:off x="983411" y="3106545"/>
            <a:ext cx="10472468" cy="1843982"/>
          </a:xfrm>
        </p:spPr>
        <p:txBody>
          <a:bodyPr vert="horz" lIns="91440" tIns="45720" rIns="91440" bIns="45720" rtlCol="0" anchor="t">
            <a:noAutofit/>
          </a:bodyPr>
          <a:lstStyle/>
          <a:p>
            <a:pPr marL="0" indent="0" algn="ctr">
              <a:buNone/>
            </a:pPr>
            <a:r>
              <a:rPr lang="en-US" sz="3600" dirty="0"/>
              <a:t>The Bar Foundation IOLTA grants are the largest private source of funding for civil legal service providers in New Hampshire.</a:t>
            </a:r>
          </a:p>
        </p:txBody>
      </p:sp>
      <p:sp>
        <p:nvSpPr>
          <p:cNvPr id="16" name="Slide Number Placeholder 5">
            <a:extLst>
              <a:ext uri="{FF2B5EF4-FFF2-40B4-BE49-F238E27FC236}">
                <a16:creationId xmlns:a16="http://schemas.microsoft.com/office/drawing/2014/main" id="{3433F98B-4D93-DAE6-DC38-41BB7CD5D300}"/>
              </a:ext>
            </a:extLst>
          </p:cNvPr>
          <p:cNvSpPr>
            <a:spLocks noGrp="1"/>
          </p:cNvSpPr>
          <p:nvPr>
            <p:ph type="sldNum" sz="quarter" idx="12"/>
          </p:nvPr>
        </p:nvSpPr>
        <p:spPr>
          <a:xfrm>
            <a:off x="8869680" y="6356350"/>
            <a:ext cx="2743200" cy="365125"/>
          </a:xfrm>
        </p:spPr>
        <p:txBody>
          <a:bodyPr vert="horz" lIns="91440" tIns="45720" rIns="91440" bIns="45720" rtlCol="0" anchor="ctr">
            <a:normAutofit/>
          </a:bodyPr>
          <a:lstStyle/>
          <a:p>
            <a:pPr>
              <a:spcAft>
                <a:spcPts val="600"/>
              </a:spcAft>
            </a:pPr>
            <a:fld id="{A65A5C87-DF58-40C8-B092-1DE63DB4547E}" type="slidenum">
              <a:rPr lang="en-US" smtClean="0"/>
              <a:pPr>
                <a:spcAft>
                  <a:spcPts val="600"/>
                </a:spcAft>
              </a:pPr>
              <a:t>18</a:t>
            </a:fld>
            <a:endParaRPr lang="en-US"/>
          </a:p>
        </p:txBody>
      </p:sp>
      <p:sp>
        <p:nvSpPr>
          <p:cNvPr id="29" name="Rectangle 28">
            <a:extLst>
              <a:ext uri="{FF2B5EF4-FFF2-40B4-BE49-F238E27FC236}">
                <a16:creationId xmlns:a16="http://schemas.microsoft.com/office/drawing/2014/main" id="{E180C1AD-8416-EEC2-E3FC-A6A726BED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1992" y="272416"/>
            <a:ext cx="128016"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53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B6EF8-F241-B98C-7FCF-176C7A3E6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A39DF-1B03-E158-27E5-64CDCCCA6BD5}"/>
              </a:ext>
            </a:extLst>
          </p:cNvPr>
          <p:cNvSpPr>
            <a:spLocks noGrp="1"/>
          </p:cNvSpPr>
          <p:nvPr>
            <p:ph type="title"/>
          </p:nvPr>
        </p:nvSpPr>
        <p:spPr/>
        <p:txBody>
          <a:bodyPr>
            <a:normAutofit fontScale="90000"/>
          </a:bodyPr>
          <a:lstStyle/>
          <a:p>
            <a:pPr marL="0" marR="0"/>
            <a:r>
              <a:rPr kumimoji="0" lang="en-US" sz="5300" b="1" i="0" u="none" strike="noStrike" kern="1200" cap="none" spc="0" normalizeH="0" baseline="0" noProof="0" dirty="0">
                <a:ln>
                  <a:noFill/>
                </a:ln>
                <a:solidFill>
                  <a:prstClr val="black"/>
                </a:solidFill>
                <a:effectLst/>
                <a:uLnTx/>
                <a:uFillTx/>
                <a:ea typeface="Times New Roman" panose="02020603050405020304" pitchFamily="18" charset="0"/>
                <a:cs typeface="Aptos" panose="020B0004020202020204" pitchFamily="34" charset="0"/>
              </a:rPr>
              <a:t>What is IOLTA?</a:t>
            </a:r>
            <a:br>
              <a:rPr lang="en-US" sz="1100" dirty="0">
                <a:effectLst/>
                <a:latin typeface="Aptos" panose="020B0004020202020204" pitchFamily="34" charset="0"/>
                <a:ea typeface="Aptos" panose="020B0004020202020204" pitchFamily="34" charset="0"/>
                <a:cs typeface="Aptos" panose="020B0004020202020204" pitchFamily="34" charset="0"/>
              </a:rPr>
            </a:br>
            <a:br>
              <a:rPr lang="en-US" sz="12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13" name="Content Placeholder 12">
            <a:extLst>
              <a:ext uri="{FF2B5EF4-FFF2-40B4-BE49-F238E27FC236}">
                <a16:creationId xmlns:a16="http://schemas.microsoft.com/office/drawing/2014/main" id="{E05DD260-6511-AFC1-EF4B-7BEFC811EFAF}"/>
              </a:ext>
            </a:extLst>
          </p:cNvPr>
          <p:cNvSpPr>
            <a:spLocks noGrp="1"/>
          </p:cNvSpPr>
          <p:nvPr>
            <p:ph sz="quarter" idx="4"/>
          </p:nvPr>
        </p:nvSpPr>
        <p:spPr>
          <a:xfrm>
            <a:off x="1035699" y="2360646"/>
            <a:ext cx="9834464" cy="3615610"/>
          </a:xfrm>
        </p:spPr>
        <p:txBody>
          <a:bodyPr>
            <a:normAutofit/>
          </a:bodyPr>
          <a:lstStyle/>
          <a:p>
            <a:pPr marL="0" indent="0">
              <a:buNone/>
            </a:pPr>
            <a:r>
              <a:rPr lang="en-US" b="0" i="0" dirty="0">
                <a:solidFill>
                  <a:srgbClr val="000000"/>
                </a:solidFill>
                <a:effectLst/>
              </a:rPr>
              <a:t>The New Hampshire Supreme Court adopted Supreme Court Rule 50 in 1982 to establish the Interest on Lawyers Trust Accounts (IOLTA) Program as part of its regulation of the legal profession. </a:t>
            </a:r>
          </a:p>
          <a:p>
            <a:pPr marL="0" indent="0">
              <a:buNone/>
            </a:pPr>
            <a:r>
              <a:rPr lang="en-US" b="0" i="0" dirty="0">
                <a:solidFill>
                  <a:srgbClr val="000000"/>
                </a:solidFill>
                <a:effectLst/>
              </a:rPr>
              <a:t>Through IOLTA, interest earned on lawyers’ trust accounts that are either too nominal or held for too short a period to warrant establishment of a separate client account is forwarded to the New Hampshire Bar Foundation to be used for specific charitable purposes. </a:t>
            </a:r>
          </a:p>
          <a:p>
            <a:pPr marL="0" indent="0">
              <a:buNone/>
            </a:pPr>
            <a:r>
              <a:rPr lang="en-US" b="0" i="0" dirty="0">
                <a:solidFill>
                  <a:srgbClr val="000000"/>
                </a:solidFill>
                <a:effectLst/>
              </a:rPr>
              <a:t>Attorney participation in IOLTA supports the statewide </a:t>
            </a:r>
            <a:r>
              <a:rPr lang="en-US" dirty="0">
                <a:solidFill>
                  <a:srgbClr val="000000"/>
                </a:solidFill>
              </a:rPr>
              <a:t>IOLTA Grants Program that fosters access to justice by those without means to hire a lawyer, along with programs that educate the public about the laws that govern them and the judicial system that administers that law</a:t>
            </a:r>
            <a:r>
              <a:rPr lang="en-US" b="0" i="0" dirty="0">
                <a:solidFill>
                  <a:srgbClr val="000000"/>
                </a:solidFill>
                <a:effectLst/>
              </a:rPr>
              <a:t>. </a:t>
            </a:r>
            <a:endParaRPr lang="en-US" sz="1800" dirty="0"/>
          </a:p>
        </p:txBody>
      </p:sp>
      <p:sp>
        <p:nvSpPr>
          <p:cNvPr id="16" name="Slide Number Placeholder 5">
            <a:extLst>
              <a:ext uri="{FF2B5EF4-FFF2-40B4-BE49-F238E27FC236}">
                <a16:creationId xmlns:a16="http://schemas.microsoft.com/office/drawing/2014/main" id="{A8EC7A31-5A5B-07A8-CB3C-87992A8A27FB}"/>
              </a:ext>
            </a:extLst>
          </p:cNvPr>
          <p:cNvSpPr>
            <a:spLocks noGrp="1"/>
          </p:cNvSpPr>
          <p:nvPr>
            <p:ph type="sldNum" sz="quarter" idx="12"/>
          </p:nvPr>
        </p:nvSpPr>
        <p:spPr/>
        <p:txBody>
          <a:bodyPr/>
          <a:lstStyle/>
          <a:p>
            <a:fld id="{A65A5C87-DF58-40C8-B092-1DE63DB4547E}" type="slidenum">
              <a:rPr lang="en-US" smtClean="0"/>
              <a:pPr/>
              <a:t>2</a:t>
            </a:fld>
            <a:endParaRPr lang="en-US" dirty="0"/>
          </a:p>
        </p:txBody>
      </p:sp>
    </p:spTree>
    <p:extLst>
      <p:ext uri="{BB962C8B-B14F-4D97-AF65-F5344CB8AC3E}">
        <p14:creationId xmlns:p14="http://schemas.microsoft.com/office/powerpoint/2010/main" val="96120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6BA7-BC86-C359-79BD-05AB09B1A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B60FF-0F5A-CAC1-8071-FE243C5B38A5}"/>
              </a:ext>
            </a:extLst>
          </p:cNvPr>
          <p:cNvSpPr>
            <a:spLocks noGrp="1"/>
          </p:cNvSpPr>
          <p:nvPr>
            <p:ph type="title"/>
          </p:nvPr>
        </p:nvSpPr>
        <p:spPr>
          <a:xfrm>
            <a:off x="1115568" y="548640"/>
            <a:ext cx="10168128" cy="1364136"/>
          </a:xfrm>
        </p:spPr>
        <p:txBody>
          <a:bodyPr>
            <a:normAutofit fontScale="90000"/>
          </a:bodyPr>
          <a:lstStyle/>
          <a:p>
            <a:pPr marR="0" lvl="0"/>
            <a:br>
              <a:rPr lang="en-US" b="1" dirty="0"/>
            </a:br>
            <a:r>
              <a:rPr lang="en-US" b="1" dirty="0"/>
              <a:t> </a:t>
            </a:r>
            <a:r>
              <a:rPr lang="en-US" sz="5300" b="1" dirty="0"/>
              <a:t>IOLTA Programs Nationwide</a:t>
            </a:r>
            <a:br>
              <a:rPr lang="en-US" b="1" dirty="0"/>
            </a:br>
            <a:endParaRPr lang="en-US" b="1" dirty="0"/>
          </a:p>
        </p:txBody>
      </p:sp>
      <p:sp>
        <p:nvSpPr>
          <p:cNvPr id="16" name="Slide Number Placeholder 5">
            <a:extLst>
              <a:ext uri="{FF2B5EF4-FFF2-40B4-BE49-F238E27FC236}">
                <a16:creationId xmlns:a16="http://schemas.microsoft.com/office/drawing/2014/main" id="{CF39F623-9392-6268-40DA-FA336DE62671}"/>
              </a:ext>
            </a:extLst>
          </p:cNvPr>
          <p:cNvSpPr>
            <a:spLocks noGrp="1"/>
          </p:cNvSpPr>
          <p:nvPr>
            <p:ph type="sldNum" sz="quarter" idx="12"/>
          </p:nvPr>
        </p:nvSpPr>
        <p:spPr/>
        <p:txBody>
          <a:bodyPr/>
          <a:lstStyle/>
          <a:p>
            <a:fld id="{A65A5C87-DF58-40C8-B092-1DE63DB4547E}" type="slidenum">
              <a:rPr lang="en-US" smtClean="0"/>
              <a:pPr/>
              <a:t>3</a:t>
            </a:fld>
            <a:endParaRPr lang="en-US" dirty="0"/>
          </a:p>
        </p:txBody>
      </p:sp>
      <p:sp>
        <p:nvSpPr>
          <p:cNvPr id="6" name="Content Placeholder 5">
            <a:extLst>
              <a:ext uri="{FF2B5EF4-FFF2-40B4-BE49-F238E27FC236}">
                <a16:creationId xmlns:a16="http://schemas.microsoft.com/office/drawing/2014/main" id="{91E2DA57-ABEC-EE64-10A1-D35C9A0A6F3D}"/>
              </a:ext>
            </a:extLst>
          </p:cNvPr>
          <p:cNvSpPr>
            <a:spLocks noGrp="1"/>
          </p:cNvSpPr>
          <p:nvPr>
            <p:ph sz="half" idx="2"/>
          </p:nvPr>
        </p:nvSpPr>
        <p:spPr>
          <a:xfrm>
            <a:off x="1115568" y="2771192"/>
            <a:ext cx="8634922" cy="3401008"/>
          </a:xfrm>
        </p:spPr>
        <p:txBody>
          <a:bodyPr>
            <a:normAutofit fontScale="92500" lnSpcReduction="10000"/>
          </a:bodyPr>
          <a:lstStyle/>
          <a:p>
            <a:pPr marL="0" indent="0">
              <a:spcBef>
                <a:spcPts val="750"/>
              </a:spcBef>
              <a:spcAft>
                <a:spcPts val="600"/>
              </a:spcAft>
              <a:buNone/>
            </a:pPr>
            <a:r>
              <a:rPr lang="en-US" sz="2000" dirty="0">
                <a:solidFill>
                  <a:srgbClr val="001D35"/>
                </a:solidFill>
              </a:rPr>
              <a:t>In 1981, the Florida Bar Foundation launched the first IOLTA program in the United States.  Shortly thereafter with the leadership of Attorney Jack Middleton and the Bar Foundation, New Hampshire became the second state to adopt an IOLTA program when, in1982, the New Hampshire Supreme Court adopted Rule 50 establishing an IOLTA program in New Hampshire, assigning the NH Bar Foundation as the steward of the charitable program. </a:t>
            </a:r>
          </a:p>
          <a:p>
            <a:pPr marL="0" indent="0" algn="l">
              <a:spcBef>
                <a:spcPts val="750"/>
              </a:spcBef>
              <a:spcAft>
                <a:spcPts val="600"/>
              </a:spcAft>
              <a:buNone/>
            </a:pPr>
            <a:r>
              <a:rPr kumimoji="0" lang="en-US" sz="2000" i="0" u="none" strike="noStrike" kern="1200" cap="none" spc="0" normalizeH="0" baseline="0" noProof="0" dirty="0">
                <a:ln>
                  <a:noFill/>
                </a:ln>
                <a:solidFill>
                  <a:prstClr val="black"/>
                </a:solidFill>
                <a:effectLst/>
                <a:uLnTx/>
                <a:uFillTx/>
                <a:ea typeface="+mj-ea"/>
                <a:cs typeface="+mj-cs"/>
              </a:rPr>
              <a:t>IOLTA programs are now are in all 50 states, the District of Columbia, Puerto Rico, and the U.S. Virgin Islands.</a:t>
            </a:r>
            <a:br>
              <a:rPr kumimoji="0" lang="en-US" sz="2000" i="0" u="none" strike="noStrike" kern="1200" cap="none" spc="0" normalizeH="0" baseline="0" noProof="0" dirty="0">
                <a:ln>
                  <a:noFill/>
                </a:ln>
                <a:solidFill>
                  <a:prstClr val="black"/>
                </a:solidFill>
                <a:effectLst/>
                <a:uLnTx/>
                <a:uFillTx/>
                <a:ea typeface="+mj-ea"/>
                <a:cs typeface="+mj-cs"/>
              </a:rPr>
            </a:br>
            <a:endParaRPr lang="en-US" sz="2000" i="0" dirty="0">
              <a:solidFill>
                <a:srgbClr val="001D35"/>
              </a:solidFill>
              <a:effectLst/>
            </a:endParaRPr>
          </a:p>
          <a:p>
            <a:endParaRPr lang="en-US" dirty="0"/>
          </a:p>
        </p:txBody>
      </p:sp>
    </p:spTree>
    <p:extLst>
      <p:ext uri="{BB962C8B-B14F-4D97-AF65-F5344CB8AC3E}">
        <p14:creationId xmlns:p14="http://schemas.microsoft.com/office/powerpoint/2010/main" val="345274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501C14-7F4D-4D43-AB31-14E1B4AA1C63}"/>
              </a:ext>
            </a:extLst>
          </p:cNvPr>
          <p:cNvSpPr>
            <a:spLocks noGrp="1"/>
          </p:cNvSpPr>
          <p:nvPr>
            <p:ph type="title"/>
          </p:nvPr>
        </p:nvSpPr>
        <p:spPr>
          <a:xfrm>
            <a:off x="621792" y="1161288"/>
            <a:ext cx="3602736" cy="4526280"/>
          </a:xfrm>
        </p:spPr>
        <p:txBody>
          <a:bodyPr vert="horz" lIns="91440" tIns="45720" rIns="91440" bIns="45720" rtlCol="0" anchor="ctr">
            <a:normAutofit/>
          </a:bodyPr>
          <a:lstStyle/>
          <a:p>
            <a:pPr marR="0" lvl="0"/>
            <a:r>
              <a:rPr lang="en-US" sz="4000" b="1" dirty="0">
                <a:effectLst/>
              </a:rPr>
              <a:t>IOLTA in New Hampshire</a:t>
            </a:r>
            <a:endParaRPr lang="en-US" sz="4000" dirty="0"/>
          </a:p>
        </p:txBody>
      </p:sp>
      <p:sp>
        <p:nvSpPr>
          <p:cNvPr id="21" name="Rectangle 2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141C1E-7FB9-4FD0-9195-B9ADFD18ADC1}"/>
              </a:ext>
            </a:extLst>
          </p:cNvPr>
          <p:cNvSpPr>
            <a:spLocks noGrp="1"/>
          </p:cNvSpPr>
          <p:nvPr>
            <p:ph idx="1"/>
          </p:nvPr>
        </p:nvSpPr>
        <p:spPr>
          <a:xfrm>
            <a:off x="5014051" y="533255"/>
            <a:ext cx="7002032" cy="6005657"/>
          </a:xfrm>
        </p:spPr>
        <p:txBody>
          <a:bodyPr vert="horz" lIns="91440" tIns="45720" rIns="91440" bIns="45720" rtlCol="0" anchor="ctr">
            <a:normAutofit/>
          </a:bodyPr>
          <a:lstStyle/>
          <a:p>
            <a:pPr marR="0" lvl="0" fontAlgn="auto">
              <a:spcBef>
                <a:spcPts val="0"/>
              </a:spcBef>
              <a:buClrTx/>
              <a:buSzTx/>
              <a:tabLst/>
              <a:defRPr/>
            </a:pPr>
            <a:endParaRPr lang="en-US" sz="1400" b="1" i="0" dirty="0">
              <a:solidFill>
                <a:srgbClr val="222222"/>
              </a:solidFill>
              <a:effectLst/>
              <a:latin typeface="Public-Sans"/>
            </a:endParaRPr>
          </a:p>
          <a:p>
            <a:pPr marR="0" lvl="0" fontAlgn="auto">
              <a:spcBef>
                <a:spcPts val="0"/>
              </a:spcBef>
              <a:buClrTx/>
              <a:buSzTx/>
              <a:tabLst/>
              <a:defRPr/>
            </a:pPr>
            <a:r>
              <a:rPr lang="en-US" sz="1400" b="1" i="0" dirty="0">
                <a:solidFill>
                  <a:srgbClr val="222222"/>
                </a:solidFill>
                <a:effectLst/>
                <a:latin typeface="Public-Sans"/>
              </a:rPr>
              <a:t>Rule 50. Trust Accounts.</a:t>
            </a:r>
          </a:p>
          <a:p>
            <a:pPr marL="342900" marR="0" lvl="0" indent="-342900" fontAlgn="auto">
              <a:spcBef>
                <a:spcPts val="0"/>
              </a:spcBef>
              <a:buClrTx/>
              <a:buSzTx/>
              <a:buAutoNum type="arabicParenBoth"/>
              <a:tabLst/>
              <a:defRPr/>
            </a:pPr>
            <a:r>
              <a:rPr lang="en-US" sz="1400" b="0" i="0" dirty="0">
                <a:solidFill>
                  <a:srgbClr val="222222"/>
                </a:solidFill>
                <a:effectLst/>
                <a:latin typeface="Public-Sans"/>
              </a:rPr>
              <a:t>Interest-Bearing Pooled Trust Accounts. In addition to any individual client trust accounts, a member of the New Hampshire Bar who is not exempt from this requirement pursuant to Rule 50(1)(F) shall create or maintain a pooled, interest-bearing trust account known as "Interest on Lawyers Trust Accounts program" or "IOLTA" account for clients' funds which are nominal in amount or to be held for a short period of time.</a:t>
            </a:r>
          </a:p>
          <a:p>
            <a:pPr marR="0" lvl="0" fontAlgn="auto">
              <a:spcBef>
                <a:spcPts val="0"/>
              </a:spcBef>
              <a:buClrTx/>
              <a:buSzTx/>
              <a:tabLst/>
              <a:defRPr/>
            </a:pPr>
            <a:endParaRPr lang="en-US" sz="1400" dirty="0"/>
          </a:p>
          <a:p>
            <a:pPr marR="0" lvl="0" fontAlgn="auto">
              <a:spcBef>
                <a:spcPts val="0"/>
              </a:spcBef>
              <a:buClrTx/>
              <a:buSzTx/>
              <a:tabLst/>
              <a:defRPr/>
            </a:pPr>
            <a:r>
              <a:rPr kumimoji="0" lang="en-US" sz="1400" i="0" u="none" strike="noStrike" cap="none" spc="0" normalizeH="0" baseline="0" noProof="0" dirty="0">
                <a:ln>
                  <a:noFill/>
                </a:ln>
                <a:effectLst/>
                <a:uLnTx/>
                <a:uFillTx/>
              </a:rPr>
              <a:t>The interest generated in these accounts must be transferred to the New Hampshire Bar Foundation for charitable purposes.</a:t>
            </a:r>
            <a:endParaRPr lang="en-US" sz="1400" dirty="0"/>
          </a:p>
          <a:p>
            <a:pPr marR="0" lvl="0" fontAlgn="auto">
              <a:spcBef>
                <a:spcPts val="0"/>
              </a:spcBef>
              <a:buClrTx/>
              <a:buSzTx/>
              <a:tabLst/>
              <a:defRPr/>
            </a:pPr>
            <a:endParaRPr kumimoji="0" lang="en-US" sz="1400" i="0" u="none" strike="noStrike" kern="1200" cap="none" spc="0" normalizeH="0" baseline="0" noProof="0" dirty="0">
              <a:ln>
                <a:noFill/>
              </a:ln>
              <a:effectLst/>
              <a:uLnTx/>
              <a:uFillTx/>
              <a:ea typeface="+mn-ea"/>
              <a:cs typeface="+mn-cs"/>
            </a:endParaRPr>
          </a:p>
          <a:p>
            <a:pPr marR="0" lvl="0" fontAlgn="auto">
              <a:spcBef>
                <a:spcPts val="0"/>
              </a:spcBef>
              <a:buClrTx/>
              <a:buSzTx/>
              <a:tabLst/>
              <a:defRPr/>
            </a:pPr>
            <a:r>
              <a:rPr lang="en-US" sz="1400" b="1" dirty="0">
                <a:solidFill>
                  <a:srgbClr val="222222"/>
                </a:solidFill>
                <a:latin typeface="Public-Sans"/>
              </a:rPr>
              <a:t>Rule 50 1(D)</a:t>
            </a:r>
          </a:p>
          <a:p>
            <a:pPr marL="0" marR="0" lvl="0" indent="0" algn="l" defTabSz="914400" rtl="0" eaLnBrk="1" fontAlgn="auto" latinLnBrk="0" hangingPunct="1">
              <a:spcBef>
                <a:spcPts val="0"/>
              </a:spcBef>
              <a:buClrTx/>
              <a:buSzTx/>
              <a:buFontTx/>
              <a:buNone/>
              <a:tabLst/>
              <a:defRPr/>
            </a:pPr>
            <a:r>
              <a:rPr kumimoji="0" lang="en-US" sz="1400" i="0" u="none" strike="noStrike" kern="1200" cap="none" spc="0" normalizeH="0" baseline="0" noProof="0" dirty="0">
                <a:ln>
                  <a:noFill/>
                </a:ln>
                <a:effectLst/>
                <a:uLnTx/>
                <a:uFillTx/>
                <a:ea typeface="+mn-ea"/>
                <a:cs typeface="+mn-cs"/>
              </a:rPr>
              <a:t>D. The interest or dividends received by the Foundation shall be used solely by the Foundation for the following purposes:</a:t>
            </a:r>
          </a:p>
          <a:p>
            <a:pPr marL="0" marR="0" lvl="0" indent="0" algn="l" defTabSz="914400" rtl="0" eaLnBrk="1" fontAlgn="auto" latinLnBrk="0" hangingPunct="1">
              <a:spcBef>
                <a:spcPts val="0"/>
              </a:spcBef>
              <a:buClrTx/>
              <a:buSzTx/>
              <a:buFontTx/>
              <a:buNone/>
              <a:tabLst/>
              <a:defRPr/>
            </a:pPr>
            <a:endParaRPr kumimoji="0" lang="en-US" sz="140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spcBef>
                <a:spcPts val="0"/>
              </a:spcBef>
              <a:buClrTx/>
              <a:buSzTx/>
              <a:buFontTx/>
              <a:buNone/>
              <a:tabLst/>
              <a:defRPr/>
            </a:pPr>
            <a:r>
              <a:rPr kumimoji="0" lang="en-US" sz="1400" i="0" u="none" strike="noStrike" kern="1200" cap="none" spc="0" normalizeH="0" baseline="0" noProof="0" dirty="0">
                <a:ln>
                  <a:noFill/>
                </a:ln>
                <a:effectLst/>
                <a:uLnTx/>
                <a:uFillTx/>
                <a:ea typeface="+mn-ea"/>
                <a:cs typeface="+mn-cs"/>
              </a:rPr>
              <a:t>          </a:t>
            </a:r>
            <a:r>
              <a:rPr kumimoji="0" lang="en-US" sz="1400" i="1" u="none" strike="noStrike" kern="1200" cap="none" spc="0" normalizeH="0" baseline="0" noProof="0" dirty="0">
                <a:ln>
                  <a:noFill/>
                </a:ln>
                <a:effectLst/>
                <a:uLnTx/>
                <a:uFillTx/>
                <a:ea typeface="+mn-ea"/>
                <a:cs typeface="+mn-cs"/>
              </a:rPr>
              <a:t>  (</a:t>
            </a:r>
            <a:r>
              <a:rPr kumimoji="0" lang="en-US" sz="1400" i="1" u="none" strike="noStrike" kern="1200" cap="none" spc="0" normalizeH="0" baseline="0" noProof="0" dirty="0" err="1">
                <a:ln>
                  <a:noFill/>
                </a:ln>
                <a:effectLst/>
                <a:uLnTx/>
                <a:uFillTx/>
                <a:ea typeface="+mn-ea"/>
                <a:cs typeface="+mn-cs"/>
              </a:rPr>
              <a:t>i</a:t>
            </a:r>
            <a:r>
              <a:rPr kumimoji="0" lang="en-US" sz="1400" i="1" u="none" strike="noStrike" kern="1200" cap="none" spc="0" normalizeH="0" baseline="0" noProof="0" dirty="0">
                <a:ln>
                  <a:noFill/>
                </a:ln>
                <a:effectLst/>
                <a:uLnTx/>
                <a:uFillTx/>
                <a:ea typeface="+mn-ea"/>
                <a:cs typeface="+mn-cs"/>
              </a:rPr>
              <a:t>) for the support of civil legal services to the disadvantaged;</a:t>
            </a:r>
          </a:p>
          <a:p>
            <a:pPr marL="0" marR="0" lvl="0" indent="0" algn="l" defTabSz="914400" rtl="0" eaLnBrk="1" fontAlgn="auto" latinLnBrk="0" hangingPunct="1">
              <a:spcBef>
                <a:spcPts val="0"/>
              </a:spcBef>
              <a:buClrTx/>
              <a:buSzTx/>
              <a:buFontTx/>
              <a:buNone/>
              <a:tabLst/>
              <a:defRPr/>
            </a:pPr>
            <a:r>
              <a:rPr kumimoji="0" lang="en-US" sz="1400" i="1" u="none" strike="noStrike" kern="1200" cap="none" spc="0" normalizeH="0" baseline="0" noProof="0" dirty="0">
                <a:ln>
                  <a:noFill/>
                </a:ln>
                <a:effectLst/>
                <a:uLnTx/>
                <a:uFillTx/>
                <a:ea typeface="+mn-ea"/>
                <a:cs typeface="+mn-cs"/>
              </a:rPr>
              <a:t>            (ii) for public education relating to the courts and legal matters;</a:t>
            </a:r>
          </a:p>
          <a:p>
            <a:pPr marL="0" marR="0" lvl="0" indent="0" algn="l" defTabSz="914400" rtl="0" eaLnBrk="1" fontAlgn="auto" latinLnBrk="0" hangingPunct="1">
              <a:spcBef>
                <a:spcPts val="0"/>
              </a:spcBef>
              <a:buClrTx/>
              <a:buSzTx/>
              <a:buFontTx/>
              <a:buNone/>
              <a:tabLst/>
              <a:defRPr/>
            </a:pPr>
            <a:r>
              <a:rPr kumimoji="0" lang="en-US" sz="1400" i="1" u="none" strike="noStrike" kern="1200" cap="none" spc="0" normalizeH="0" baseline="0" noProof="0" dirty="0">
                <a:ln>
                  <a:noFill/>
                </a:ln>
                <a:effectLst/>
                <a:uLnTx/>
                <a:uFillTx/>
                <a:ea typeface="+mn-ea"/>
                <a:cs typeface="+mn-cs"/>
              </a:rPr>
              <a:t>            (iii) for such other programs as may be approved by the supreme court.</a:t>
            </a:r>
          </a:p>
          <a:p>
            <a:pPr marL="0" marR="0" lvl="0" indent="0" algn="l" defTabSz="914400" rtl="0" eaLnBrk="1" fontAlgn="auto" latinLnBrk="0" hangingPunct="1">
              <a:spcBef>
                <a:spcPts val="0"/>
              </a:spcBef>
              <a:buClrTx/>
              <a:buSzTx/>
              <a:buFontTx/>
              <a:buNone/>
              <a:tabLst/>
              <a:defRPr/>
            </a:pPr>
            <a:endParaRPr kumimoji="0" lang="en-US" sz="140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spcBef>
                <a:spcPts val="0"/>
              </a:spcBef>
              <a:buClrTx/>
              <a:buSzTx/>
              <a:buFontTx/>
              <a:buNone/>
              <a:tabLst/>
              <a:defRPr/>
            </a:pPr>
            <a:endParaRPr kumimoji="0" lang="en-US" sz="140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spcBef>
                <a:spcPts val="0"/>
              </a:spcBef>
              <a:buClrTx/>
              <a:buSzTx/>
              <a:buFontTx/>
              <a:buNone/>
              <a:tabLst/>
              <a:defRPr/>
            </a:pPr>
            <a:r>
              <a:rPr lang="en-US" sz="1400" i="1" dirty="0"/>
              <a:t>To view NH Supreme Court </a:t>
            </a:r>
            <a:r>
              <a:rPr kumimoji="0" lang="en-US" sz="1400" i="1" u="none" strike="noStrike" kern="1200" cap="none" spc="0" normalizeH="0" baseline="0" noProof="0" dirty="0">
                <a:ln>
                  <a:noFill/>
                </a:ln>
                <a:effectLst/>
                <a:uLnTx/>
                <a:uFillTx/>
                <a:ea typeface="+mn-ea"/>
                <a:cs typeface="+mn-cs"/>
              </a:rPr>
              <a:t>Rule 50 in its entirety please visit : </a:t>
            </a:r>
            <a:r>
              <a:rPr kumimoji="0" lang="en-US" sz="1400" i="1" u="none" strike="noStrike" kern="1200" cap="none" spc="0" normalizeH="0" baseline="0" noProof="0" dirty="0">
                <a:ln>
                  <a:noFill/>
                </a:ln>
                <a:effectLst/>
                <a:uLnTx/>
                <a:uFillTx/>
                <a:ea typeface="+mn-ea"/>
                <a:cs typeface="+mn-cs"/>
                <a:hlinkClick r:id="rId2"/>
              </a:rPr>
              <a:t>https://www.courts.nh.gov/rules-supreme-court-state-new-hampshire/rule-50-trust-accounts</a:t>
            </a:r>
            <a:endParaRPr kumimoji="0" lang="en-US" sz="1400" i="1"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spcBef>
                <a:spcPts val="0"/>
              </a:spcBef>
              <a:buClrTx/>
              <a:buSzTx/>
              <a:buFontTx/>
              <a:buNone/>
              <a:tabLst/>
              <a:defRPr/>
            </a:pPr>
            <a:endParaRPr kumimoji="0" lang="en-US" sz="1600" i="1" u="none" strike="noStrike" kern="1200" cap="none" spc="0" normalizeH="0" baseline="0" noProof="0" dirty="0">
              <a:ln>
                <a:noFill/>
              </a:ln>
              <a:effectLst/>
              <a:uLnTx/>
              <a:uFillTx/>
              <a:ea typeface="+mn-ea"/>
              <a:cs typeface="+mn-cs"/>
            </a:endParaRPr>
          </a:p>
          <a:p>
            <a:pPr marR="0" lvl="0" fontAlgn="auto">
              <a:spcBef>
                <a:spcPts val="0"/>
              </a:spcBef>
              <a:buClrTx/>
              <a:buSzTx/>
              <a:tabLst/>
              <a:defRPr/>
            </a:pPr>
            <a:endParaRPr lang="en-US" sz="1600" dirty="0"/>
          </a:p>
          <a:p>
            <a:pPr marR="0" lvl="0" fontAlgn="auto">
              <a:spcBef>
                <a:spcPts val="0"/>
              </a:spcBef>
              <a:spcAft>
                <a:spcPts val="600"/>
              </a:spcAft>
              <a:buClrTx/>
              <a:buSzTx/>
              <a:tabLst/>
              <a:defRPr/>
            </a:pPr>
            <a:endParaRPr kumimoji="0" lang="en-US" sz="2000" b="0" i="0" u="none" strike="noStrike" cap="none" spc="0" normalizeH="0" baseline="0" noProof="0" dirty="0">
              <a:ln>
                <a:noFill/>
              </a:ln>
              <a:effectLst/>
              <a:uLnTx/>
              <a:uFillTx/>
            </a:endParaRPr>
          </a:p>
        </p:txBody>
      </p:sp>
      <p:sp>
        <p:nvSpPr>
          <p:cNvPr id="4" name="Slide Number Placeholder 3">
            <a:extLst>
              <a:ext uri="{FF2B5EF4-FFF2-40B4-BE49-F238E27FC236}">
                <a16:creationId xmlns:a16="http://schemas.microsoft.com/office/drawing/2014/main" id="{30C59246-61F9-4344-994B-CAC75B954C24}"/>
              </a:ext>
            </a:extLst>
          </p:cNvPr>
          <p:cNvSpPr>
            <a:spLocks noGrp="1"/>
          </p:cNvSpPr>
          <p:nvPr>
            <p:ph type="sldNum" sz="quarter" idx="12"/>
          </p:nvPr>
        </p:nvSpPr>
        <p:spPr>
          <a:xfrm>
            <a:off x="10351362" y="6356350"/>
            <a:ext cx="1002437" cy="365125"/>
          </a:xfrm>
        </p:spPr>
        <p:txBody>
          <a:bodyPr vert="horz" lIns="91440" tIns="45720" rIns="91440" bIns="45720" rtlCol="0" anchor="ctr">
            <a:normAutofit/>
          </a:bodyPr>
          <a:lstStyle/>
          <a:p>
            <a:pPr>
              <a:spcAft>
                <a:spcPts val="600"/>
              </a:spcAft>
            </a:pPr>
            <a:fld id="{A65A5C87-DF58-40C8-B092-1DE63DB4547E}" type="slidenum">
              <a:rPr lang="en-US" smtClean="0"/>
              <a:pPr>
                <a:spcAft>
                  <a:spcPts val="600"/>
                </a:spcAft>
              </a:pPr>
              <a:t>4</a:t>
            </a:fld>
            <a:endParaRPr lang="en-US"/>
          </a:p>
        </p:txBody>
      </p:sp>
    </p:spTree>
    <p:extLst>
      <p:ext uri="{BB962C8B-B14F-4D97-AF65-F5344CB8AC3E}">
        <p14:creationId xmlns:p14="http://schemas.microsoft.com/office/powerpoint/2010/main" val="147138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0E99BC-FC91-D739-8FD2-A45B91FC092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387ADC-24D4-BF2F-14CB-9E5FBCEEF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8CC8839A-4424-2DF7-A52D-90C47FE5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8E808D2-D4E3-6DE0-5B81-1DA2138A3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662B7A5-7176-FF46-AB96-B80095819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52B0C76E-20B4-15A4-BAB0-B4A453932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30AD7F49-9A5B-5F47-DDB7-B93787591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AE8CA4-CDC1-73F4-9EE6-C0FE71C8ECB7}"/>
              </a:ext>
            </a:extLst>
          </p:cNvPr>
          <p:cNvSpPr>
            <a:spLocks noGrp="1"/>
          </p:cNvSpPr>
          <p:nvPr>
            <p:ph type="title"/>
          </p:nvPr>
        </p:nvSpPr>
        <p:spPr>
          <a:xfrm>
            <a:off x="621792" y="1161288"/>
            <a:ext cx="3602736" cy="4526280"/>
          </a:xfrm>
        </p:spPr>
        <p:txBody>
          <a:bodyPr vert="horz" lIns="91440" tIns="45720" rIns="91440" bIns="45720" rtlCol="0" anchor="ctr">
            <a:normAutofit/>
          </a:bodyPr>
          <a:lstStyle/>
          <a:p>
            <a:pPr marR="0" lvl="0"/>
            <a:r>
              <a:rPr lang="en-US" sz="4000" b="1" dirty="0"/>
              <a:t>NH Bar Foundation</a:t>
            </a:r>
            <a:b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b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b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sz="4000" dirty="0"/>
          </a:p>
        </p:txBody>
      </p:sp>
      <p:sp>
        <p:nvSpPr>
          <p:cNvPr id="21" name="Rectangle 20">
            <a:extLst>
              <a:ext uri="{FF2B5EF4-FFF2-40B4-BE49-F238E27FC236}">
                <a16:creationId xmlns:a16="http://schemas.microsoft.com/office/drawing/2014/main" id="{01F28DFA-4629-1859-2BBC-9A64BDB01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6FB67C-960D-94EC-90D0-0A05FAC7A07A}"/>
              </a:ext>
            </a:extLst>
          </p:cNvPr>
          <p:cNvSpPr>
            <a:spLocks noGrp="1"/>
          </p:cNvSpPr>
          <p:nvPr>
            <p:ph idx="1"/>
          </p:nvPr>
        </p:nvSpPr>
        <p:spPr>
          <a:xfrm>
            <a:off x="5377096" y="805821"/>
            <a:ext cx="6167878" cy="5246357"/>
          </a:xfrm>
        </p:spPr>
        <p:txBody>
          <a:bodyPr vert="horz" lIns="91440" tIns="45720" rIns="91440" bIns="45720" rtlCol="0" anchor="ctr">
            <a:normAutofit fontScale="92500" lnSpcReduction="10000"/>
          </a:bodyPr>
          <a:lstStyle/>
          <a:p>
            <a:pPr>
              <a:spcBef>
                <a:spcPts val="0"/>
              </a:spcBef>
              <a:defRPr/>
            </a:pPr>
            <a:r>
              <a:rPr lang="en-US" sz="1600" b="1" dirty="0"/>
              <a:t>The NH Bar Foundation (NHBF) </a:t>
            </a:r>
            <a:r>
              <a:rPr lang="en-US" sz="1600" dirty="0"/>
              <a:t>is a nonprofit </a:t>
            </a:r>
            <a:r>
              <a:rPr lang="en-US" sz="1600" dirty="0">
                <a:solidFill>
                  <a:srgbClr val="000000"/>
                </a:solidFill>
              </a:rPr>
              <a:t>501(c)(3), </a:t>
            </a:r>
            <a:r>
              <a:rPr lang="en-US" sz="1600" dirty="0"/>
              <a:t>charitable organization that is dedicated to supporting civil legal aid for underserved communities and promoting law-related education across New Hampshire. It is the philanthropic arm of the NH Bar Association.</a:t>
            </a:r>
          </a:p>
          <a:p>
            <a:pPr>
              <a:spcBef>
                <a:spcPts val="0"/>
              </a:spcBef>
              <a:defRPr/>
            </a:pPr>
            <a:endParaRPr lang="en-US" sz="1600" dirty="0"/>
          </a:p>
          <a:p>
            <a:pPr>
              <a:spcBef>
                <a:spcPts val="0"/>
              </a:spcBef>
              <a:defRPr/>
            </a:pPr>
            <a:r>
              <a:rPr lang="en-US" sz="1600" dirty="0"/>
              <a:t>The NHBF is a registered charity in good standing with the Charitable Trust Unit of the NH Department of Justice.</a:t>
            </a:r>
          </a:p>
          <a:p>
            <a:pPr>
              <a:spcBef>
                <a:spcPts val="0"/>
              </a:spcBef>
              <a:defRPr/>
            </a:pPr>
            <a:endParaRPr lang="en-US" sz="1600" dirty="0"/>
          </a:p>
          <a:p>
            <a:pPr>
              <a:spcBef>
                <a:spcPts val="0"/>
              </a:spcBef>
              <a:defRPr/>
            </a:pPr>
            <a:r>
              <a:rPr lang="en-US" sz="1600" dirty="0"/>
              <a:t>The NHBF oversees the careful stewardship of the IOLTA program and cultivates relationships with local credit unions and banks to obtain commitments for higher interest rates which directly result in additional grant funding for civil legal aid. Additionally, the NHBF privately fundraises to broaden our mission to support equal access to justice with yearly fundraising campaigns.</a:t>
            </a:r>
          </a:p>
          <a:p>
            <a:pPr>
              <a:spcBef>
                <a:spcPts val="0"/>
              </a:spcBef>
              <a:defRPr/>
            </a:pPr>
            <a:endParaRPr lang="en-US" sz="1600" dirty="0"/>
          </a:p>
          <a:p>
            <a:pPr marR="0" lvl="0" fontAlgn="auto">
              <a:spcBef>
                <a:spcPts val="0"/>
              </a:spcBef>
              <a:buClrTx/>
              <a:buSzTx/>
              <a:tabLst/>
              <a:defRPr/>
            </a:pPr>
            <a:r>
              <a:rPr lang="en-US" sz="1600" dirty="0">
                <a:solidFill>
                  <a:srgbClr val="000000"/>
                </a:solidFill>
              </a:rPr>
              <a:t>The NHBF is governed by a volunteer board of directors, attorneys, bankers, community and business leaders. The NHBF is managed by professional staff dedicated to the mission and vision of the Foundation, with additional support of the NH Bar Association.</a:t>
            </a:r>
          </a:p>
          <a:p>
            <a:pPr marR="0" lvl="0" fontAlgn="auto">
              <a:spcBef>
                <a:spcPts val="0"/>
              </a:spcBef>
              <a:buClrTx/>
              <a:buSzTx/>
              <a:tabLst/>
              <a:defRPr/>
            </a:pPr>
            <a:endParaRPr lang="en-US" sz="1600" dirty="0">
              <a:solidFill>
                <a:srgbClr val="000000"/>
              </a:solidFill>
            </a:endParaRPr>
          </a:p>
          <a:p>
            <a:pPr marL="0" marR="0" lvl="0" indent="0" algn="l" defTabSz="914400" rtl="0" eaLnBrk="1" fontAlgn="auto" latinLnBrk="0" hangingPunct="1">
              <a:spcBef>
                <a:spcPts val="0"/>
              </a:spcBef>
              <a:buClrTx/>
              <a:buSzTx/>
              <a:buFontTx/>
              <a:buNone/>
              <a:tabLst/>
              <a:defRPr/>
            </a:pPr>
            <a:r>
              <a:rPr kumimoji="0" lang="en-US" sz="1600" i="0" u="none" strike="noStrike" kern="1200" cap="none" spc="0" normalizeH="0" baseline="0" noProof="0" dirty="0">
                <a:ln>
                  <a:noFill/>
                </a:ln>
                <a:effectLst/>
                <a:uLnTx/>
                <a:uFillTx/>
                <a:ea typeface="+mn-ea"/>
                <a:cs typeface="+mn-cs"/>
              </a:rPr>
              <a:t> </a:t>
            </a:r>
            <a:endParaRPr lang="en-US" sz="1600" dirty="0"/>
          </a:p>
        </p:txBody>
      </p:sp>
      <p:sp>
        <p:nvSpPr>
          <p:cNvPr id="4" name="Slide Number Placeholder 3">
            <a:extLst>
              <a:ext uri="{FF2B5EF4-FFF2-40B4-BE49-F238E27FC236}">
                <a16:creationId xmlns:a16="http://schemas.microsoft.com/office/drawing/2014/main" id="{AFF9D328-3976-2997-FC44-81B91A2CEFFE}"/>
              </a:ext>
            </a:extLst>
          </p:cNvPr>
          <p:cNvSpPr>
            <a:spLocks noGrp="1"/>
          </p:cNvSpPr>
          <p:nvPr>
            <p:ph type="sldNum" sz="quarter" idx="12"/>
          </p:nvPr>
        </p:nvSpPr>
        <p:spPr>
          <a:xfrm>
            <a:off x="10351362" y="6356350"/>
            <a:ext cx="1002437" cy="365125"/>
          </a:xfrm>
        </p:spPr>
        <p:txBody>
          <a:bodyPr vert="horz" lIns="91440" tIns="45720" rIns="91440" bIns="45720" rtlCol="0" anchor="ctr">
            <a:normAutofit/>
          </a:bodyPr>
          <a:lstStyle/>
          <a:p>
            <a:pPr>
              <a:spcAft>
                <a:spcPts val="600"/>
              </a:spcAft>
            </a:pPr>
            <a:fld id="{A65A5C87-DF58-40C8-B092-1DE63DB4547E}" type="slidenum">
              <a:rPr lang="en-US" smtClean="0"/>
              <a:pPr>
                <a:spcAft>
                  <a:spcPts val="600"/>
                </a:spcAft>
              </a:pPr>
              <a:t>5</a:t>
            </a:fld>
            <a:endParaRPr lang="en-US"/>
          </a:p>
        </p:txBody>
      </p:sp>
    </p:spTree>
    <p:extLst>
      <p:ext uri="{BB962C8B-B14F-4D97-AF65-F5344CB8AC3E}">
        <p14:creationId xmlns:p14="http://schemas.microsoft.com/office/powerpoint/2010/main" val="245801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E721D3-A79D-3D5F-2993-7623A9C37E9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CC2B80-279E-3AC1-15EA-8031B02F5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D4E661DF-48B0-AFEC-D4F8-29DAAB48B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48177BA-2D1B-6F27-543D-2B2B8FB3B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079D31A2-9C8B-8472-E0A3-6647717C7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DF9A0A15-B404-6540-F50E-47FA96DE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051F4F12-EC01-A301-F80B-3D3912E77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81F1F4-1B21-EF57-9524-C65BB41FDB68}"/>
              </a:ext>
            </a:extLst>
          </p:cNvPr>
          <p:cNvSpPr>
            <a:spLocks noGrp="1"/>
          </p:cNvSpPr>
          <p:nvPr>
            <p:ph type="title"/>
          </p:nvPr>
        </p:nvSpPr>
        <p:spPr>
          <a:xfrm>
            <a:off x="621792" y="1161288"/>
            <a:ext cx="3602736" cy="4526280"/>
          </a:xfrm>
        </p:spPr>
        <p:txBody>
          <a:bodyPr vert="horz" lIns="91440" tIns="45720" rIns="91440" bIns="45720" rtlCol="0" anchor="ctr">
            <a:normAutofit/>
          </a:bodyPr>
          <a:lstStyle/>
          <a:p>
            <a:pPr marR="0" lvl="0"/>
            <a:r>
              <a:rPr lang="en-US" sz="4000" b="1" dirty="0"/>
              <a:t>NH Bar Foundation Grant Programs</a:t>
            </a:r>
            <a:b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b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b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sz="4000" dirty="0"/>
          </a:p>
        </p:txBody>
      </p:sp>
      <p:sp>
        <p:nvSpPr>
          <p:cNvPr id="21" name="Rectangle 20">
            <a:extLst>
              <a:ext uri="{FF2B5EF4-FFF2-40B4-BE49-F238E27FC236}">
                <a16:creationId xmlns:a16="http://schemas.microsoft.com/office/drawing/2014/main" id="{4F6836F5-A093-F4C0-C10F-541E07EBB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900A66-D6E6-2B9E-20EF-431198081301}"/>
              </a:ext>
            </a:extLst>
          </p:cNvPr>
          <p:cNvSpPr>
            <a:spLocks noGrp="1"/>
          </p:cNvSpPr>
          <p:nvPr>
            <p:ph idx="1"/>
          </p:nvPr>
        </p:nvSpPr>
        <p:spPr>
          <a:xfrm>
            <a:off x="6096000" y="1073093"/>
            <a:ext cx="5216142" cy="4702670"/>
          </a:xfrm>
        </p:spPr>
        <p:txBody>
          <a:bodyPr vert="horz" lIns="91440" tIns="45720" rIns="91440" bIns="45720" rtlCol="0" anchor="ctr">
            <a:normAutofit/>
          </a:bodyPr>
          <a:lstStyle/>
          <a:p>
            <a:pPr marR="0" lvl="0" fontAlgn="auto">
              <a:spcBef>
                <a:spcPts val="0"/>
              </a:spcBef>
              <a:buClrTx/>
              <a:buSzTx/>
              <a:tabLst/>
              <a:defRPr/>
            </a:pPr>
            <a:r>
              <a:rPr lang="en-US" sz="1600" dirty="0">
                <a:solidFill>
                  <a:srgbClr val="000000"/>
                </a:solidFill>
              </a:rPr>
              <a:t>The NH Bar Foundation oversees and administers </a:t>
            </a:r>
          </a:p>
          <a:p>
            <a:pPr marR="0" lvl="0" fontAlgn="auto">
              <a:spcBef>
                <a:spcPts val="0"/>
              </a:spcBef>
              <a:buClrTx/>
              <a:buSzTx/>
              <a:tabLst/>
              <a:defRPr/>
            </a:pPr>
            <a:r>
              <a:rPr lang="en-US" sz="1600" b="1" u="sng" dirty="0">
                <a:solidFill>
                  <a:srgbClr val="000000"/>
                </a:solidFill>
              </a:rPr>
              <a:t>three grant programs</a:t>
            </a:r>
            <a:r>
              <a:rPr lang="en-US" sz="1600" dirty="0">
                <a:solidFill>
                  <a:srgbClr val="000000"/>
                </a:solidFill>
              </a:rPr>
              <a:t>: </a:t>
            </a:r>
          </a:p>
          <a:p>
            <a:pPr marR="0" lvl="0" fontAlgn="auto">
              <a:spcBef>
                <a:spcPts val="0"/>
              </a:spcBef>
              <a:buClrTx/>
              <a:buSzTx/>
              <a:tabLst/>
              <a:defRPr/>
            </a:pPr>
            <a:endParaRPr lang="en-US" sz="1600" dirty="0">
              <a:solidFill>
                <a:srgbClr val="000000"/>
              </a:solidFill>
            </a:endParaRPr>
          </a:p>
          <a:p>
            <a:pPr marL="1485900" lvl="2" indent="-342900">
              <a:spcBef>
                <a:spcPts val="0"/>
              </a:spcBef>
              <a:buFont typeface="+mj-lt"/>
              <a:buAutoNum type="arabicPeriod"/>
              <a:defRPr/>
            </a:pPr>
            <a:r>
              <a:rPr lang="en-US" sz="1600" b="1" dirty="0">
                <a:solidFill>
                  <a:srgbClr val="000000"/>
                </a:solidFill>
              </a:rPr>
              <a:t>IOLTA</a:t>
            </a:r>
            <a:r>
              <a:rPr lang="en-US" sz="1600" dirty="0">
                <a:solidFill>
                  <a:srgbClr val="000000"/>
                </a:solidFill>
              </a:rPr>
              <a:t> </a:t>
            </a:r>
            <a:r>
              <a:rPr lang="en-US" sz="1600" b="1" dirty="0">
                <a:solidFill>
                  <a:srgbClr val="000000"/>
                </a:solidFill>
              </a:rPr>
              <a:t>Grants</a:t>
            </a:r>
            <a:endParaRPr lang="en-US" sz="1600" dirty="0">
              <a:solidFill>
                <a:srgbClr val="000000"/>
              </a:solidFill>
            </a:endParaRPr>
          </a:p>
          <a:p>
            <a:pPr marL="1485900" lvl="2" indent="-342900">
              <a:spcBef>
                <a:spcPts val="0"/>
              </a:spcBef>
              <a:buFont typeface="+mj-lt"/>
              <a:buAutoNum type="arabicPeriod"/>
              <a:defRPr/>
            </a:pPr>
            <a:r>
              <a:rPr lang="en-US" sz="1600" b="1" dirty="0">
                <a:solidFill>
                  <a:srgbClr val="000000"/>
                </a:solidFill>
              </a:rPr>
              <a:t>Justice Grants</a:t>
            </a:r>
            <a:endParaRPr lang="en-US" sz="1600" dirty="0">
              <a:solidFill>
                <a:srgbClr val="000000"/>
              </a:solidFill>
            </a:endParaRPr>
          </a:p>
          <a:p>
            <a:pPr marL="1485900" lvl="2" indent="-342900">
              <a:spcBef>
                <a:spcPts val="0"/>
              </a:spcBef>
              <a:buFont typeface="+mj-lt"/>
              <a:buAutoNum type="arabicPeriod"/>
              <a:defRPr/>
            </a:pPr>
            <a:r>
              <a:rPr lang="en-US" sz="1600" b="1" dirty="0">
                <a:solidFill>
                  <a:srgbClr val="000000"/>
                </a:solidFill>
              </a:rPr>
              <a:t>General Fund Grants</a:t>
            </a:r>
            <a:endParaRPr kumimoji="0" lang="en-US" sz="1600" i="0" u="none" strike="noStrike" kern="1200" cap="none" spc="0" normalizeH="0" baseline="0" noProof="0" dirty="0">
              <a:ln>
                <a:noFill/>
              </a:ln>
              <a:effectLst/>
              <a:uLnTx/>
              <a:uFillTx/>
              <a:ea typeface="+mn-ea"/>
              <a:cs typeface="+mn-cs"/>
            </a:endParaRPr>
          </a:p>
        </p:txBody>
      </p:sp>
      <p:sp>
        <p:nvSpPr>
          <p:cNvPr id="4" name="Slide Number Placeholder 3">
            <a:extLst>
              <a:ext uri="{FF2B5EF4-FFF2-40B4-BE49-F238E27FC236}">
                <a16:creationId xmlns:a16="http://schemas.microsoft.com/office/drawing/2014/main" id="{4A4330F1-8483-16B6-EC1E-D6461452ED09}"/>
              </a:ext>
            </a:extLst>
          </p:cNvPr>
          <p:cNvSpPr>
            <a:spLocks noGrp="1"/>
          </p:cNvSpPr>
          <p:nvPr>
            <p:ph type="sldNum" sz="quarter" idx="12"/>
          </p:nvPr>
        </p:nvSpPr>
        <p:spPr>
          <a:xfrm>
            <a:off x="10351362" y="6356350"/>
            <a:ext cx="1002437" cy="365125"/>
          </a:xfrm>
        </p:spPr>
        <p:txBody>
          <a:bodyPr vert="horz" lIns="91440" tIns="45720" rIns="91440" bIns="45720" rtlCol="0" anchor="ctr">
            <a:normAutofit/>
          </a:bodyPr>
          <a:lstStyle/>
          <a:p>
            <a:pPr>
              <a:spcAft>
                <a:spcPts val="600"/>
              </a:spcAft>
            </a:pPr>
            <a:fld id="{A65A5C87-DF58-40C8-B092-1DE63DB4547E}" type="slidenum">
              <a:rPr lang="en-US" smtClean="0"/>
              <a:pPr>
                <a:spcAft>
                  <a:spcPts val="600"/>
                </a:spcAft>
              </a:pPr>
              <a:t>6</a:t>
            </a:fld>
            <a:endParaRPr lang="en-US"/>
          </a:p>
        </p:txBody>
      </p:sp>
    </p:spTree>
    <p:extLst>
      <p:ext uri="{BB962C8B-B14F-4D97-AF65-F5344CB8AC3E}">
        <p14:creationId xmlns:p14="http://schemas.microsoft.com/office/powerpoint/2010/main" val="327173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AE15B-5B1C-623D-77C2-ABCAA91C8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2DC83-9A4B-5A98-D877-9279D561E28B}"/>
              </a:ext>
            </a:extLst>
          </p:cNvPr>
          <p:cNvSpPr>
            <a:spLocks noGrp="1"/>
          </p:cNvSpPr>
          <p:nvPr>
            <p:ph type="title"/>
          </p:nvPr>
        </p:nvSpPr>
        <p:spPr>
          <a:xfrm>
            <a:off x="1115568" y="733245"/>
            <a:ext cx="10168128" cy="1179576"/>
          </a:xfrm>
        </p:spPr>
        <p:txBody>
          <a:bodyPr>
            <a:normAutofit fontScale="90000"/>
          </a:bodyPr>
          <a:lstStyle/>
          <a:p>
            <a:pPr marR="0" lvl="0" algn="ctr"/>
            <a:r>
              <a:rPr lang="en-US" b="1" dirty="0">
                <a:latin typeface="Aptos" panose="020B0004020202020204" pitchFamily="34" charset="0"/>
                <a:ea typeface="Aptos" panose="020B0004020202020204" pitchFamily="34" charset="0"/>
                <a:cs typeface="Aptos" panose="020B0004020202020204" pitchFamily="34" charset="0"/>
              </a:rPr>
              <a:t>NH Bar Foundation Grant Programs</a:t>
            </a:r>
            <a:br>
              <a:rPr lang="en-US" sz="12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14" name="Text Placeholder 13">
            <a:extLst>
              <a:ext uri="{FF2B5EF4-FFF2-40B4-BE49-F238E27FC236}">
                <a16:creationId xmlns:a16="http://schemas.microsoft.com/office/drawing/2014/main" id="{A519F5B5-9759-A3D2-7335-D90A5466FDD8}"/>
              </a:ext>
            </a:extLst>
          </p:cNvPr>
          <p:cNvSpPr>
            <a:spLocks noGrp="1"/>
          </p:cNvSpPr>
          <p:nvPr>
            <p:ph type="body" sz="quarter" idx="1"/>
          </p:nvPr>
        </p:nvSpPr>
        <p:spPr>
          <a:xfrm>
            <a:off x="1115568" y="2010434"/>
            <a:ext cx="1805654" cy="505689"/>
          </a:xfrm>
        </p:spPr>
        <p:txBody>
          <a:bodyPr>
            <a:normAutofit/>
          </a:bodyPr>
          <a:lstStyle/>
          <a:p>
            <a:r>
              <a:rPr lang="en-US" sz="2000" dirty="0"/>
              <a:t>IOLTA Grants</a:t>
            </a:r>
          </a:p>
        </p:txBody>
      </p:sp>
      <p:sp>
        <p:nvSpPr>
          <p:cNvPr id="15" name="Text Placeholder 14">
            <a:extLst>
              <a:ext uri="{FF2B5EF4-FFF2-40B4-BE49-F238E27FC236}">
                <a16:creationId xmlns:a16="http://schemas.microsoft.com/office/drawing/2014/main" id="{3D45F911-AA32-92E1-7DD1-777C7FF661FC}"/>
              </a:ext>
            </a:extLst>
          </p:cNvPr>
          <p:cNvSpPr>
            <a:spLocks noGrp="1"/>
          </p:cNvSpPr>
          <p:nvPr>
            <p:ph type="body" idx="3"/>
          </p:nvPr>
        </p:nvSpPr>
        <p:spPr>
          <a:xfrm>
            <a:off x="8915903" y="2031058"/>
            <a:ext cx="2737987" cy="474228"/>
          </a:xfrm>
        </p:spPr>
        <p:txBody>
          <a:bodyPr>
            <a:normAutofit/>
          </a:bodyPr>
          <a:lstStyle/>
          <a:p>
            <a:r>
              <a:rPr lang="en-US" sz="2000" dirty="0"/>
              <a:t>General Fund Grants</a:t>
            </a:r>
          </a:p>
        </p:txBody>
      </p:sp>
      <p:sp>
        <p:nvSpPr>
          <p:cNvPr id="12" name="Content Placeholder 11">
            <a:extLst>
              <a:ext uri="{FF2B5EF4-FFF2-40B4-BE49-F238E27FC236}">
                <a16:creationId xmlns:a16="http://schemas.microsoft.com/office/drawing/2014/main" id="{0051A44B-7B82-A59C-9F33-10F19AECB93F}"/>
              </a:ext>
            </a:extLst>
          </p:cNvPr>
          <p:cNvSpPr>
            <a:spLocks noGrp="1"/>
          </p:cNvSpPr>
          <p:nvPr>
            <p:ph sz="half" idx="2"/>
          </p:nvPr>
        </p:nvSpPr>
        <p:spPr>
          <a:xfrm>
            <a:off x="597272" y="2516123"/>
            <a:ext cx="2998084" cy="3432058"/>
          </a:xfrm>
        </p:spPr>
        <p:txBody>
          <a:bodyPr>
            <a:normAutofit/>
          </a:bodyPr>
          <a:lstStyle/>
          <a:p>
            <a:pPr marL="0" indent="0" algn="l">
              <a:lnSpc>
                <a:spcPct val="100000"/>
              </a:lnSpc>
              <a:spcBef>
                <a:spcPts val="0"/>
              </a:spcBef>
              <a:spcAft>
                <a:spcPts val="1575"/>
              </a:spcAft>
              <a:buNone/>
            </a:pPr>
            <a:r>
              <a:rPr lang="en-US" sz="1200" dirty="0"/>
              <a:t> I</a:t>
            </a:r>
            <a:r>
              <a:rPr lang="en-US" sz="1200" i="0" dirty="0">
                <a:solidFill>
                  <a:srgbClr val="000000"/>
                </a:solidFill>
                <a:effectLst/>
              </a:rPr>
              <a:t>OLTA Grants </a:t>
            </a:r>
            <a:r>
              <a:rPr lang="en-US" sz="1200" b="0" i="0" dirty="0">
                <a:solidFill>
                  <a:srgbClr val="000000"/>
                </a:solidFill>
                <a:effectLst/>
              </a:rPr>
              <a:t>are for New Hampshire nonprofit organizations and/or programs that meet the criteria of NH Supreme Court, Rule 50: </a:t>
            </a:r>
          </a:p>
          <a:p>
            <a:pPr>
              <a:lnSpc>
                <a:spcPct val="100000"/>
              </a:lnSpc>
              <a:spcBef>
                <a:spcPts val="0"/>
              </a:spcBef>
              <a:spcAft>
                <a:spcPts val="1575"/>
              </a:spcAft>
            </a:pPr>
            <a:r>
              <a:rPr lang="en-US" sz="1200" dirty="0">
                <a:solidFill>
                  <a:srgbClr val="000000"/>
                </a:solidFill>
              </a:rPr>
              <a:t>For the support of civil legal services to the disadvantaged.</a:t>
            </a:r>
          </a:p>
          <a:p>
            <a:pPr>
              <a:lnSpc>
                <a:spcPct val="100000"/>
              </a:lnSpc>
              <a:spcBef>
                <a:spcPts val="0"/>
              </a:spcBef>
              <a:spcAft>
                <a:spcPts val="1575"/>
              </a:spcAft>
            </a:pPr>
            <a:r>
              <a:rPr lang="en-US" sz="1200" dirty="0">
                <a:solidFill>
                  <a:srgbClr val="000000"/>
                </a:solidFill>
              </a:rPr>
              <a:t>For public education relating to the courts and legal matters.</a:t>
            </a:r>
          </a:p>
          <a:p>
            <a:pPr>
              <a:lnSpc>
                <a:spcPct val="100000"/>
              </a:lnSpc>
              <a:spcBef>
                <a:spcPts val="0"/>
              </a:spcBef>
              <a:spcAft>
                <a:spcPts val="525"/>
              </a:spcAft>
            </a:pPr>
            <a:r>
              <a:rPr lang="en-US" sz="1200" dirty="0">
                <a:solidFill>
                  <a:srgbClr val="000000"/>
                </a:solidFill>
              </a:rPr>
              <a:t>For such other programs as may be approved by the Supreme Court.</a:t>
            </a:r>
          </a:p>
          <a:p>
            <a:pPr marL="0" indent="0">
              <a:buNone/>
            </a:pPr>
            <a:endParaRPr lang="en-US" dirty="0"/>
          </a:p>
        </p:txBody>
      </p:sp>
      <p:sp>
        <p:nvSpPr>
          <p:cNvPr id="13" name="Content Placeholder 12">
            <a:extLst>
              <a:ext uri="{FF2B5EF4-FFF2-40B4-BE49-F238E27FC236}">
                <a16:creationId xmlns:a16="http://schemas.microsoft.com/office/drawing/2014/main" id="{99526E02-847F-EF05-C442-0DE54AA1AC72}"/>
              </a:ext>
            </a:extLst>
          </p:cNvPr>
          <p:cNvSpPr>
            <a:spLocks noGrp="1"/>
          </p:cNvSpPr>
          <p:nvPr>
            <p:ph sz="quarter" idx="4"/>
          </p:nvPr>
        </p:nvSpPr>
        <p:spPr>
          <a:xfrm>
            <a:off x="8975066" y="2516123"/>
            <a:ext cx="2619662" cy="2968511"/>
          </a:xfrm>
        </p:spPr>
        <p:txBody>
          <a:bodyPr>
            <a:normAutofit/>
          </a:bodyPr>
          <a:lstStyle/>
          <a:p>
            <a:pPr marL="0" indent="0">
              <a:buNone/>
            </a:pPr>
            <a:r>
              <a:rPr lang="en-US" sz="1200" dirty="0"/>
              <a:t>General Fund Grants are raised through yearly private fundraising efforts which help to broaden the Foundations mission to secure access to justice for all. The Board of Directors reviews and approvals all grant funding to usure that grant meet the Foundation mission.</a:t>
            </a:r>
          </a:p>
        </p:txBody>
      </p:sp>
      <p:sp>
        <p:nvSpPr>
          <p:cNvPr id="16" name="Slide Number Placeholder 5">
            <a:extLst>
              <a:ext uri="{FF2B5EF4-FFF2-40B4-BE49-F238E27FC236}">
                <a16:creationId xmlns:a16="http://schemas.microsoft.com/office/drawing/2014/main" id="{1AE646EB-D56D-0D14-6BA9-BDD34F580092}"/>
              </a:ext>
            </a:extLst>
          </p:cNvPr>
          <p:cNvSpPr>
            <a:spLocks noGrp="1"/>
          </p:cNvSpPr>
          <p:nvPr>
            <p:ph type="sldNum" sz="quarter" idx="12"/>
          </p:nvPr>
        </p:nvSpPr>
        <p:spPr/>
        <p:txBody>
          <a:bodyPr/>
          <a:lstStyle/>
          <a:p>
            <a:fld id="{A65A5C87-DF58-40C8-B092-1DE63DB4547E}" type="slidenum">
              <a:rPr lang="en-US" smtClean="0"/>
              <a:pPr/>
              <a:t>7</a:t>
            </a:fld>
            <a:endParaRPr lang="en-US" dirty="0"/>
          </a:p>
        </p:txBody>
      </p:sp>
      <p:sp>
        <p:nvSpPr>
          <p:cNvPr id="4" name="Text Placeholder 14">
            <a:extLst>
              <a:ext uri="{FF2B5EF4-FFF2-40B4-BE49-F238E27FC236}">
                <a16:creationId xmlns:a16="http://schemas.microsoft.com/office/drawing/2014/main" id="{12EB503D-1BA3-A2B1-952B-8350A9059D0B}"/>
              </a:ext>
            </a:extLst>
          </p:cNvPr>
          <p:cNvSpPr txBox="1">
            <a:spLocks/>
          </p:cNvSpPr>
          <p:nvPr/>
        </p:nvSpPr>
        <p:spPr>
          <a:xfrm>
            <a:off x="5137626" y="2084451"/>
            <a:ext cx="1916747" cy="442320"/>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Justice Grants</a:t>
            </a:r>
          </a:p>
        </p:txBody>
      </p:sp>
      <p:sp>
        <p:nvSpPr>
          <p:cNvPr id="6" name="Content Placeholder 12">
            <a:extLst>
              <a:ext uri="{FF2B5EF4-FFF2-40B4-BE49-F238E27FC236}">
                <a16:creationId xmlns:a16="http://schemas.microsoft.com/office/drawing/2014/main" id="{D3BAC4C1-12AB-F895-BD94-96ECF060051C}"/>
              </a:ext>
            </a:extLst>
          </p:cNvPr>
          <p:cNvSpPr txBox="1">
            <a:spLocks/>
          </p:cNvSpPr>
          <p:nvPr/>
        </p:nvSpPr>
        <p:spPr>
          <a:xfrm>
            <a:off x="4164549" y="2516895"/>
            <a:ext cx="4241324" cy="361019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0" i="0" dirty="0">
                <a:solidFill>
                  <a:srgbClr val="000000"/>
                </a:solidFill>
                <a:effectLst/>
              </a:rPr>
              <a:t>Justice Grants are funded by distributions from restricted and unrestricted endowed funds raised from private funds. Applications are accepted on a biennium basis from New Hampshire nonprofit organizations and/or programs that:</a:t>
            </a:r>
          </a:p>
          <a:p>
            <a:pPr>
              <a:spcAft>
                <a:spcPts val="525"/>
              </a:spcAft>
            </a:pPr>
            <a:r>
              <a:rPr lang="en-US" sz="1900" b="0" i="0" dirty="0">
                <a:solidFill>
                  <a:srgbClr val="000000"/>
                </a:solidFill>
                <a:effectLst/>
              </a:rPr>
              <a:t>Envision new ways to create equal justice for all people.</a:t>
            </a:r>
          </a:p>
          <a:p>
            <a:pPr>
              <a:spcAft>
                <a:spcPts val="525"/>
              </a:spcAft>
            </a:pPr>
            <a:r>
              <a:rPr lang="en-US" sz="1900" b="0" i="0" dirty="0">
                <a:solidFill>
                  <a:srgbClr val="000000"/>
                </a:solidFill>
                <a:effectLst/>
              </a:rPr>
              <a:t>Foster innovation in the delivery of legal services, court operations, legal education and related areas.</a:t>
            </a:r>
          </a:p>
          <a:p>
            <a:pPr>
              <a:spcAft>
                <a:spcPts val="525"/>
              </a:spcAft>
            </a:pPr>
            <a:r>
              <a:rPr lang="en-US" sz="1900" b="0" i="0" dirty="0">
                <a:solidFill>
                  <a:srgbClr val="000000"/>
                </a:solidFill>
                <a:effectLst/>
              </a:rPr>
              <a:t>Address legal needs or projects which are important in a democratic society.</a:t>
            </a:r>
          </a:p>
          <a:p>
            <a:pPr>
              <a:spcAft>
                <a:spcPts val="525"/>
              </a:spcAft>
            </a:pPr>
            <a:r>
              <a:rPr lang="en-US" sz="1900" b="0" i="0" dirty="0">
                <a:solidFill>
                  <a:srgbClr val="000000"/>
                </a:solidFill>
                <a:effectLst/>
              </a:rPr>
              <a:t>Bring people and resources and people to find collaborative solutions to justice related problems.</a:t>
            </a:r>
          </a:p>
          <a:p>
            <a:pPr>
              <a:spcAft>
                <a:spcPts val="525"/>
              </a:spcAft>
            </a:pPr>
            <a:r>
              <a:rPr lang="en-US" sz="1900" b="0" i="0" dirty="0">
                <a:solidFill>
                  <a:srgbClr val="000000"/>
                </a:solidFill>
                <a:effectLst/>
              </a:rPr>
              <a:t>Inform and educate the public about the courts and the Rule of Law. </a:t>
            </a:r>
          </a:p>
          <a:p>
            <a:pPr marL="0" indent="0">
              <a:buNone/>
            </a:pPr>
            <a:endParaRPr lang="en-US" dirty="0"/>
          </a:p>
        </p:txBody>
      </p:sp>
      <p:sp>
        <p:nvSpPr>
          <p:cNvPr id="9" name="TextBox 8">
            <a:extLst>
              <a:ext uri="{FF2B5EF4-FFF2-40B4-BE49-F238E27FC236}">
                <a16:creationId xmlns:a16="http://schemas.microsoft.com/office/drawing/2014/main" id="{B3010274-4DB0-71E1-343F-99AA4D8D09F6}"/>
              </a:ext>
            </a:extLst>
          </p:cNvPr>
          <p:cNvSpPr txBox="1"/>
          <p:nvPr/>
        </p:nvSpPr>
        <p:spPr>
          <a:xfrm>
            <a:off x="250372" y="6428621"/>
            <a:ext cx="11691256" cy="307777"/>
          </a:xfrm>
          <a:prstGeom prst="rect">
            <a:avLst/>
          </a:prstGeom>
          <a:noFill/>
        </p:spPr>
        <p:txBody>
          <a:bodyPr wrap="square" rtlCol="0">
            <a:spAutoFit/>
          </a:bodyPr>
          <a:lstStyle/>
          <a:p>
            <a:pPr algn="ctr"/>
            <a:r>
              <a:rPr lang="en-US" sz="1400" b="1" i="1" dirty="0"/>
              <a:t>Note: The three programs above are separate grant programs with separate reporting and accounting guidelines.</a:t>
            </a:r>
          </a:p>
        </p:txBody>
      </p:sp>
    </p:spTree>
    <p:extLst>
      <p:ext uri="{BB962C8B-B14F-4D97-AF65-F5344CB8AC3E}">
        <p14:creationId xmlns:p14="http://schemas.microsoft.com/office/powerpoint/2010/main" val="240022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A44A31-EF51-5001-8492-94BF59146FA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7948E8DE-A931-4EF0-BE1D-F10274740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5225F8-B924-297D-7B8A-B425F11A4476}"/>
              </a:ext>
            </a:extLst>
          </p:cNvPr>
          <p:cNvSpPr>
            <a:spLocks noGrp="1"/>
          </p:cNvSpPr>
          <p:nvPr>
            <p:ph type="title"/>
          </p:nvPr>
        </p:nvSpPr>
        <p:spPr>
          <a:xfrm>
            <a:off x="306964" y="177800"/>
            <a:ext cx="8443572" cy="6502400"/>
          </a:xfrm>
        </p:spPr>
        <p:txBody>
          <a:bodyPr vert="horz" lIns="91440" tIns="45720" rIns="91440" bIns="45720" rtlCol="0" anchor="ctr">
            <a:normAutofit fontScale="90000"/>
          </a:bodyPr>
          <a:lstStyle/>
          <a:p>
            <a:pPr marR="0" lvl="0" algn="l"/>
            <a:r>
              <a:rPr lang="en-US" sz="1600" dirty="0">
                <a:latin typeface="+mn-lt"/>
              </a:rPr>
              <a:t>IOLTA funding decisions are made by the NH Bar Foundation Board of Directors. Each fiscal year, the Board of Directors reviews the IOLTA funding available and votes on the total amount available for grants in the upcoming fiscal year. IOLTA funding varies from year to year, based on interest rates and economic conditions.</a:t>
            </a:r>
            <a:br>
              <a:rPr lang="en-US" sz="1600" dirty="0">
                <a:latin typeface="+mn-lt"/>
              </a:rPr>
            </a:br>
            <a:br>
              <a:rPr lang="en-US" sz="1600" dirty="0">
                <a:latin typeface="+mn-lt"/>
              </a:rPr>
            </a:br>
            <a:r>
              <a:rPr lang="en-US" sz="1600" dirty="0">
                <a:latin typeface="+mn-lt"/>
              </a:rPr>
              <a:t>Once funding is determined, the amount is shared with the </a:t>
            </a:r>
            <a:r>
              <a:rPr lang="en-US" sz="1600" b="0" i="0" dirty="0">
                <a:effectLst/>
                <a:latin typeface="+mn-lt"/>
              </a:rPr>
              <a:t>IOLTA Grants Committee. The Committee consists of five volunteer members who are attorneys participating in the IOLTA program. The Committee members serve for two consecutive five-year terms. </a:t>
            </a:r>
            <a:br>
              <a:rPr lang="en-US" sz="1600" b="0" i="0" dirty="0">
                <a:effectLst/>
                <a:latin typeface="+mn-lt"/>
              </a:rPr>
            </a:br>
            <a:br>
              <a:rPr lang="en-US" sz="1600" b="0" i="0" dirty="0">
                <a:effectLst/>
                <a:latin typeface="+mn-lt"/>
              </a:rPr>
            </a:br>
            <a:r>
              <a:rPr lang="en-US" sz="1600" dirty="0">
                <a:latin typeface="+mn-lt"/>
              </a:rPr>
              <a:t>The Grants Committee accepts applications from nonprofit organizations seeking IOLTA funds.  The</a:t>
            </a:r>
            <a:r>
              <a:rPr lang="en-US" sz="1600" b="0" i="0" dirty="0">
                <a:effectLst/>
                <a:latin typeface="+mn-lt"/>
              </a:rPr>
              <a:t>  Committee reviews the applications and meets with each applicant. Each applicant is expected to discuss:</a:t>
            </a:r>
            <a:br>
              <a:rPr lang="en-US" sz="1600" b="0" i="0" dirty="0">
                <a:effectLst/>
                <a:latin typeface="+mn-lt"/>
              </a:rPr>
            </a:br>
            <a:br>
              <a:rPr lang="en-US" sz="1600" b="0" i="0" dirty="0">
                <a:effectLst/>
                <a:latin typeface="+mn-lt"/>
              </a:rPr>
            </a:br>
            <a:r>
              <a:rPr lang="en-US" sz="1600" dirty="0">
                <a:latin typeface="+mn-lt"/>
              </a:rPr>
              <a:t>       </a:t>
            </a:r>
            <a:r>
              <a:rPr lang="en-US" sz="1600" dirty="0">
                <a:latin typeface="+mn-lt"/>
                <a:ea typeface="Calibri" panose="020F0502020204030204" pitchFamily="34" charset="0"/>
                <a:cs typeface="Times New Roman" panose="02020603050405020304" pitchFamily="18" charset="0"/>
              </a:rPr>
              <a:t>What were the organization’s biggest accomplishments or achievements this past year?</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       What were the organization’s most significant challenges?</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       Does the organization have a strategic plan? If so, give a brief overview.</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       Does the organization have a grievance procedure for internal staff members?</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       Does the organization have a grievance procedure for external clients/consumers?</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       Does the organization carry the following insurance:</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 	Fiduciary/Employee Dishonesty, Professional Liability &amp; Directors/Officers Liability</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       Does the organization have a protocol for writing checks above a certain amount or can the         </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       Executive Director sign any check, regardless of the amount?</a:t>
            </a:r>
            <a:br>
              <a:rPr lang="en-US" sz="1600" dirty="0">
                <a:latin typeface="+mn-lt"/>
                <a:ea typeface="Calibri" panose="020F0502020204030204" pitchFamily="34" charset="0"/>
                <a:cs typeface="Times New Roman" panose="02020603050405020304" pitchFamily="18" charset="0"/>
              </a:rPr>
            </a:br>
            <a:br>
              <a:rPr lang="en-US" sz="1600" dirty="0">
                <a:effectLst/>
                <a:latin typeface="+mn-lt"/>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mn-lt"/>
                <a:ea typeface="+mj-ea"/>
                <a:cs typeface="+mj-cs"/>
              </a:rPr>
              <a:t>After the </a:t>
            </a:r>
            <a:r>
              <a:rPr lang="en-US" sz="1600" dirty="0">
                <a:solidFill>
                  <a:prstClr val="black"/>
                </a:solidFill>
                <a:latin typeface="+mn-lt"/>
              </a:rPr>
              <a:t>interviews</a:t>
            </a:r>
            <a:r>
              <a:rPr kumimoji="0" lang="en-US" sz="1600" b="0" i="0" u="none" strike="noStrike" kern="1200" cap="none" spc="0" normalizeH="0" baseline="0" noProof="0" dirty="0">
                <a:ln>
                  <a:noFill/>
                </a:ln>
                <a:solidFill>
                  <a:prstClr val="black"/>
                </a:solidFill>
                <a:effectLst/>
                <a:uLnTx/>
                <a:uFillTx/>
                <a:latin typeface="+mn-lt"/>
                <a:ea typeface="+mj-ea"/>
                <a:cs typeface="+mj-cs"/>
              </a:rPr>
              <a:t>, the Committee makes their funding recommendations to the Board of Directors. The Board of Directors reviews the recommendation and votes on the grant awards.</a:t>
            </a:r>
            <a:br>
              <a:rPr kumimoji="0" lang="en-US" sz="1600" b="0" i="0" u="none" strike="noStrike" kern="1200" cap="none" spc="0" normalizeH="0" baseline="0" noProof="0" dirty="0">
                <a:ln>
                  <a:noFill/>
                </a:ln>
                <a:solidFill>
                  <a:prstClr val="black"/>
                </a:solidFill>
                <a:effectLst/>
                <a:uLnTx/>
                <a:uFillTx/>
                <a:latin typeface="+mn-lt"/>
                <a:ea typeface="+mj-ea"/>
                <a:cs typeface="+mj-cs"/>
              </a:rPr>
            </a:br>
            <a:br>
              <a:rPr lang="en-US" sz="1600" dirty="0">
                <a:effectLst/>
                <a:latin typeface="+mn-lt"/>
              </a:rPr>
            </a:br>
            <a:br>
              <a:rPr lang="en-US" sz="1600" dirty="0">
                <a:effectLst/>
                <a:latin typeface="+mn-lt"/>
              </a:rPr>
            </a:br>
            <a:br>
              <a:rPr lang="en-US" sz="1600" dirty="0">
                <a:effectLst/>
                <a:latin typeface="+mn-lt"/>
              </a:rPr>
            </a:br>
            <a:br>
              <a:rPr lang="en-US" sz="1600" dirty="0">
                <a:effectLst/>
                <a:latin typeface="+mn-lt"/>
              </a:rPr>
            </a:br>
            <a:r>
              <a:rPr lang="en-US" sz="1600" b="1" i="1" dirty="0">
                <a:effectLst/>
                <a:latin typeface="+mn-lt"/>
              </a:rPr>
              <a:t>Sample grant applications are available upon request.</a:t>
            </a:r>
            <a:endParaRPr lang="en-US" sz="1600" dirty="0"/>
          </a:p>
        </p:txBody>
      </p:sp>
      <p:sp>
        <p:nvSpPr>
          <p:cNvPr id="3" name="Text Placeholder 2">
            <a:extLst>
              <a:ext uri="{FF2B5EF4-FFF2-40B4-BE49-F238E27FC236}">
                <a16:creationId xmlns:a16="http://schemas.microsoft.com/office/drawing/2014/main" id="{88594D3B-1900-E3CA-36D7-CEC5AD1D2460}"/>
              </a:ext>
            </a:extLst>
          </p:cNvPr>
          <p:cNvSpPr>
            <a:spLocks noGrp="1"/>
          </p:cNvSpPr>
          <p:nvPr>
            <p:ph type="body" idx="1"/>
          </p:nvPr>
        </p:nvSpPr>
        <p:spPr>
          <a:xfrm>
            <a:off x="9048750" y="1238250"/>
            <a:ext cx="2743200" cy="4381500"/>
          </a:xfrm>
        </p:spPr>
        <p:txBody>
          <a:bodyPr vert="horz" lIns="91440" tIns="45720" rIns="91440" bIns="45720" rtlCol="0" anchor="ctr">
            <a:normAutofit/>
          </a:bodyPr>
          <a:lstStyle/>
          <a:p>
            <a:r>
              <a:rPr lang="en-US" sz="4000" dirty="0"/>
              <a:t>How Grants are Awarded</a:t>
            </a:r>
          </a:p>
        </p:txBody>
      </p:sp>
      <p:sp>
        <p:nvSpPr>
          <p:cNvPr id="21" name="Rectangle 20">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6EB0798-1E06-2020-4471-FC1313F37B78}"/>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A65A5C87-DF58-40C8-B092-1DE63DB4547E}" type="slidenum">
              <a:rPr lang="en-US" smtClean="0"/>
              <a:pPr>
                <a:spcAft>
                  <a:spcPts val="600"/>
                </a:spcAft>
              </a:pPr>
              <a:t>8</a:t>
            </a:fld>
            <a:endParaRPr lang="en-US"/>
          </a:p>
        </p:txBody>
      </p:sp>
    </p:spTree>
    <p:extLst>
      <p:ext uri="{BB962C8B-B14F-4D97-AF65-F5344CB8AC3E}">
        <p14:creationId xmlns:p14="http://schemas.microsoft.com/office/powerpoint/2010/main" val="187554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9D142-0F39-18E9-F023-A1BA389B8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C5AFE-6534-BBB8-56C9-DF3ECEAB11D7}"/>
              </a:ext>
            </a:extLst>
          </p:cNvPr>
          <p:cNvSpPr>
            <a:spLocks noGrp="1"/>
          </p:cNvSpPr>
          <p:nvPr>
            <p:ph type="title"/>
          </p:nvPr>
        </p:nvSpPr>
        <p:spPr>
          <a:xfrm>
            <a:off x="1011936" y="761077"/>
            <a:ext cx="10168128" cy="1179576"/>
          </a:xfrm>
        </p:spPr>
        <p:txBody>
          <a:bodyPr>
            <a:normAutofit fontScale="90000"/>
          </a:bodyPr>
          <a:lstStyle/>
          <a:p>
            <a:pPr marL="0" marR="0"/>
            <a:r>
              <a:rPr lang="en-US" sz="4800" b="1" dirty="0">
                <a:effectLst/>
                <a:ea typeface="Aptos" panose="020B0004020202020204" pitchFamily="34" charset="0"/>
                <a:cs typeface="Aptos" panose="020B0004020202020204" pitchFamily="34" charset="0"/>
              </a:rPr>
              <a:t>Grant Guidelines</a:t>
            </a:r>
            <a:br>
              <a:rPr lang="en-US" sz="12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16" name="Slide Number Placeholder 5">
            <a:extLst>
              <a:ext uri="{FF2B5EF4-FFF2-40B4-BE49-F238E27FC236}">
                <a16:creationId xmlns:a16="http://schemas.microsoft.com/office/drawing/2014/main" id="{8012E1EF-F7B8-E593-263D-6195A0B30476}"/>
              </a:ext>
            </a:extLst>
          </p:cNvPr>
          <p:cNvSpPr>
            <a:spLocks noGrp="1"/>
          </p:cNvSpPr>
          <p:nvPr>
            <p:ph type="sldNum" sz="quarter" idx="12"/>
          </p:nvPr>
        </p:nvSpPr>
        <p:spPr/>
        <p:txBody>
          <a:bodyPr/>
          <a:lstStyle/>
          <a:p>
            <a:fld id="{A65A5C87-DF58-40C8-B092-1DE63DB4547E}" type="slidenum">
              <a:rPr lang="en-US" smtClean="0"/>
              <a:pPr/>
              <a:t>9</a:t>
            </a:fld>
            <a:endParaRPr lang="en-US" dirty="0"/>
          </a:p>
        </p:txBody>
      </p:sp>
      <p:sp>
        <p:nvSpPr>
          <p:cNvPr id="11" name="TextBox 10">
            <a:extLst>
              <a:ext uri="{FF2B5EF4-FFF2-40B4-BE49-F238E27FC236}">
                <a16:creationId xmlns:a16="http://schemas.microsoft.com/office/drawing/2014/main" id="{ACA399D9-1C60-E024-326A-8115FFF254A7}"/>
              </a:ext>
            </a:extLst>
          </p:cNvPr>
          <p:cNvSpPr txBox="1"/>
          <p:nvPr/>
        </p:nvSpPr>
        <p:spPr>
          <a:xfrm>
            <a:off x="569167" y="2079528"/>
            <a:ext cx="11224727" cy="4691734"/>
          </a:xfrm>
          <a:prstGeom prst="rect">
            <a:avLst/>
          </a:prstGeom>
          <a:noFill/>
        </p:spPr>
        <p:txBody>
          <a:bodyPr wrap="square" rtlCol="0">
            <a:spAutoFit/>
          </a:bodyPr>
          <a:lstStyle/>
          <a:p>
            <a:pPr marR="905510" lvl="0">
              <a:lnSpc>
                <a:spcPct val="107000"/>
              </a:lnSpc>
              <a:spcBef>
                <a:spcPts val="460"/>
              </a:spcBef>
              <a:tabLst>
                <a:tab pos="1124585" algn="l"/>
                <a:tab pos="1125220" algn="l"/>
              </a:tabLst>
            </a:pPr>
            <a:r>
              <a:rPr lang="en-US" sz="1600" dirty="0">
                <a:solidFill>
                  <a:srgbClr val="383838"/>
                </a:solidFill>
                <a:effectLst/>
                <a:uFill>
                  <a:solidFill>
                    <a:srgbClr val="383838"/>
                  </a:solidFill>
                </a:uFill>
                <a:ea typeface="Times New Roman" panose="02020603050405020304" pitchFamily="18" charset="0"/>
              </a:rPr>
              <a:t>The NH Bar Foundation has rigorous and strict guidelines for granting awards and for the use of the funds.  The terms and conditions state:</a:t>
            </a:r>
          </a:p>
          <a:p>
            <a:pPr marR="905510" lvl="0">
              <a:lnSpc>
                <a:spcPct val="107000"/>
              </a:lnSpc>
              <a:spcBef>
                <a:spcPts val="460"/>
              </a:spcBef>
              <a:tabLst>
                <a:tab pos="1124585" algn="l"/>
                <a:tab pos="1125220" algn="l"/>
              </a:tabLst>
            </a:pPr>
            <a:endParaRPr lang="en-US" sz="1000" dirty="0">
              <a:solidFill>
                <a:srgbClr val="383838"/>
              </a:solidFill>
              <a:effectLst/>
              <a:uFill>
                <a:solidFill>
                  <a:srgbClr val="383838"/>
                </a:solidFill>
              </a:uFill>
              <a:ea typeface="Times New Roman" panose="02020603050405020304" pitchFamily="18" charset="0"/>
            </a:endParaRPr>
          </a:p>
          <a:p>
            <a:pPr marR="905510" lvl="0">
              <a:lnSpc>
                <a:spcPct val="107000"/>
              </a:lnSpc>
              <a:spcBef>
                <a:spcPts val="460"/>
              </a:spcBef>
              <a:tabLst>
                <a:tab pos="1124585" algn="l"/>
                <a:tab pos="1125220" algn="l"/>
              </a:tabLst>
            </a:pPr>
            <a:r>
              <a:rPr lang="en-US" sz="1600" u="heavy" dirty="0">
                <a:solidFill>
                  <a:srgbClr val="383838"/>
                </a:solidFill>
                <a:effectLst/>
                <a:uFill>
                  <a:solidFill>
                    <a:srgbClr val="383838"/>
                  </a:solidFill>
                </a:uFill>
                <a:ea typeface="Times New Roman" panose="02020603050405020304" pitchFamily="18" charset="0"/>
              </a:rPr>
              <a:t>USE OF GRANT FUNDS:</a:t>
            </a:r>
            <a:r>
              <a:rPr lang="en-US" sz="1600" dirty="0">
                <a:solidFill>
                  <a:srgbClr val="383838"/>
                </a:solidFill>
                <a:effectLst/>
                <a:ea typeface="Times New Roman" panose="02020603050405020304" pitchFamily="18" charset="0"/>
              </a:rPr>
              <a:t> You have represented that this organization </a:t>
            </a:r>
            <a:r>
              <a:rPr lang="en-US" sz="1600" dirty="0">
                <a:solidFill>
                  <a:srgbClr val="464646"/>
                </a:solidFill>
                <a:effectLst/>
                <a:ea typeface="Times New Roman" panose="02020603050405020304" pitchFamily="18" charset="0"/>
              </a:rPr>
              <a:t>is </a:t>
            </a:r>
            <a:r>
              <a:rPr lang="en-US" sz="1600" dirty="0">
                <a:solidFill>
                  <a:srgbClr val="383838"/>
                </a:solidFill>
                <a:effectLst/>
                <a:ea typeface="Times New Roman" panose="02020603050405020304" pitchFamily="18" charset="0"/>
              </a:rPr>
              <a:t>exempt from tax and is qualified</a:t>
            </a:r>
            <a:r>
              <a:rPr lang="en-US" sz="1600" spc="10"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to</a:t>
            </a:r>
            <a:r>
              <a:rPr lang="en-US" sz="1600" spc="-70"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receive</a:t>
            </a:r>
            <a:r>
              <a:rPr lang="en-US" sz="1600" spc="-45"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charitable</a:t>
            </a:r>
            <a:r>
              <a:rPr lang="en-US" sz="1600" spc="-20"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donations</a:t>
            </a:r>
            <a:r>
              <a:rPr lang="en-US" sz="1600" spc="-30"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within the</a:t>
            </a:r>
            <a:r>
              <a:rPr lang="en-US" sz="1600" spc="-95"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meaning</a:t>
            </a:r>
            <a:r>
              <a:rPr lang="en-US" sz="1600" spc="-60"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of</a:t>
            </a:r>
            <a:r>
              <a:rPr lang="en-US" sz="1600" spc="30"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the</a:t>
            </a:r>
            <a:r>
              <a:rPr lang="en-US" sz="1600" spc="95"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Internal</a:t>
            </a:r>
            <a:r>
              <a:rPr lang="en-US" sz="1600" spc="-35"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Revenue</a:t>
            </a:r>
            <a:r>
              <a:rPr lang="en-US" sz="1600" spc="-90"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Service</a:t>
            </a:r>
            <a:r>
              <a:rPr lang="en-US" sz="1600" spc="-40"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Code.</a:t>
            </a:r>
            <a:r>
              <a:rPr lang="en-US" sz="1600" spc="-85"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The organization may use grant funds only for the charitable purposes for which your organization was established, and more specifically, use of grant funds may be only for the purpose outlined above. You must immediately inform the NH Bar Foundation of any change in the tax status of your</a:t>
            </a:r>
            <a:r>
              <a:rPr lang="en-US" sz="1600" spc="-175" dirty="0">
                <a:solidFill>
                  <a:srgbClr val="383838"/>
                </a:solidFill>
                <a:effectLst/>
                <a:ea typeface="Times New Roman" panose="02020603050405020304" pitchFamily="18" charset="0"/>
              </a:rPr>
              <a:t> </a:t>
            </a:r>
            <a:r>
              <a:rPr lang="en-US" sz="1600" dirty="0">
                <a:solidFill>
                  <a:srgbClr val="383838"/>
                </a:solidFill>
                <a:effectLst/>
                <a:ea typeface="Times New Roman" panose="02020603050405020304" pitchFamily="18" charset="0"/>
              </a:rPr>
              <a:t>organization.</a:t>
            </a:r>
            <a:endParaRPr lang="en-US" sz="1600" dirty="0">
              <a:effectLst/>
              <a:ea typeface="Times New Roman" panose="02020603050405020304" pitchFamily="18" charset="0"/>
            </a:endParaRPr>
          </a:p>
          <a:p>
            <a:pPr marL="0" marR="0">
              <a:spcBef>
                <a:spcPts val="25"/>
              </a:spcBef>
            </a:pPr>
            <a:r>
              <a:rPr lang="en-US" sz="1600" dirty="0">
                <a:effectLst/>
                <a:ea typeface="Times New Roman" panose="02020603050405020304" pitchFamily="18" charset="0"/>
              </a:rPr>
              <a:t> </a:t>
            </a:r>
          </a:p>
          <a:p>
            <a:pPr marL="0" marR="0">
              <a:spcBef>
                <a:spcPts val="25"/>
              </a:spcBef>
            </a:pPr>
            <a:r>
              <a:rPr lang="en-US" sz="1600" dirty="0">
                <a:solidFill>
                  <a:srgbClr val="383838"/>
                </a:solidFill>
                <a:effectLst/>
                <a:ea typeface="Times New Roman" panose="02020603050405020304" pitchFamily="18" charset="0"/>
              </a:rPr>
              <a:t>The organization may not use grant funds for any purpose prohibited under Section 501 of the Internal Revenue Code or the corresponding provision of any future United States Internal Revenue Law, including the prohibition against participating in, or intervening (including the publishing or distributing of statement), in any political campaign on </a:t>
            </a:r>
            <a:r>
              <a:rPr lang="en-US" sz="1600" dirty="0">
                <a:solidFill>
                  <a:srgbClr val="383838"/>
                </a:solidFill>
                <a:effectLst/>
                <a:ea typeface="Times New Roman" panose="02020603050405020304" pitchFamily="18" charset="0"/>
                <a:cs typeface="Times New Roman" panose="02020603050405020304" pitchFamily="18" charset="0"/>
              </a:rPr>
              <a:t>behalf </a:t>
            </a:r>
            <a:r>
              <a:rPr lang="en-US" sz="1600" dirty="0">
                <a:solidFill>
                  <a:srgbClr val="383838"/>
                </a:solidFill>
                <a:effectLst/>
                <a:ea typeface="Times New Roman" panose="02020603050405020304" pitchFamily="18" charset="0"/>
              </a:rPr>
              <a:t>of any candidate for public office.</a:t>
            </a:r>
          </a:p>
          <a:p>
            <a:pPr marL="0" marR="0">
              <a:spcBef>
                <a:spcPts val="25"/>
              </a:spcBef>
            </a:pPr>
            <a:endParaRPr lang="en-US" sz="1600" dirty="0">
              <a:solidFill>
                <a:srgbClr val="383838"/>
              </a:solidFill>
              <a:ea typeface="Times New Roman" panose="02020603050405020304" pitchFamily="18" charset="0"/>
            </a:endParaRPr>
          </a:p>
          <a:p>
            <a:pPr marL="0" marR="0">
              <a:spcBef>
                <a:spcPts val="25"/>
              </a:spcBef>
            </a:pPr>
            <a:r>
              <a:rPr lang="en-US" sz="1600" dirty="0">
                <a:solidFill>
                  <a:srgbClr val="383838"/>
                </a:solidFill>
                <a:effectLst/>
                <a:ea typeface="Times New Roman" panose="02020603050405020304" pitchFamily="18" charset="0"/>
              </a:rPr>
              <a:t>In addition to the above guidelines, grantees are required to submit a midyear report in January and a final report in July showing that </a:t>
            </a:r>
            <a:r>
              <a:rPr lang="en-US" sz="1600" dirty="0">
                <a:solidFill>
                  <a:srgbClr val="383838"/>
                </a:solidFill>
                <a:ea typeface="Times New Roman" panose="02020603050405020304" pitchFamily="18" charset="0"/>
              </a:rPr>
              <a:t>f</a:t>
            </a:r>
            <a:r>
              <a:rPr lang="en-US" sz="1600" dirty="0">
                <a:solidFill>
                  <a:srgbClr val="383838"/>
                </a:solidFill>
                <a:effectLst/>
                <a:ea typeface="Times New Roman" panose="02020603050405020304" pitchFamily="18" charset="0"/>
              </a:rPr>
              <a:t>unds were used for the grants intended purpose. </a:t>
            </a:r>
          </a:p>
          <a:p>
            <a:pPr marL="0" marR="0">
              <a:spcBef>
                <a:spcPts val="25"/>
              </a:spcBef>
            </a:pPr>
            <a:endParaRPr lang="en-US" sz="1600" b="1" i="1" dirty="0">
              <a:solidFill>
                <a:srgbClr val="383838"/>
              </a:solidFill>
              <a:ea typeface="Times New Roman" panose="02020603050405020304" pitchFamily="18" charset="0"/>
            </a:endParaRPr>
          </a:p>
          <a:p>
            <a:pPr marL="0" marR="0" algn="ctr">
              <a:spcBef>
                <a:spcPts val="25"/>
              </a:spcBef>
            </a:pPr>
            <a:r>
              <a:rPr lang="en-US" sz="1400" b="1" i="1" dirty="0">
                <a:solidFill>
                  <a:srgbClr val="383838"/>
                </a:solidFill>
                <a:ea typeface="Times New Roman" panose="02020603050405020304" pitchFamily="18" charset="0"/>
              </a:rPr>
              <a:t>This is an excerpt from the Terms and Conditions. A f</a:t>
            </a:r>
            <a:r>
              <a:rPr lang="en-US" sz="1400" b="1" i="1" dirty="0">
                <a:solidFill>
                  <a:srgbClr val="383838"/>
                </a:solidFill>
                <a:effectLst/>
                <a:ea typeface="Times New Roman" panose="02020603050405020304" pitchFamily="18" charset="0"/>
              </a:rPr>
              <a:t>ull copy is available upon request.</a:t>
            </a:r>
            <a:endParaRPr lang="en-US" sz="1400" b="1" i="1" dirty="0">
              <a:effectLst/>
              <a:ea typeface="Times New Roman" panose="02020603050405020304" pitchFamily="18" charset="0"/>
            </a:endParaRPr>
          </a:p>
        </p:txBody>
      </p:sp>
    </p:spTree>
    <p:extLst>
      <p:ext uri="{BB962C8B-B14F-4D97-AF65-F5344CB8AC3E}">
        <p14:creationId xmlns:p14="http://schemas.microsoft.com/office/powerpoint/2010/main" val="3260392384"/>
      </p:ext>
    </p:extLst>
  </p:cSld>
  <p:clrMapOvr>
    <a:masterClrMapping/>
  </p:clrMapOvr>
</p:sld>
</file>

<file path=ppt/theme/theme1.xml><?xml version="1.0" encoding="utf-8"?>
<a:theme xmlns:a="http://schemas.openxmlformats.org/drawingml/2006/main" name="AccentBox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3.xml><?xml version="1.0" encoding="utf-8"?>
<ds:datastoreItem xmlns:ds="http://schemas.openxmlformats.org/officeDocument/2006/customXml" ds:itemID="{290D7697-8E53-4EA8-8CBB-9C19575257B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Wisp</Template>
  <TotalTime>3264</TotalTime>
  <Words>2221</Words>
  <Application>Microsoft Office PowerPoint</Application>
  <PresentationFormat>Widescreen</PresentationFormat>
  <Paragraphs>251</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Avenir Next LT Pro</vt:lpstr>
      <vt:lpstr>Calibri</vt:lpstr>
      <vt:lpstr>Public-Sans</vt:lpstr>
      <vt:lpstr>Times New Roman</vt:lpstr>
      <vt:lpstr>AccentBoxVTI</vt:lpstr>
      <vt:lpstr>AccentBox</vt:lpstr>
      <vt:lpstr>What is IOLTA?  </vt:lpstr>
      <vt:lpstr>  IOLTA Programs Nationwide </vt:lpstr>
      <vt:lpstr>IOLTA in New Hampshire</vt:lpstr>
      <vt:lpstr>NH Bar Foundation   </vt:lpstr>
      <vt:lpstr>NH Bar Foundation Grant Programs   </vt:lpstr>
      <vt:lpstr>NH Bar Foundation Grant Programs </vt:lpstr>
      <vt:lpstr>IOLTA funding decisions are made by the NH Bar Foundation Board of Directors. Each fiscal year, the Board of Directors reviews the IOLTA funding available and votes on the total amount available for grants in the upcoming fiscal year. IOLTA funding varies from year to year, based on interest rates and economic conditions.  Once funding is determined, the amount is shared with the IOLTA Grants Committee. The Committee consists of five volunteer members who are attorneys participating in the IOLTA program. The Committee members serve for two consecutive five-year terms.   The Grants Committee accepts applications from nonprofit organizations seeking IOLTA funds.  The  Committee reviews the applications and meets with each applicant. Each applicant is expected to discuss:         What were the organization’s biggest accomplishments or achievements this past year?        What were the organization’s most significant challenges?        Does the organization have a strategic plan? If so, give a brief overview.        Does the organization have a grievance procedure for internal staff members?        Does the organization have a grievance procedure for external clients/consumers?        Does the organization carry the following insurance:   Fiduciary/Employee Dishonesty, Professional Liability &amp; Directors/Officers Liability        Does the organization have a protocol for writing checks above a certain amount or can the                 Executive Director sign any check, regardless of the amount?  After the interviews, the Committee makes their funding recommendations to the Board of Directors. The Board of Directors reviews the recommendation and votes on the grant awards.     Sample grant applications are available upon request.</vt:lpstr>
      <vt:lpstr>Grant Guidelines </vt:lpstr>
      <vt:lpstr>IOLTA Grant Awards by Year Since 2006</vt:lpstr>
      <vt:lpstr> 2025-2026 IOLTA Grant Recipients  </vt:lpstr>
      <vt:lpstr> Putting IOLTA Dollars to Work  </vt:lpstr>
      <vt:lpstr> 603 Legal Aid  </vt:lpstr>
      <vt:lpstr> Children's Law Center of NH  </vt:lpstr>
      <vt:lpstr> Disability Rights Center  </vt:lpstr>
      <vt:lpstr> NH Legal Assistance </vt:lpstr>
      <vt:lpstr> NHBA - Modest Means Program </vt:lpstr>
      <vt:lpstr>IOLTA Matters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AccentBox</dc:title>
  <dc:creator>Cindy Roberts</dc:creator>
  <cp:lastModifiedBy>Cindy Roberts</cp:lastModifiedBy>
  <cp:revision>67</cp:revision>
  <dcterms:created xsi:type="dcterms:W3CDTF">2025-02-06T15:47:31Z</dcterms:created>
  <dcterms:modified xsi:type="dcterms:W3CDTF">2025-07-30T13:58:50Z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dDocumentId">
    <vt:lpwstr>4927-7670-2222</vt:lpwstr>
  </property>
</Properties>
</file>